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h+9UDntUS8nv7+Yt7ybc10Qwm4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3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4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9" name="Shape 29"/>
        <p:cNvGrpSpPr/>
        <p:nvPr/>
      </p:nvGrpSpPr>
      <p:grpSpPr>
        <a:xfrm>
          <a:off x="0" y="0"/>
          <a:ext cx="0" cy="0"/>
          <a:chOff x="0" y="0"/>
          <a:chExt cx="0" cy="0"/>
        </a:xfrm>
      </p:grpSpPr>
      <p:sp>
        <p:nvSpPr>
          <p:cNvPr id="30" name="Google Shape;30;p4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5" name="Shape 35"/>
        <p:cNvGrpSpPr/>
        <p:nvPr/>
      </p:nvGrpSpPr>
      <p:grpSpPr>
        <a:xfrm>
          <a:off x="0" y="0"/>
          <a:ext cx="0" cy="0"/>
          <a:chOff x="0" y="0"/>
          <a:chExt cx="0" cy="0"/>
        </a:xfrm>
      </p:grpSpPr>
      <p:sp>
        <p:nvSpPr>
          <p:cNvPr id="36" name="Google Shape;36;p4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1"/>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1"/>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0" name="Google Shape;40;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3" name="Google Shape;43;p4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42"/>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3"/>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43"/>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43"/>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43"/>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4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4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4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50" u="none" cap="none" strike="noStrike">
                <a:solidFill>
                  <a:schemeClr val="dk2"/>
                </a:solidFill>
                <a:latin typeface="Calibri"/>
                <a:ea typeface="Calibri"/>
                <a:cs typeface="Calibri"/>
                <a:sym typeface="Calibri"/>
              </a:defRPr>
            </a:lvl1pPr>
            <a:lvl2pPr indent="0" lvl="1" marL="0" algn="r">
              <a:spcBef>
                <a:spcPts val="0"/>
              </a:spcBef>
              <a:buNone/>
              <a:defRPr b="0" i="0" sz="1050" u="none" cap="none" strike="noStrike">
                <a:solidFill>
                  <a:schemeClr val="dk2"/>
                </a:solidFill>
                <a:latin typeface="Calibri"/>
                <a:ea typeface="Calibri"/>
                <a:cs typeface="Calibri"/>
                <a:sym typeface="Calibri"/>
              </a:defRPr>
            </a:lvl2pPr>
            <a:lvl3pPr indent="0" lvl="2" marL="0" algn="r">
              <a:spcBef>
                <a:spcPts val="0"/>
              </a:spcBef>
              <a:buNone/>
              <a:defRPr b="0" i="0" sz="1050" u="none" cap="none" strike="noStrike">
                <a:solidFill>
                  <a:schemeClr val="dk2"/>
                </a:solidFill>
                <a:latin typeface="Calibri"/>
                <a:ea typeface="Calibri"/>
                <a:cs typeface="Calibri"/>
                <a:sym typeface="Calibri"/>
              </a:defRPr>
            </a:lvl3pPr>
            <a:lvl4pPr indent="0" lvl="3" marL="0" algn="r">
              <a:spcBef>
                <a:spcPts val="0"/>
              </a:spcBef>
              <a:buNone/>
              <a:defRPr b="0" i="0" sz="1050" u="none" cap="none" strike="noStrike">
                <a:solidFill>
                  <a:schemeClr val="dk2"/>
                </a:solidFill>
                <a:latin typeface="Calibri"/>
                <a:ea typeface="Calibri"/>
                <a:cs typeface="Calibri"/>
                <a:sym typeface="Calibri"/>
              </a:defRPr>
            </a:lvl4pPr>
            <a:lvl5pPr indent="0" lvl="4" marL="0" algn="r">
              <a:spcBef>
                <a:spcPts val="0"/>
              </a:spcBef>
              <a:buNone/>
              <a:defRPr b="0" i="0" sz="1050" u="none" cap="none" strike="noStrike">
                <a:solidFill>
                  <a:schemeClr val="dk2"/>
                </a:solidFill>
                <a:latin typeface="Calibri"/>
                <a:ea typeface="Calibri"/>
                <a:cs typeface="Calibri"/>
                <a:sym typeface="Calibri"/>
              </a:defRPr>
            </a:lvl5pPr>
            <a:lvl6pPr indent="0" lvl="5" marL="0" algn="r">
              <a:spcBef>
                <a:spcPts val="0"/>
              </a:spcBef>
              <a:buNone/>
              <a:defRPr b="0" i="0" sz="1050" u="none" cap="none" strike="noStrike">
                <a:solidFill>
                  <a:schemeClr val="dk2"/>
                </a:solidFill>
                <a:latin typeface="Calibri"/>
                <a:ea typeface="Calibri"/>
                <a:cs typeface="Calibri"/>
                <a:sym typeface="Calibri"/>
              </a:defRPr>
            </a:lvl6pPr>
            <a:lvl7pPr indent="0" lvl="6" marL="0" algn="r">
              <a:spcBef>
                <a:spcPts val="0"/>
              </a:spcBef>
              <a:buNone/>
              <a:defRPr b="0" i="0" sz="1050" u="none" cap="none" strike="noStrike">
                <a:solidFill>
                  <a:schemeClr val="dk2"/>
                </a:solidFill>
                <a:latin typeface="Calibri"/>
                <a:ea typeface="Calibri"/>
                <a:cs typeface="Calibri"/>
                <a:sym typeface="Calibri"/>
              </a:defRPr>
            </a:lvl7pPr>
            <a:lvl8pPr indent="0" lvl="7" marL="0" algn="r">
              <a:spcBef>
                <a:spcPts val="0"/>
              </a:spcBef>
              <a:buNone/>
              <a:defRPr b="0" i="0" sz="1050" u="none" cap="none" strike="noStrike">
                <a:solidFill>
                  <a:schemeClr val="dk2"/>
                </a:solidFill>
                <a:latin typeface="Calibri"/>
                <a:ea typeface="Calibri"/>
                <a:cs typeface="Calibri"/>
                <a:sym typeface="Calibri"/>
              </a:defRPr>
            </a:lvl8pPr>
            <a:lvl9pPr indent="0" lvl="8" marL="0" algn="r">
              <a:spcBef>
                <a:spcPts val="0"/>
              </a:spcBef>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4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46"/>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79" name="Google Shape;79;p4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37"/>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3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b="1" lang="en-US"/>
              <a:t>Social Interaction and Social  Structure</a:t>
            </a:r>
            <a:endParaRPr/>
          </a:p>
        </p:txBody>
      </p:sp>
      <p:sp>
        <p:nvSpPr>
          <p:cNvPr id="102" name="Google Shape;102;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Inequality</a:t>
            </a:r>
            <a:endParaRPr/>
          </a:p>
        </p:txBody>
      </p:sp>
      <p:sp>
        <p:nvSpPr>
          <p:cNvPr id="156" name="Google Shape;156;p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Social inequality refers to the </a:t>
            </a:r>
            <a:r>
              <a:rPr b="1" lang="en-US" sz="3200"/>
              <a:t>unequal distribution of resources, opportunities, and privileges </a:t>
            </a:r>
            <a:r>
              <a:rPr lang="en-US" sz="3200"/>
              <a:t>among individuals or groups within a society. </a:t>
            </a:r>
            <a:endParaRPr sz="3200"/>
          </a:p>
          <a:p>
            <a:pPr indent="-203200" lvl="0" marL="91440" rtl="0" algn="l">
              <a:lnSpc>
                <a:spcPct val="90000"/>
              </a:lnSpc>
              <a:spcBef>
                <a:spcPts val="1400"/>
              </a:spcBef>
              <a:spcAft>
                <a:spcPts val="0"/>
              </a:spcAft>
              <a:buSzPts val="3200"/>
              <a:buChar char=" "/>
            </a:pPr>
            <a:r>
              <a:rPr lang="en-US" sz="3200"/>
              <a:t>It is a condition where certain individuals or groups have more advantages, power, and access to resources than others, leading to disparities in various aspects of life, such as </a:t>
            </a:r>
            <a:r>
              <a:rPr b="1" lang="en-US" sz="3200"/>
              <a:t>income, education, healthcare, and social status.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t/>
            </a:r>
            <a:endParaRPr b="1" sz="4000">
              <a:latin typeface="Times New Roman"/>
              <a:ea typeface="Times New Roman"/>
              <a:cs typeface="Times New Roman"/>
              <a:sym typeface="Times New Roman"/>
            </a:endParaRPr>
          </a:p>
        </p:txBody>
      </p:sp>
      <p:pic>
        <p:nvPicPr>
          <p:cNvPr descr="http://stratification.org/wp-content/uploads/2013/09/stratification.png" id="162" name="Google Shape;162;p11"/>
          <p:cNvPicPr preferRelativeResize="0"/>
          <p:nvPr>
            <p:ph idx="1" type="body"/>
          </p:nvPr>
        </p:nvPicPr>
        <p:blipFill rotWithShape="1">
          <a:blip r:embed="rId3">
            <a:alphaModFix/>
          </a:blip>
          <a:srcRect b="0" l="0" r="0" t="0"/>
          <a:stretch/>
        </p:blipFill>
        <p:spPr>
          <a:xfrm>
            <a:off x="0" y="-374904"/>
            <a:ext cx="7571232" cy="6565392"/>
          </a:xfrm>
          <a:prstGeom prst="rect">
            <a:avLst/>
          </a:prstGeom>
          <a:noFill/>
          <a:ln>
            <a:noFill/>
          </a:ln>
        </p:spPr>
      </p:pic>
      <p:pic>
        <p:nvPicPr>
          <p:cNvPr descr="http://mc-so101.weebly.com/uploads/5/9/5/9/5959047/245462057.jpg?350" id="163" name="Google Shape;163;p11"/>
          <p:cNvPicPr preferRelativeResize="0"/>
          <p:nvPr/>
        </p:nvPicPr>
        <p:blipFill rotWithShape="1">
          <a:blip r:embed="rId4">
            <a:alphaModFix/>
          </a:blip>
          <a:srcRect b="0" l="0" r="0" t="0"/>
          <a:stretch/>
        </p:blipFill>
        <p:spPr>
          <a:xfrm>
            <a:off x="7571232" y="-374904"/>
            <a:ext cx="4544568" cy="67208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Stratification</a:t>
            </a:r>
            <a:endParaRPr/>
          </a:p>
        </p:txBody>
      </p:sp>
      <p:sp>
        <p:nvSpPr>
          <p:cNvPr id="169" name="Google Shape;169;p12"/>
          <p:cNvSpPr txBox="1"/>
          <p:nvPr>
            <p:ph idx="1" type="body"/>
          </p:nvPr>
        </p:nvSpPr>
        <p:spPr>
          <a:xfrm>
            <a:off x="713232" y="1737360"/>
            <a:ext cx="10442448" cy="412259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800"/>
              <a:buNone/>
            </a:pPr>
            <a:r>
              <a:t/>
            </a:r>
            <a:endParaRPr sz="2800"/>
          </a:p>
          <a:p>
            <a:pPr indent="0" lvl="0" marL="0" rtl="0" algn="l">
              <a:lnSpc>
                <a:spcPct val="90000"/>
              </a:lnSpc>
              <a:spcBef>
                <a:spcPts val="1400"/>
              </a:spcBef>
              <a:spcAft>
                <a:spcPts val="0"/>
              </a:spcAft>
              <a:buSzPts val="2800"/>
              <a:buNone/>
            </a:pPr>
            <a:r>
              <a:rPr lang="en-US" sz="2800"/>
              <a:t>Social stratification is a society's categorization of people into socioeconomic strata, based upon their occupation and income, wealth and social status, and derived power (social and political).</a:t>
            </a:r>
            <a:br>
              <a:rPr lang="en-US" sz="2800"/>
            </a:br>
            <a:br>
              <a:rPr lang="en-US"/>
            </a:br>
            <a:r>
              <a:rPr lang="en-US" sz="2800"/>
              <a:t>Social stratification means </a:t>
            </a:r>
            <a:r>
              <a:rPr b="1" lang="en-US" sz="2800"/>
              <a:t>division of society into different strata or layers.</a:t>
            </a:r>
            <a:br>
              <a:rPr lang="en-US" sz="2800"/>
            </a:br>
            <a:br>
              <a:rPr lang="en-US" sz="2800"/>
            </a:br>
            <a:r>
              <a:rPr lang="en-US" sz="2800"/>
              <a:t>The system of status differences which has developed in a society.</a:t>
            </a:r>
            <a:br>
              <a:rPr lang="en-US" sz="2800"/>
            </a:b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ph type="title"/>
          </p:nvPr>
        </p:nvSpPr>
        <p:spPr>
          <a:xfrm>
            <a:off x="91440" y="0"/>
            <a:ext cx="11064240" cy="133502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Times New Roman"/>
              <a:buNone/>
            </a:pPr>
            <a:br>
              <a:rPr lang="en-US">
                <a:latin typeface="Times New Roman"/>
                <a:ea typeface="Times New Roman"/>
                <a:cs typeface="Times New Roman"/>
                <a:sym typeface="Times New Roman"/>
              </a:rPr>
            </a:br>
            <a:r>
              <a:rPr b="1" lang="en-US">
                <a:latin typeface="Times New Roman"/>
                <a:ea typeface="Times New Roman"/>
                <a:cs typeface="Times New Roman"/>
                <a:sym typeface="Times New Roman"/>
              </a:rPr>
              <a:t>The factors which determine social stratification</a:t>
            </a:r>
            <a:endParaRPr/>
          </a:p>
        </p:txBody>
      </p:sp>
      <p:sp>
        <p:nvSpPr>
          <p:cNvPr id="175" name="Google Shape;175;p13"/>
          <p:cNvSpPr txBox="1"/>
          <p:nvPr>
            <p:ph idx="1" type="body"/>
          </p:nvPr>
        </p:nvSpPr>
        <p:spPr>
          <a:xfrm>
            <a:off x="1097280" y="1773936"/>
            <a:ext cx="10058400" cy="4095158"/>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Font typeface="Noto Sans Symbols"/>
              <a:buChar char="❑"/>
            </a:pPr>
            <a:r>
              <a:rPr lang="en-US" sz="3200"/>
              <a:t> Income</a:t>
            </a:r>
            <a:endParaRPr/>
          </a:p>
          <a:p>
            <a:pPr indent="-203200" lvl="0" marL="91440" rtl="0" algn="l">
              <a:lnSpc>
                <a:spcPct val="90000"/>
              </a:lnSpc>
              <a:spcBef>
                <a:spcPts val="1400"/>
              </a:spcBef>
              <a:spcAft>
                <a:spcPts val="0"/>
              </a:spcAft>
              <a:buSzPts val="3200"/>
              <a:buFont typeface="Noto Sans Symbols"/>
              <a:buChar char="❑"/>
            </a:pPr>
            <a:r>
              <a:rPr lang="en-US" sz="3200"/>
              <a:t> Wealth</a:t>
            </a:r>
            <a:endParaRPr/>
          </a:p>
          <a:p>
            <a:pPr indent="-203200" lvl="0" marL="91440" rtl="0" algn="l">
              <a:lnSpc>
                <a:spcPct val="90000"/>
              </a:lnSpc>
              <a:spcBef>
                <a:spcPts val="1400"/>
              </a:spcBef>
              <a:spcAft>
                <a:spcPts val="0"/>
              </a:spcAft>
              <a:buSzPts val="3200"/>
              <a:buFont typeface="Noto Sans Symbols"/>
              <a:buChar char="❑"/>
            </a:pPr>
            <a:r>
              <a:rPr lang="en-US" sz="3200"/>
              <a:t> Power</a:t>
            </a:r>
            <a:endParaRPr/>
          </a:p>
          <a:p>
            <a:pPr indent="-203200" lvl="0" marL="91440" rtl="0" algn="l">
              <a:lnSpc>
                <a:spcPct val="90000"/>
              </a:lnSpc>
              <a:spcBef>
                <a:spcPts val="1400"/>
              </a:spcBef>
              <a:spcAft>
                <a:spcPts val="0"/>
              </a:spcAft>
              <a:buSzPts val="3200"/>
              <a:buFont typeface="Noto Sans Symbols"/>
              <a:buChar char="❑"/>
            </a:pPr>
            <a:r>
              <a:rPr lang="en-US" sz="3200"/>
              <a:t> Prestige</a:t>
            </a:r>
            <a:br>
              <a:rPr lang="en-US" sz="3200"/>
            </a:b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In what ways are societies stratified?</a:t>
            </a:r>
            <a:br>
              <a:rPr b="1" lang="en-US" sz="2400"/>
            </a:br>
            <a:endParaRPr/>
          </a:p>
        </p:txBody>
      </p:sp>
      <p:sp>
        <p:nvSpPr>
          <p:cNvPr id="181" name="Google Shape;181;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 </a:t>
            </a:r>
            <a:endParaRPr/>
          </a:p>
          <a:p>
            <a:pPr indent="-127000" lvl="0" marL="91440" rtl="0" algn="l">
              <a:lnSpc>
                <a:spcPct val="90000"/>
              </a:lnSpc>
              <a:spcBef>
                <a:spcPts val="1400"/>
              </a:spcBef>
              <a:spcAft>
                <a:spcPts val="0"/>
              </a:spcAft>
              <a:buSzPts val="2000"/>
              <a:buFont typeface="Noto Sans Symbols"/>
              <a:buChar char="❑"/>
            </a:pPr>
            <a:r>
              <a:rPr lang="en-US"/>
              <a:t> </a:t>
            </a:r>
            <a:r>
              <a:rPr b="1" lang="en-US" sz="2800"/>
              <a:t>By Caste</a:t>
            </a:r>
            <a:endParaRPr/>
          </a:p>
          <a:p>
            <a:pPr indent="-177800" lvl="0" marL="91440" rtl="0" algn="l">
              <a:lnSpc>
                <a:spcPct val="90000"/>
              </a:lnSpc>
              <a:spcBef>
                <a:spcPts val="1400"/>
              </a:spcBef>
              <a:spcAft>
                <a:spcPts val="0"/>
              </a:spcAft>
              <a:buSzPts val="2800"/>
              <a:buFont typeface="Noto Sans Symbols"/>
              <a:buChar char="❑"/>
            </a:pPr>
            <a:r>
              <a:rPr b="1" lang="en-US" sz="2800"/>
              <a:t> By Class</a:t>
            </a:r>
            <a:endParaRPr/>
          </a:p>
          <a:p>
            <a:pPr indent="-177800" lvl="0" marL="91440" rtl="0" algn="l">
              <a:lnSpc>
                <a:spcPct val="90000"/>
              </a:lnSpc>
              <a:spcBef>
                <a:spcPts val="1400"/>
              </a:spcBef>
              <a:spcAft>
                <a:spcPts val="0"/>
              </a:spcAft>
              <a:buSzPts val="2800"/>
              <a:buFont typeface="Noto Sans Symbols"/>
              <a:buChar char="❑"/>
            </a:pPr>
            <a:r>
              <a:rPr b="1" lang="en-US" sz="2800"/>
              <a:t> By Gender </a:t>
            </a:r>
            <a:endParaRPr/>
          </a:p>
          <a:p>
            <a:pPr indent="-177800" lvl="0" marL="91440" rtl="0" algn="l">
              <a:lnSpc>
                <a:spcPct val="90000"/>
              </a:lnSpc>
              <a:spcBef>
                <a:spcPts val="1400"/>
              </a:spcBef>
              <a:spcAft>
                <a:spcPts val="0"/>
              </a:spcAft>
              <a:buSzPts val="2800"/>
              <a:buFont typeface="Noto Sans Symbols"/>
              <a:buChar char="❑"/>
            </a:pPr>
            <a:r>
              <a:rPr b="1" lang="en-US" sz="2800"/>
              <a:t> By Race and Ethnicity</a:t>
            </a:r>
            <a:endParaRPr/>
          </a:p>
        </p:txBody>
      </p:sp>
      <p:pic>
        <p:nvPicPr>
          <p:cNvPr descr="Why It's Important To Diversify Your Friendships" id="182" name="Google Shape;182;p14"/>
          <p:cNvPicPr preferRelativeResize="0"/>
          <p:nvPr/>
        </p:nvPicPr>
        <p:blipFill rotWithShape="1">
          <a:blip r:embed="rId3">
            <a:alphaModFix/>
          </a:blip>
          <a:srcRect b="0" l="0" r="0" t="0"/>
          <a:stretch/>
        </p:blipFill>
        <p:spPr>
          <a:xfrm>
            <a:off x="4696690" y="1737360"/>
            <a:ext cx="7391677" cy="46542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Stratification by Class</a:t>
            </a:r>
            <a:endParaRPr/>
          </a:p>
        </p:txBody>
      </p:sp>
      <p:sp>
        <p:nvSpPr>
          <p:cNvPr id="188" name="Google Shape;188;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164465" lvl="0" marL="91440" rtl="0" algn="l">
              <a:lnSpc>
                <a:spcPct val="90000"/>
              </a:lnSpc>
              <a:spcBef>
                <a:spcPts val="0"/>
              </a:spcBef>
              <a:spcAft>
                <a:spcPts val="0"/>
              </a:spcAft>
              <a:buSzPct val="100000"/>
              <a:buChar char=" "/>
            </a:pPr>
            <a:r>
              <a:rPr lang="en-US" sz="2800"/>
              <a:t>Karl Marx  defined class as:</a:t>
            </a:r>
            <a:br>
              <a:rPr lang="en-US" sz="2800"/>
            </a:br>
            <a:r>
              <a:rPr lang="en-US" sz="2800"/>
              <a:t>“A group of people having more or less equal economic resources and indicating similar standard of living in a society”.</a:t>
            </a:r>
            <a:endParaRPr/>
          </a:p>
          <a:p>
            <a:pPr indent="-164465" lvl="0" marL="91440" rtl="0" algn="l">
              <a:lnSpc>
                <a:spcPct val="90000"/>
              </a:lnSpc>
              <a:spcBef>
                <a:spcPts val="1400"/>
              </a:spcBef>
              <a:spcAft>
                <a:spcPts val="0"/>
              </a:spcAft>
              <a:buSzPct val="100000"/>
              <a:buChar char=" "/>
            </a:pPr>
            <a:br>
              <a:rPr lang="en-US" sz="2800"/>
            </a:br>
            <a:r>
              <a:rPr b="1" lang="en-US" sz="2800">
                <a:latin typeface="Times New Roman"/>
                <a:ea typeface="Times New Roman"/>
                <a:cs typeface="Times New Roman"/>
                <a:sym typeface="Times New Roman"/>
              </a:rPr>
              <a:t>Marx believe that throughout human history only two classes have appeared</a:t>
            </a:r>
            <a:endParaRPr/>
          </a:p>
          <a:p>
            <a:pPr indent="-164465" lvl="0" marL="91440" rtl="0" algn="l">
              <a:lnSpc>
                <a:spcPct val="150000"/>
              </a:lnSpc>
              <a:spcBef>
                <a:spcPts val="1400"/>
              </a:spcBef>
              <a:spcAft>
                <a:spcPts val="0"/>
              </a:spcAft>
              <a:buSzPct val="100000"/>
              <a:buChar char=" "/>
            </a:pPr>
            <a:r>
              <a:rPr lang="en-US" sz="2800">
                <a:latin typeface="Times New Roman"/>
                <a:ea typeface="Times New Roman"/>
                <a:cs typeface="Times New Roman"/>
                <a:sym typeface="Times New Roman"/>
              </a:rPr>
              <a:t>Lord-slave	 		Ancient society</a:t>
            </a:r>
            <a:endParaRPr/>
          </a:p>
          <a:p>
            <a:pPr indent="-164465" lvl="0" marL="91440" rtl="0" algn="l">
              <a:lnSpc>
                <a:spcPct val="150000"/>
              </a:lnSpc>
              <a:spcBef>
                <a:spcPts val="1400"/>
              </a:spcBef>
              <a:spcAft>
                <a:spcPts val="0"/>
              </a:spcAft>
              <a:buSzPct val="100000"/>
              <a:buChar char=" "/>
            </a:pPr>
            <a:r>
              <a:rPr lang="en-US" sz="2800">
                <a:latin typeface="Times New Roman"/>
                <a:ea typeface="Times New Roman"/>
                <a:cs typeface="Times New Roman"/>
                <a:sym typeface="Times New Roman"/>
              </a:rPr>
              <a:t>Landlord-peasant		Feudal and Agrarian society</a:t>
            </a:r>
            <a:endParaRPr/>
          </a:p>
          <a:p>
            <a:pPr indent="-164465" lvl="0" marL="91440" rtl="0" algn="l">
              <a:lnSpc>
                <a:spcPct val="150000"/>
              </a:lnSpc>
              <a:spcBef>
                <a:spcPts val="1400"/>
              </a:spcBef>
              <a:spcAft>
                <a:spcPts val="0"/>
              </a:spcAft>
              <a:buSzPct val="100000"/>
              <a:buChar char=" "/>
            </a:pPr>
            <a:r>
              <a:rPr lang="en-US" sz="2800">
                <a:latin typeface="Times New Roman"/>
                <a:ea typeface="Times New Roman"/>
                <a:cs typeface="Times New Roman"/>
                <a:sym typeface="Times New Roman"/>
              </a:rPr>
              <a:t>Bourgeois-proletariat	Capitalist and Industrial society</a:t>
            </a:r>
            <a:endParaRPr/>
          </a:p>
        </p:txBody>
      </p:sp>
      <p:sp>
        <p:nvSpPr>
          <p:cNvPr id="189" name="Google Shape;189;p15"/>
          <p:cNvSpPr/>
          <p:nvPr/>
        </p:nvSpPr>
        <p:spPr>
          <a:xfrm flipH="1" rot="10800000">
            <a:off x="3941062" y="4142232"/>
            <a:ext cx="512066" cy="192024"/>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Feudal and agrarian society</a:t>
            </a:r>
            <a:endParaRPr/>
          </a:p>
          <a:p>
            <a:pPr indent="0" lvl="0" marL="0" marR="0" rtl="0" algn="l">
              <a:lnSpc>
                <a:spcPct val="150000"/>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ndustrial society</a:t>
            </a:r>
            <a:endParaRPr/>
          </a:p>
        </p:txBody>
      </p:sp>
      <p:sp>
        <p:nvSpPr>
          <p:cNvPr id="190" name="Google Shape;190;p15"/>
          <p:cNvSpPr/>
          <p:nvPr/>
        </p:nvSpPr>
        <p:spPr>
          <a:xfrm>
            <a:off x="3941061" y="4745735"/>
            <a:ext cx="512067" cy="210313"/>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1" name="Google Shape;191;p15"/>
          <p:cNvSpPr/>
          <p:nvPr/>
        </p:nvSpPr>
        <p:spPr>
          <a:xfrm>
            <a:off x="4247388" y="5477256"/>
            <a:ext cx="411480" cy="201168"/>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Times New Roman"/>
              <a:buNone/>
            </a:pPr>
            <a:r>
              <a:rPr b="1" lang="en-US">
                <a:latin typeface="Times New Roman"/>
                <a:ea typeface="Times New Roman"/>
                <a:cs typeface="Times New Roman"/>
                <a:sym typeface="Times New Roman"/>
              </a:rPr>
              <a:t>How many classes are there?</a:t>
            </a:r>
            <a:br>
              <a:rPr b="1" lang="en-US" sz="2400">
                <a:latin typeface="Times New Roman"/>
                <a:ea typeface="Times New Roman"/>
                <a:cs typeface="Times New Roman"/>
                <a:sym typeface="Times New Roman"/>
              </a:rPr>
            </a:br>
            <a:endParaRPr/>
          </a:p>
        </p:txBody>
      </p:sp>
      <p:pic>
        <p:nvPicPr>
          <p:cNvPr descr="http://image.slidesharecdn.com/chapter3socialstratification-140219075246-phpapp01/95/chapter-3-social-stratification-8-638.jpg?cb=1392796412" id="197" name="Google Shape;197;p16"/>
          <p:cNvPicPr preferRelativeResize="0"/>
          <p:nvPr>
            <p:ph idx="1" type="body"/>
          </p:nvPr>
        </p:nvPicPr>
        <p:blipFill rotWithShape="1">
          <a:blip r:embed="rId3">
            <a:alphaModFix/>
          </a:blip>
          <a:srcRect b="0" l="0" r="0" t="0"/>
          <a:stretch/>
        </p:blipFill>
        <p:spPr>
          <a:xfrm>
            <a:off x="3447146" y="1846263"/>
            <a:ext cx="5358034" cy="402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Construction of Reality</a:t>
            </a:r>
            <a:endParaRPr/>
          </a:p>
        </p:txBody>
      </p:sp>
      <p:sp>
        <p:nvSpPr>
          <p:cNvPr id="203" name="Google Shape;203;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20000"/>
          </a:bodyPr>
          <a:lstStyle/>
          <a:p>
            <a:pPr indent="-164465" lvl="0" marL="91440" rtl="0" algn="l">
              <a:lnSpc>
                <a:spcPct val="90000"/>
              </a:lnSpc>
              <a:spcBef>
                <a:spcPts val="0"/>
              </a:spcBef>
              <a:spcAft>
                <a:spcPts val="0"/>
              </a:spcAft>
              <a:buSzPct val="100000"/>
              <a:buChar char=" "/>
            </a:pPr>
            <a:r>
              <a:rPr lang="en-US" sz="2800">
                <a:solidFill>
                  <a:schemeClr val="accent1"/>
                </a:solidFill>
              </a:rPr>
              <a:t>The social construction of reality is a sociological concept arguing that people's reality is created and shaped by their interactions. Reality is not an objective, 'natural' entity, it is rather a subjective construction that people develop. </a:t>
            </a:r>
            <a:endParaRPr/>
          </a:p>
          <a:p>
            <a:pPr indent="-164465" lvl="0" marL="91440" rtl="0" algn="l">
              <a:lnSpc>
                <a:spcPct val="90000"/>
              </a:lnSpc>
              <a:spcBef>
                <a:spcPts val="1400"/>
              </a:spcBef>
              <a:spcAft>
                <a:spcPts val="0"/>
              </a:spcAft>
              <a:buSzPct val="100000"/>
              <a:buChar char=" "/>
            </a:pPr>
            <a:r>
              <a:rPr lang="en-US" sz="2800"/>
              <a:t>Reality is not an absolute, fixed concept . </a:t>
            </a:r>
            <a:endParaRPr/>
          </a:p>
          <a:p>
            <a:pPr indent="-164465" lvl="0" marL="91440" rtl="0" algn="l">
              <a:lnSpc>
                <a:spcPct val="90000"/>
              </a:lnSpc>
              <a:spcBef>
                <a:spcPts val="1400"/>
              </a:spcBef>
              <a:spcAft>
                <a:spcPts val="0"/>
              </a:spcAft>
              <a:buSzPct val="100000"/>
              <a:buChar char=" "/>
            </a:pPr>
            <a:r>
              <a:rPr lang="en-US" sz="2800"/>
              <a:t>Think of aftaar parties, football games, political rallies, and even nations. These are all social realities</a:t>
            </a:r>
            <a:endParaRPr/>
          </a:p>
          <a:p>
            <a:pPr indent="-164465" lvl="0" marL="91440" rtl="0" algn="l">
              <a:lnSpc>
                <a:spcPct val="90000"/>
              </a:lnSpc>
              <a:spcBef>
                <a:spcPts val="1400"/>
              </a:spcBef>
              <a:spcAft>
                <a:spcPts val="0"/>
              </a:spcAft>
              <a:buSzPct val="100000"/>
              <a:buChar char=" "/>
            </a:pPr>
            <a:r>
              <a:rPr lang="en-US" sz="2800"/>
              <a:t>What individuals consider to be real, true, or significant is influenced by the social context they belong to and the culture they are a part of.</a:t>
            </a:r>
            <a:endParaRPr/>
          </a:p>
          <a:p>
            <a:pPr indent="-164465" lvl="0" marL="91440" rtl="0" algn="l">
              <a:lnSpc>
                <a:spcPct val="90000"/>
              </a:lnSpc>
              <a:spcBef>
                <a:spcPts val="1400"/>
              </a:spcBef>
              <a:spcAft>
                <a:spcPts val="0"/>
              </a:spcAft>
              <a:buSzPct val="100000"/>
              <a:buChar char=" "/>
            </a:pPr>
            <a:r>
              <a:rPr b="1" lang="en-US" sz="2800"/>
              <a:t>For example: </a:t>
            </a:r>
            <a:r>
              <a:rPr lang="en-US" sz="2800"/>
              <a:t>Your university exists as a university and not just as a building because you and others agree that it is a university. </a:t>
            </a:r>
            <a:endParaRPr/>
          </a:p>
          <a:p>
            <a:pPr indent="0" lvl="0" marL="91440" rtl="0" algn="l">
              <a:lnSpc>
                <a:spcPct val="90000"/>
              </a:lnSpc>
              <a:spcBef>
                <a:spcPts val="1400"/>
              </a:spcBef>
              <a:spcAft>
                <a:spcPts val="0"/>
              </a:spcAft>
              <a:buSzPct val="100000"/>
              <a:buNone/>
            </a:pPr>
            <a:r>
              <a:t/>
            </a:r>
            <a:endParaRPr sz="2800"/>
          </a:p>
          <a:p>
            <a:pPr indent="0" lvl="0" marL="91440" rtl="0" algn="l">
              <a:lnSpc>
                <a:spcPct val="90000"/>
              </a:lnSpc>
              <a:spcBef>
                <a:spcPts val="1400"/>
              </a:spcBef>
              <a:spcAft>
                <a:spcPts val="0"/>
              </a:spcAft>
              <a:buSzPct val="100000"/>
              <a:buNone/>
            </a:pPr>
            <a:r>
              <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What are the 3 stages in the social construction of reality?</a:t>
            </a:r>
            <a:endParaRPr/>
          </a:p>
        </p:txBody>
      </p:sp>
      <p:sp>
        <p:nvSpPr>
          <p:cNvPr id="209" name="Google Shape;209;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The three steps involved in reality construction are:</a:t>
            </a:r>
            <a:endParaRPr/>
          </a:p>
          <a:p>
            <a:pPr indent="-177800" lvl="0" marL="91440" rtl="0" algn="l">
              <a:lnSpc>
                <a:spcPct val="90000"/>
              </a:lnSpc>
              <a:spcBef>
                <a:spcPts val="1400"/>
              </a:spcBef>
              <a:spcAft>
                <a:spcPts val="0"/>
              </a:spcAft>
              <a:buSzPts val="2800"/>
              <a:buFont typeface="Noto Sans Symbols"/>
              <a:buChar char="❑"/>
            </a:pPr>
            <a:r>
              <a:rPr lang="en-US" sz="2800"/>
              <a:t> </a:t>
            </a:r>
            <a:r>
              <a:rPr b="1" lang="en-US" sz="2800"/>
              <a:t>Externalization</a:t>
            </a:r>
            <a:r>
              <a:rPr lang="en-US" sz="2800"/>
              <a:t>: Society is a human product. </a:t>
            </a:r>
            <a:endParaRPr/>
          </a:p>
          <a:p>
            <a:pPr indent="-177800" lvl="0" marL="91440" rtl="0" algn="l">
              <a:lnSpc>
                <a:spcPct val="90000"/>
              </a:lnSpc>
              <a:spcBef>
                <a:spcPts val="1400"/>
              </a:spcBef>
              <a:spcAft>
                <a:spcPts val="0"/>
              </a:spcAft>
              <a:buSzPts val="2800"/>
              <a:buFont typeface="Noto Sans Symbols"/>
              <a:buChar char="❑"/>
            </a:pPr>
            <a:r>
              <a:rPr lang="en-US" sz="2800"/>
              <a:t> </a:t>
            </a:r>
            <a:r>
              <a:rPr b="1" lang="en-US" sz="2800"/>
              <a:t>Objectivation: </a:t>
            </a:r>
            <a:r>
              <a:rPr lang="en-US" sz="2800"/>
              <a:t>Society is an objective reality. </a:t>
            </a:r>
            <a:endParaRPr/>
          </a:p>
          <a:p>
            <a:pPr indent="-177800" lvl="0" marL="91440" rtl="0" algn="l">
              <a:lnSpc>
                <a:spcPct val="90000"/>
              </a:lnSpc>
              <a:spcBef>
                <a:spcPts val="1400"/>
              </a:spcBef>
              <a:spcAft>
                <a:spcPts val="0"/>
              </a:spcAft>
              <a:buSzPts val="2800"/>
              <a:buFont typeface="Noto Sans Symbols"/>
              <a:buChar char="❑"/>
            </a:pPr>
            <a:r>
              <a:rPr lang="en-US" sz="2800"/>
              <a:t> </a:t>
            </a:r>
            <a:r>
              <a:rPr b="1" lang="en-US" sz="2800"/>
              <a:t>Internalisation:</a:t>
            </a:r>
            <a:r>
              <a:rPr lang="en-US" sz="2800"/>
              <a:t> Man is a social product. </a:t>
            </a:r>
            <a:endParaRPr/>
          </a:p>
          <a:p>
            <a:pPr indent="0" lvl="0" marL="0" rtl="0" algn="l">
              <a:lnSpc>
                <a:spcPct val="90000"/>
              </a:lnSpc>
              <a:spcBef>
                <a:spcPts val="1400"/>
              </a:spcBef>
              <a:spcAft>
                <a:spcPts val="0"/>
              </a:spcAft>
              <a:buSzPts val="2800"/>
              <a:buNone/>
            </a:pPr>
            <a:r>
              <a:rPr b="1" lang="en-US" sz="2800"/>
              <a:t>The term social construction of reality refers to the theory that the way we present ourselves to other people is shaped partly by our interactions with others, as well as by our life experiences.</a:t>
            </a:r>
            <a:endParaRPr/>
          </a:p>
          <a:p>
            <a:pPr indent="0" lvl="0" marL="91440" rtl="0" algn="l">
              <a:lnSpc>
                <a:spcPct val="90000"/>
              </a:lnSpc>
              <a:spcBef>
                <a:spcPts val="1400"/>
              </a:spcBef>
              <a:spcAft>
                <a:spcPts val="0"/>
              </a:spcAft>
              <a:buSzPts val="2800"/>
              <a:buFont typeface="Noto Sans Symbols"/>
              <a:buNone/>
            </a:pPr>
            <a:r>
              <a:t/>
            </a:r>
            <a:endParaRPr sz="2800"/>
          </a:p>
          <a:p>
            <a:pPr indent="0" lvl="0" marL="0" rtl="0" algn="l">
              <a:lnSpc>
                <a:spcPct val="90000"/>
              </a:lnSpc>
              <a:spcBef>
                <a:spcPts val="1400"/>
              </a:spcBef>
              <a:spcAft>
                <a:spcPts val="0"/>
              </a:spcAft>
              <a:buSzPts val="2800"/>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1097280" y="286603"/>
            <a:ext cx="10058400" cy="801533"/>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Construction of Reality</a:t>
            </a:r>
            <a:endParaRPr/>
          </a:p>
        </p:txBody>
      </p:sp>
      <p:pic>
        <p:nvPicPr>
          <p:cNvPr descr="Social Construct: Definition, Examples, and Why They Happen" id="215" name="Google Shape;215;p19"/>
          <p:cNvPicPr preferRelativeResize="0"/>
          <p:nvPr>
            <p:ph idx="1" type="body"/>
          </p:nvPr>
        </p:nvPicPr>
        <p:blipFill rotWithShape="1">
          <a:blip r:embed="rId3">
            <a:alphaModFix/>
          </a:blip>
          <a:srcRect b="0" l="0" r="0" t="0"/>
          <a:stretch/>
        </p:blipFill>
        <p:spPr>
          <a:xfrm>
            <a:off x="813816" y="1316736"/>
            <a:ext cx="10341863" cy="50566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27432" y="0"/>
            <a:ext cx="10058400" cy="786384"/>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Learning Objectives</a:t>
            </a:r>
            <a:endParaRPr/>
          </a:p>
        </p:txBody>
      </p:sp>
      <p:sp>
        <p:nvSpPr>
          <p:cNvPr id="108" name="Google Shape;108;p2"/>
          <p:cNvSpPr txBox="1"/>
          <p:nvPr>
            <p:ph idx="1" type="body"/>
          </p:nvPr>
        </p:nvSpPr>
        <p:spPr>
          <a:xfrm>
            <a:off x="1124712" y="1041062"/>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 Define and differentiate various forms of </a:t>
            </a:r>
            <a:r>
              <a:rPr b="1" lang="en-US"/>
              <a:t>social interaction</a:t>
            </a:r>
            <a:r>
              <a:rPr lang="en-US"/>
              <a:t>. </a:t>
            </a:r>
            <a:r>
              <a:rPr b="1" lang="en-US"/>
              <a:t>Cooperation, Competition, Conflict, </a:t>
            </a:r>
            <a:r>
              <a:rPr lang="en-US"/>
              <a:t>and</a:t>
            </a:r>
            <a:r>
              <a:rPr b="1" lang="en-US"/>
              <a:t> Accommodation</a:t>
            </a:r>
            <a:r>
              <a:rPr lang="en-US"/>
              <a:t> and their significance in social dynamics.</a:t>
            </a:r>
            <a:endParaRPr/>
          </a:p>
          <a:p>
            <a:pPr indent="-127000" lvl="0" marL="91440" rtl="0" algn="l">
              <a:lnSpc>
                <a:spcPct val="90000"/>
              </a:lnSpc>
              <a:spcBef>
                <a:spcPts val="1400"/>
              </a:spcBef>
              <a:spcAft>
                <a:spcPts val="0"/>
              </a:spcAft>
              <a:buSzPts val="2000"/>
              <a:buFont typeface="Noto Sans Symbols"/>
              <a:buChar char="▪"/>
            </a:pPr>
            <a:r>
              <a:rPr lang="en-US"/>
              <a:t>Describe the concepts of </a:t>
            </a:r>
            <a:r>
              <a:rPr b="1" lang="en-US"/>
              <a:t>status and role </a:t>
            </a:r>
            <a:r>
              <a:rPr lang="en-US"/>
              <a:t>in business settings and their impact on organizational behavior.</a:t>
            </a:r>
            <a:endParaRPr/>
          </a:p>
          <a:p>
            <a:pPr indent="-127000" lvl="0" marL="91440" rtl="0" algn="l">
              <a:lnSpc>
                <a:spcPct val="90000"/>
              </a:lnSpc>
              <a:spcBef>
                <a:spcPts val="1400"/>
              </a:spcBef>
              <a:spcAft>
                <a:spcPts val="0"/>
              </a:spcAft>
              <a:buSzPts val="2000"/>
              <a:buFont typeface="Noto Sans Symbols"/>
              <a:buChar char="▪"/>
            </a:pPr>
            <a:r>
              <a:rPr lang="en-US"/>
              <a:t> Investigate </a:t>
            </a:r>
            <a:r>
              <a:rPr b="1" lang="en-US"/>
              <a:t>social inequality </a:t>
            </a:r>
            <a:r>
              <a:rPr lang="en-US"/>
              <a:t>in business, including </a:t>
            </a:r>
            <a:r>
              <a:rPr b="1" lang="en-US"/>
              <a:t>social stratification </a:t>
            </a:r>
            <a:r>
              <a:rPr lang="en-US"/>
              <a:t>and </a:t>
            </a:r>
            <a:r>
              <a:rPr b="1" lang="en-US"/>
              <a:t>social class</a:t>
            </a:r>
            <a:r>
              <a:rPr lang="en-US"/>
              <a:t>.</a:t>
            </a:r>
            <a:endParaRPr/>
          </a:p>
          <a:p>
            <a:pPr indent="-127000" lvl="0" marL="91440" rtl="0" algn="l">
              <a:lnSpc>
                <a:spcPct val="90000"/>
              </a:lnSpc>
              <a:spcBef>
                <a:spcPts val="1400"/>
              </a:spcBef>
              <a:spcAft>
                <a:spcPts val="0"/>
              </a:spcAft>
              <a:buSzPts val="2000"/>
              <a:buFont typeface="Noto Sans Symbols"/>
              <a:buChar char="▪"/>
            </a:pPr>
            <a:r>
              <a:rPr lang="en-US"/>
              <a:t> Explain the concept of the </a:t>
            </a:r>
            <a:r>
              <a:rPr b="1" lang="en-US"/>
              <a:t>social construction of reality </a:t>
            </a:r>
            <a:r>
              <a:rPr lang="en-US"/>
              <a:t>and its relevance to how individuals perceive and interpret the world.</a:t>
            </a:r>
            <a:endParaRPr/>
          </a:p>
          <a:p>
            <a:pPr indent="-127000" lvl="0" marL="91440" rtl="0" algn="l">
              <a:lnSpc>
                <a:spcPct val="90000"/>
              </a:lnSpc>
              <a:spcBef>
                <a:spcPts val="1400"/>
              </a:spcBef>
              <a:spcAft>
                <a:spcPts val="0"/>
              </a:spcAft>
              <a:buSzPts val="2000"/>
              <a:buFont typeface="Noto Sans Symbols"/>
              <a:buChar char="▪"/>
            </a:pPr>
            <a:r>
              <a:rPr lang="en-US"/>
              <a:t> Comprehend the </a:t>
            </a:r>
            <a:r>
              <a:rPr b="1" lang="en-US"/>
              <a:t>social construction of brands</a:t>
            </a:r>
            <a:endParaRPr/>
          </a:p>
          <a:p>
            <a:pPr indent="-127000" lvl="0" marL="91440" rtl="0" algn="l">
              <a:lnSpc>
                <a:spcPct val="90000"/>
              </a:lnSpc>
              <a:spcBef>
                <a:spcPts val="1400"/>
              </a:spcBef>
              <a:spcAft>
                <a:spcPts val="0"/>
              </a:spcAft>
              <a:buSzPts val="2000"/>
              <a:buFont typeface="Noto Sans Symbols"/>
              <a:buChar char="▪"/>
            </a:pPr>
            <a:r>
              <a:rPr lang="en-US"/>
              <a:t> Apply the concepts of </a:t>
            </a:r>
            <a:r>
              <a:rPr b="1" lang="en-US"/>
              <a:t>impression management and dramaturgy </a:t>
            </a:r>
            <a:r>
              <a:rPr lang="en-US"/>
              <a:t>to real-life situations, such as job interviews, negotiations, and public speaking.</a:t>
            </a:r>
            <a:endParaRPr/>
          </a:p>
          <a:p>
            <a:pPr indent="0" lvl="0" marL="91440" rtl="0" algn="l">
              <a:lnSpc>
                <a:spcPct val="90000"/>
              </a:lnSpc>
              <a:spcBef>
                <a:spcPts val="1400"/>
              </a:spcBef>
              <a:spcAft>
                <a:spcPts val="0"/>
              </a:spcAft>
              <a:buSzPts val="2000"/>
              <a:buFont typeface="Noto Sans Symbols"/>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Construction of Brands</a:t>
            </a:r>
            <a:endParaRPr/>
          </a:p>
        </p:txBody>
      </p:sp>
      <p:sp>
        <p:nvSpPr>
          <p:cNvPr id="221" name="Google Shape;221;p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 </a:t>
            </a:r>
            <a:r>
              <a:rPr lang="en-US" sz="2800"/>
              <a:t>The flow of effect of social construct is directly to </a:t>
            </a:r>
            <a:r>
              <a:rPr b="1" lang="en-US" sz="2800"/>
              <a:t>purchase intention </a:t>
            </a:r>
            <a:r>
              <a:rPr lang="en-US" sz="2800"/>
              <a:t>or through </a:t>
            </a:r>
            <a:r>
              <a:rPr b="1" lang="en-US" sz="2800"/>
              <a:t>brand attitude</a:t>
            </a:r>
            <a:r>
              <a:rPr lang="en-US" sz="2800"/>
              <a:t>. </a:t>
            </a:r>
            <a:endParaRPr/>
          </a:p>
          <a:p>
            <a:pPr indent="-127000" lvl="0" marL="91440" rtl="0" algn="l">
              <a:lnSpc>
                <a:spcPct val="90000"/>
              </a:lnSpc>
              <a:spcBef>
                <a:spcPts val="1400"/>
              </a:spcBef>
              <a:spcAft>
                <a:spcPts val="0"/>
              </a:spcAft>
              <a:buSzPts val="2000"/>
              <a:buFont typeface="Noto Sans Symbols"/>
              <a:buChar char="❑"/>
            </a:pPr>
            <a:r>
              <a:rPr lang="en-US"/>
              <a:t> </a:t>
            </a:r>
            <a:r>
              <a:rPr lang="en-US" sz="2800"/>
              <a:t>The social construction of a brand refers to the process by which a brand's meaning and significance are created and shaped through </a:t>
            </a:r>
            <a:r>
              <a:rPr lang="en-US" sz="2800">
                <a:solidFill>
                  <a:schemeClr val="accent1"/>
                </a:solidFill>
              </a:rPr>
              <a:t>social interactions, cultural influences, </a:t>
            </a:r>
            <a:r>
              <a:rPr lang="en-US" sz="2800">
                <a:solidFill>
                  <a:schemeClr val="dk1"/>
                </a:solidFill>
              </a:rPr>
              <a:t>and </a:t>
            </a:r>
            <a:r>
              <a:rPr lang="en-US" sz="2800">
                <a:solidFill>
                  <a:schemeClr val="accent1"/>
                </a:solidFill>
              </a:rPr>
              <a:t>collective perceptions. </a:t>
            </a:r>
            <a:endParaRPr/>
          </a:p>
          <a:p>
            <a:pPr indent="-177800" lvl="0" marL="91440" rtl="0" algn="l">
              <a:lnSpc>
                <a:spcPct val="90000"/>
              </a:lnSpc>
              <a:spcBef>
                <a:spcPts val="1400"/>
              </a:spcBef>
              <a:spcAft>
                <a:spcPts val="0"/>
              </a:spcAft>
              <a:buSzPts val="2800"/>
              <a:buFont typeface="Noto Sans Symbols"/>
              <a:buChar char="❑"/>
            </a:pPr>
            <a:r>
              <a:rPr lang="en-US" sz="2800"/>
              <a:t>In other words, a brand is not just a product or a logo; it is a complex entity that is co-created and interpreted by individuals and society at large.</a:t>
            </a:r>
            <a:endParaRPr/>
          </a:p>
          <a:p>
            <a:pPr indent="0" lvl="0" marL="91440" rtl="0" algn="l">
              <a:lnSpc>
                <a:spcPct val="90000"/>
              </a:lnSpc>
              <a:spcBef>
                <a:spcPts val="1400"/>
              </a:spcBef>
              <a:spcAft>
                <a:spcPts val="0"/>
              </a:spcAft>
              <a:buSzPts val="2800"/>
              <a:buNone/>
            </a:pPr>
            <a:r>
              <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Construction of Brands</a:t>
            </a:r>
            <a:endParaRPr/>
          </a:p>
        </p:txBody>
      </p:sp>
      <p:sp>
        <p:nvSpPr>
          <p:cNvPr id="227" name="Google Shape;227;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b="1" lang="en-US"/>
              <a:t>Role of culture</a:t>
            </a:r>
            <a:endParaRPr/>
          </a:p>
          <a:p>
            <a:pPr indent="0" lvl="0" marL="0" rtl="0" algn="l">
              <a:lnSpc>
                <a:spcPct val="90000"/>
              </a:lnSpc>
              <a:spcBef>
                <a:spcPts val="1400"/>
              </a:spcBef>
              <a:spcAft>
                <a:spcPts val="0"/>
              </a:spcAft>
              <a:buSzPts val="2400"/>
              <a:buNone/>
            </a:pPr>
            <a:r>
              <a:rPr lang="en-US" sz="2400"/>
              <a:t>Cultural norms, values, beliefs, and symbols play a significant role in shaping how people perceive and interpret a brand. </a:t>
            </a:r>
            <a:endParaRPr/>
          </a:p>
          <a:p>
            <a:pPr indent="-127000" lvl="0" marL="91440" rtl="0" algn="l">
              <a:lnSpc>
                <a:spcPct val="90000"/>
              </a:lnSpc>
              <a:spcBef>
                <a:spcPts val="1400"/>
              </a:spcBef>
              <a:spcAft>
                <a:spcPts val="0"/>
              </a:spcAft>
              <a:buSzPts val="2000"/>
              <a:buFont typeface="Noto Sans Symbols"/>
              <a:buChar char="❑"/>
            </a:pPr>
            <a:r>
              <a:rPr b="1" lang="en-US"/>
              <a:t>Advertisement and marketing</a:t>
            </a:r>
            <a:endParaRPr/>
          </a:p>
          <a:p>
            <a:pPr indent="0" lvl="0" marL="0" rtl="0" algn="l">
              <a:lnSpc>
                <a:spcPct val="90000"/>
              </a:lnSpc>
              <a:spcBef>
                <a:spcPts val="1400"/>
              </a:spcBef>
              <a:spcAft>
                <a:spcPts val="0"/>
              </a:spcAft>
              <a:buSzPts val="2400"/>
              <a:buNone/>
            </a:pPr>
            <a:r>
              <a:rPr lang="en-US" sz="2400"/>
              <a:t>The messages, visuals, and advertising campaigns put forth by a brand can shape public perception and associations with the brand.</a:t>
            </a:r>
            <a:endParaRPr/>
          </a:p>
          <a:p>
            <a:pPr indent="-127000" lvl="0" marL="91440" rtl="0" algn="l">
              <a:lnSpc>
                <a:spcPct val="90000"/>
              </a:lnSpc>
              <a:spcBef>
                <a:spcPts val="1400"/>
              </a:spcBef>
              <a:spcAft>
                <a:spcPts val="0"/>
              </a:spcAft>
              <a:buSzPts val="2000"/>
              <a:buFont typeface="Noto Sans Symbols"/>
              <a:buChar char="❑"/>
            </a:pPr>
            <a:r>
              <a:rPr lang="en-US"/>
              <a:t> </a:t>
            </a:r>
            <a:r>
              <a:rPr b="1" lang="en-US"/>
              <a:t>Role of Influencers and celebrities</a:t>
            </a:r>
            <a:endParaRPr/>
          </a:p>
          <a:p>
            <a:pPr indent="0" lvl="0" marL="0" rtl="0" algn="l">
              <a:lnSpc>
                <a:spcPct val="90000"/>
              </a:lnSpc>
              <a:spcBef>
                <a:spcPts val="1400"/>
              </a:spcBef>
              <a:spcAft>
                <a:spcPts val="0"/>
              </a:spcAft>
              <a:buSzPts val="2400"/>
              <a:buNone/>
            </a:pPr>
            <a:r>
              <a:rPr lang="en-US" sz="2400"/>
              <a:t>The endorsement of a brand by influencers or celebrities can significantly impact how the brand is socially constructed, especially among their followers.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164592" y="1"/>
            <a:ext cx="10991088" cy="10515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Activity</a:t>
            </a:r>
            <a:endParaRPr/>
          </a:p>
        </p:txBody>
      </p:sp>
      <p:sp>
        <p:nvSpPr>
          <p:cNvPr id="233" name="Google Shape;233;p22"/>
          <p:cNvSpPr txBox="1"/>
          <p:nvPr>
            <p:ph idx="1" type="body"/>
          </p:nvPr>
        </p:nvSpPr>
        <p:spPr>
          <a:xfrm>
            <a:off x="713232" y="1316736"/>
            <a:ext cx="10991088" cy="4570646"/>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b="1" lang="en-US"/>
              <a:t>Classroom task</a:t>
            </a:r>
            <a:endParaRPr/>
          </a:p>
          <a:p>
            <a:pPr indent="-127000" lvl="0" marL="91440" rtl="0" algn="l">
              <a:lnSpc>
                <a:spcPct val="90000"/>
              </a:lnSpc>
              <a:spcBef>
                <a:spcPts val="1400"/>
              </a:spcBef>
              <a:spcAft>
                <a:spcPts val="0"/>
              </a:spcAft>
              <a:buSzPts val="2000"/>
              <a:buFont typeface="Noto Sans Symbols"/>
              <a:buChar char="▪"/>
            </a:pPr>
            <a:r>
              <a:rPr lang="en-US"/>
              <a:t>List your favorite brands</a:t>
            </a:r>
            <a:endParaRPr/>
          </a:p>
          <a:p>
            <a:pPr indent="-127000" lvl="0" marL="91440" rtl="0" algn="l">
              <a:lnSpc>
                <a:spcPct val="90000"/>
              </a:lnSpc>
              <a:spcBef>
                <a:spcPts val="1400"/>
              </a:spcBef>
              <a:spcAft>
                <a:spcPts val="0"/>
              </a:spcAft>
              <a:buSzPts val="2000"/>
              <a:buFont typeface="Noto Sans Symbols"/>
              <a:buChar char="▪"/>
            </a:pPr>
            <a:r>
              <a:rPr lang="en-US"/>
              <a:t> Explain why you prefer them? What association &amp; symbolic meaning you have with those brands?</a:t>
            </a:r>
            <a:endParaRPr/>
          </a:p>
          <a:p>
            <a:pPr indent="0" lvl="0" marL="0" rtl="0" algn="l">
              <a:lnSpc>
                <a:spcPct val="90000"/>
              </a:lnSpc>
              <a:spcBef>
                <a:spcPts val="1400"/>
              </a:spcBef>
              <a:spcAft>
                <a:spcPts val="0"/>
              </a:spcAft>
              <a:buSzPts val="2000"/>
              <a:buNone/>
            </a:pPr>
            <a:r>
              <a:rPr b="1" lang="en-US"/>
              <a:t>Group activity assignment (Home task)</a:t>
            </a:r>
            <a:endParaRPr/>
          </a:p>
          <a:p>
            <a:pPr indent="-127000" lvl="0" marL="91440" rtl="0" algn="l">
              <a:lnSpc>
                <a:spcPct val="90000"/>
              </a:lnSpc>
              <a:spcBef>
                <a:spcPts val="1400"/>
              </a:spcBef>
              <a:spcAft>
                <a:spcPts val="0"/>
              </a:spcAft>
              <a:buSzPts val="2000"/>
              <a:buFont typeface="Noto Sans Symbols"/>
              <a:buChar char="▪"/>
            </a:pPr>
            <a:r>
              <a:rPr b="1" lang="en-US"/>
              <a:t> </a:t>
            </a:r>
            <a:r>
              <a:rPr lang="en-US"/>
              <a:t>Select a brand</a:t>
            </a:r>
            <a:endParaRPr/>
          </a:p>
          <a:p>
            <a:pPr indent="-127000" lvl="0" marL="91440" rtl="0" algn="l">
              <a:lnSpc>
                <a:spcPct val="90000"/>
              </a:lnSpc>
              <a:spcBef>
                <a:spcPts val="1400"/>
              </a:spcBef>
              <a:spcAft>
                <a:spcPts val="0"/>
              </a:spcAft>
              <a:buSzPts val="2000"/>
              <a:buFont typeface="Noto Sans Symbols"/>
              <a:buChar char="▪"/>
            </a:pPr>
            <a:r>
              <a:rPr lang="en-US"/>
              <a:t>Research the brand you selected on social media platforms</a:t>
            </a:r>
            <a:endParaRPr/>
          </a:p>
          <a:p>
            <a:pPr indent="-127000" lvl="0" marL="91440" rtl="0" algn="l">
              <a:lnSpc>
                <a:spcPct val="90000"/>
              </a:lnSpc>
              <a:spcBef>
                <a:spcPts val="1400"/>
              </a:spcBef>
              <a:spcAft>
                <a:spcPts val="0"/>
              </a:spcAft>
              <a:buSzPts val="2000"/>
              <a:buFont typeface="Noto Sans Symbols"/>
              <a:buChar char="▪"/>
            </a:pPr>
            <a:r>
              <a:rPr lang="en-US"/>
              <a:t>Analyze how the brand is presented and discussed by consumers, influencers, and other stakeholders</a:t>
            </a:r>
            <a:endParaRPr/>
          </a:p>
          <a:p>
            <a:pPr indent="-127000" lvl="0" marL="91440" rtl="0" algn="l">
              <a:lnSpc>
                <a:spcPct val="90000"/>
              </a:lnSpc>
              <a:spcBef>
                <a:spcPts val="1400"/>
              </a:spcBef>
              <a:spcAft>
                <a:spcPts val="0"/>
              </a:spcAft>
              <a:buSzPts val="2000"/>
              <a:buFont typeface="Noto Sans Symbols"/>
              <a:buChar char="▪"/>
            </a:pPr>
            <a:r>
              <a:rPr lang="en-US"/>
              <a:t> Prepare 4-5 ppt slides on that.</a:t>
            </a:r>
            <a:endParaRPr/>
          </a:p>
          <a:p>
            <a:pPr indent="-127000" lvl="0" marL="91440" rtl="0" algn="l">
              <a:lnSpc>
                <a:spcPct val="90000"/>
              </a:lnSpc>
              <a:spcBef>
                <a:spcPts val="1400"/>
              </a:spcBef>
              <a:spcAft>
                <a:spcPts val="0"/>
              </a:spcAft>
              <a:buSzPts val="2000"/>
              <a:buFont typeface="Noto Sans Symbols"/>
              <a:buChar char="▪"/>
            </a:pPr>
            <a:r>
              <a:rPr lang="en-US"/>
              <a:t>Explain how does the social construction of reality influence the perceptions and success of a brands identity? (the values attached with that brand) </a:t>
            </a:r>
            <a:endParaRPr/>
          </a:p>
          <a:p>
            <a:pPr indent="0" lvl="0" marL="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Impression Management</a:t>
            </a:r>
            <a:endParaRPr/>
          </a:p>
        </p:txBody>
      </p:sp>
      <p:sp>
        <p:nvSpPr>
          <p:cNvPr id="239" name="Google Shape;239;p2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Font typeface="Noto Sans Symbols"/>
              <a:buChar char="❑"/>
            </a:pPr>
            <a:r>
              <a:rPr b="1" lang="en-US" sz="2400"/>
              <a:t>Impression management, also known as self-presentation </a:t>
            </a:r>
            <a:r>
              <a:rPr lang="en-US" sz="2400"/>
              <a:t>or impression management theory, is a sociological and psychological concept</a:t>
            </a:r>
            <a:endParaRPr/>
          </a:p>
          <a:p>
            <a:pPr indent="-152400" lvl="0" marL="91440" rtl="0" algn="l">
              <a:lnSpc>
                <a:spcPct val="90000"/>
              </a:lnSpc>
              <a:spcBef>
                <a:spcPts val="1400"/>
              </a:spcBef>
              <a:spcAft>
                <a:spcPts val="0"/>
              </a:spcAft>
              <a:buSzPts val="2400"/>
              <a:buFont typeface="Noto Sans Symbols"/>
              <a:buChar char="❑"/>
            </a:pPr>
            <a:r>
              <a:rPr lang="en-US" sz="2400"/>
              <a:t> That refers to the conscious or subconscious strategies individuals use </a:t>
            </a:r>
            <a:r>
              <a:rPr b="1" lang="en-US" sz="2400"/>
              <a:t>to shape the perceptions others have of them.</a:t>
            </a:r>
            <a:endParaRPr sz="2400"/>
          </a:p>
          <a:p>
            <a:pPr indent="-152400" lvl="0" marL="91440" rtl="0" algn="l">
              <a:lnSpc>
                <a:spcPct val="90000"/>
              </a:lnSpc>
              <a:spcBef>
                <a:spcPts val="1400"/>
              </a:spcBef>
              <a:spcAft>
                <a:spcPts val="0"/>
              </a:spcAft>
              <a:buSzPts val="2400"/>
              <a:buFont typeface="Noto Sans Symbols"/>
              <a:buChar char="❑"/>
            </a:pPr>
            <a:r>
              <a:rPr lang="en-US" sz="2400"/>
              <a:t>The term "impression management" was first </a:t>
            </a:r>
            <a:r>
              <a:rPr b="1" lang="en-US" sz="2400"/>
              <a:t>introduced by sociologist Erving Goffman</a:t>
            </a:r>
            <a:r>
              <a:rPr lang="en-US" sz="2400"/>
              <a:t> in his 1959 book "</a:t>
            </a:r>
            <a:r>
              <a:rPr b="1" lang="en-US" sz="2400"/>
              <a:t>The Presentation of Self in Everyday Life." </a:t>
            </a:r>
            <a:endParaRPr sz="2400"/>
          </a:p>
          <a:p>
            <a:pPr indent="-152400" lvl="0" marL="91440" rtl="0" algn="l">
              <a:lnSpc>
                <a:spcPct val="90000"/>
              </a:lnSpc>
              <a:spcBef>
                <a:spcPts val="1400"/>
              </a:spcBef>
              <a:spcAft>
                <a:spcPts val="0"/>
              </a:spcAft>
              <a:buSzPts val="2400"/>
              <a:buChar char=" "/>
            </a:pPr>
            <a:r>
              <a:rPr lang="en-US" sz="2400">
                <a:solidFill>
                  <a:schemeClr val="accent1"/>
                </a:solidFill>
              </a:rPr>
              <a:t>Goffman's theory of impression management highlights that people are constantly engaged in impression management to maintain their self-esteem, gain social acceptance, or achieve specific goals in their interactions with others.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28016" y="0"/>
            <a:ext cx="10058400" cy="106984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Impression Management</a:t>
            </a:r>
            <a:endParaRPr/>
          </a:p>
        </p:txBody>
      </p:sp>
      <p:sp>
        <p:nvSpPr>
          <p:cNvPr id="245" name="Google Shape;245;p24"/>
          <p:cNvSpPr txBox="1"/>
          <p:nvPr>
            <p:ph idx="1" type="body"/>
          </p:nvPr>
        </p:nvSpPr>
        <p:spPr>
          <a:xfrm>
            <a:off x="356615" y="1069848"/>
            <a:ext cx="11710693" cy="4854110"/>
          </a:xfrm>
          <a:prstGeom prst="rect">
            <a:avLst/>
          </a:prstGeom>
          <a:noFill/>
          <a:ln>
            <a:noFill/>
          </a:ln>
        </p:spPr>
        <p:txBody>
          <a:bodyPr anchorCtr="0" anchor="t" bIns="45700" lIns="0" spcFirstLastPara="1" rIns="0" wrap="square" tIns="45700">
            <a:normAutofit fontScale="92500" lnSpcReduction="10000"/>
          </a:bodyPr>
          <a:lstStyle/>
          <a:p>
            <a:pPr indent="0" lvl="0" marL="0" rtl="0" algn="ctr">
              <a:lnSpc>
                <a:spcPct val="90000"/>
              </a:lnSpc>
              <a:spcBef>
                <a:spcPts val="0"/>
              </a:spcBef>
              <a:spcAft>
                <a:spcPts val="0"/>
              </a:spcAft>
              <a:buSzPct val="100000"/>
              <a:buNone/>
            </a:pPr>
            <a:r>
              <a:t/>
            </a:r>
            <a:endParaRPr b="1" i="1"/>
          </a:p>
          <a:p>
            <a:pPr indent="0" lvl="0" marL="0" rtl="0" algn="ctr">
              <a:lnSpc>
                <a:spcPct val="90000"/>
              </a:lnSpc>
              <a:spcBef>
                <a:spcPts val="1400"/>
              </a:spcBef>
              <a:spcAft>
                <a:spcPts val="0"/>
              </a:spcAft>
              <a:buSzPct val="100000"/>
              <a:buNone/>
            </a:pPr>
            <a:r>
              <a:t/>
            </a:r>
            <a:endParaRPr b="1" i="1"/>
          </a:p>
          <a:p>
            <a:pPr indent="0" lvl="0" marL="0" rtl="0" algn="ctr">
              <a:lnSpc>
                <a:spcPct val="90000"/>
              </a:lnSpc>
              <a:spcBef>
                <a:spcPts val="1400"/>
              </a:spcBef>
              <a:spcAft>
                <a:spcPts val="0"/>
              </a:spcAft>
              <a:buSzPct val="100000"/>
              <a:buNone/>
            </a:pPr>
            <a:r>
              <a:rPr b="1" i="1" lang="en-US" sz="2800"/>
              <a:t>Impression management is an active self-presentation of a person aiming to enhance his image in the eyes of others (Sinha)</a:t>
            </a:r>
            <a:endParaRPr/>
          </a:p>
          <a:p>
            <a:pPr indent="0" lvl="0" marL="0" rtl="0" algn="ctr">
              <a:lnSpc>
                <a:spcPct val="90000"/>
              </a:lnSpc>
              <a:spcBef>
                <a:spcPts val="1400"/>
              </a:spcBef>
              <a:spcAft>
                <a:spcPts val="0"/>
              </a:spcAft>
              <a:buSzPct val="100000"/>
              <a:buNone/>
            </a:pPr>
            <a:r>
              <a:rPr b="1" i="1" lang="en-US" sz="2800"/>
              <a:t>OR</a:t>
            </a:r>
            <a:endParaRPr/>
          </a:p>
          <a:p>
            <a:pPr indent="0" lvl="0" marL="0" rtl="0" algn="just">
              <a:lnSpc>
                <a:spcPct val="90000"/>
              </a:lnSpc>
              <a:spcBef>
                <a:spcPts val="1400"/>
              </a:spcBef>
              <a:spcAft>
                <a:spcPts val="0"/>
              </a:spcAft>
              <a:buSzPct val="100000"/>
              <a:buNone/>
            </a:pPr>
            <a:r>
              <a:rPr lang="en-US" sz="2800"/>
              <a:t>Impression management is the process by which people attempt to control how they are perceived by others. </a:t>
            </a:r>
            <a:r>
              <a:rPr b="1" lang="en-US" sz="2800"/>
              <a:t>Also known as self presentation</a:t>
            </a:r>
            <a:r>
              <a:rPr lang="en-US" sz="2800"/>
              <a:t>.</a:t>
            </a:r>
            <a:endParaRPr b="1" i="1" sz="2800"/>
          </a:p>
          <a:p>
            <a:pPr indent="-164465" lvl="0" marL="91440" rtl="0" algn="l">
              <a:lnSpc>
                <a:spcPct val="90000"/>
              </a:lnSpc>
              <a:spcBef>
                <a:spcPts val="1400"/>
              </a:spcBef>
              <a:spcAft>
                <a:spcPts val="0"/>
              </a:spcAft>
              <a:buSzPct val="100000"/>
              <a:buChar char=" "/>
            </a:pPr>
            <a:r>
              <a:rPr lang="en-US" sz="2800"/>
              <a:t>It is is a goal-directed conscious or unconscious attempt to influence the perception of people about a person, object or situation </a:t>
            </a:r>
            <a:endParaRPr/>
          </a:p>
          <a:p>
            <a:pPr indent="-164465" lvl="0" marL="91440" rtl="0" algn="l">
              <a:lnSpc>
                <a:spcPct val="90000"/>
              </a:lnSpc>
              <a:spcBef>
                <a:spcPts val="1400"/>
              </a:spcBef>
              <a:spcAft>
                <a:spcPts val="0"/>
              </a:spcAft>
              <a:buSzPct val="100000"/>
              <a:buChar char=" "/>
            </a:pPr>
            <a:r>
              <a:rPr lang="en-US" sz="2800"/>
              <a:t>Learnt through socialization</a:t>
            </a:r>
            <a:endParaRPr/>
          </a:p>
          <a:p>
            <a:pPr indent="-164465" lvl="0" marL="91440" rtl="0" algn="l">
              <a:lnSpc>
                <a:spcPct val="90000"/>
              </a:lnSpc>
              <a:spcBef>
                <a:spcPts val="1400"/>
              </a:spcBef>
              <a:spcAft>
                <a:spcPts val="0"/>
              </a:spcAft>
              <a:buSzPct val="100000"/>
              <a:buChar char=" "/>
            </a:pPr>
            <a:r>
              <a:rPr lang="en-US" sz="2800"/>
              <a:t>Strategic self-presentation</a:t>
            </a:r>
            <a:endParaRPr/>
          </a:p>
          <a:p>
            <a:pPr indent="0" lvl="0" marL="91440" rtl="0" algn="l">
              <a:lnSpc>
                <a:spcPct val="90000"/>
              </a:lnSpc>
              <a:spcBef>
                <a:spcPts val="1400"/>
              </a:spcBef>
              <a:spcAft>
                <a:spcPts val="0"/>
              </a:spcAft>
              <a:buSzPct val="100000"/>
              <a:buNone/>
            </a:pPr>
            <a:r>
              <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Techniques of Impression Management</a:t>
            </a:r>
            <a:endParaRPr/>
          </a:p>
        </p:txBody>
      </p:sp>
      <p:sp>
        <p:nvSpPr>
          <p:cNvPr id="251" name="Google Shape;251;p25"/>
          <p:cNvSpPr txBox="1"/>
          <p:nvPr>
            <p:ph idx="1" type="body"/>
          </p:nvPr>
        </p:nvSpPr>
        <p:spPr>
          <a:xfrm>
            <a:off x="877824" y="1819656"/>
            <a:ext cx="10277856" cy="4049438"/>
          </a:xfrm>
          <a:prstGeom prst="rect">
            <a:avLst/>
          </a:prstGeom>
          <a:noFill/>
          <a:ln>
            <a:noFill/>
          </a:ln>
        </p:spPr>
        <p:txBody>
          <a:bodyPr anchorCtr="0" anchor="t" bIns="45700" lIns="0" spcFirstLastPara="1" rIns="0" wrap="square" tIns="45700">
            <a:normAutofit/>
          </a:bodyPr>
          <a:lstStyle/>
          <a:p>
            <a:pPr indent="-68579" lvl="1" marL="384048" rtl="0" algn="l">
              <a:lnSpc>
                <a:spcPct val="90000"/>
              </a:lnSpc>
              <a:spcBef>
                <a:spcPts val="0"/>
              </a:spcBef>
              <a:spcAft>
                <a:spcPts val="0"/>
              </a:spcAft>
              <a:buSzPts val="1800"/>
              <a:buFont typeface="Noto Sans Symbols"/>
              <a:buNone/>
            </a:pPr>
            <a:r>
              <a:t/>
            </a:r>
            <a:endParaRPr/>
          </a:p>
          <a:p>
            <a:pPr indent="-203200" lvl="1" marL="384048" rtl="0" algn="l">
              <a:lnSpc>
                <a:spcPct val="90000"/>
              </a:lnSpc>
              <a:spcBef>
                <a:spcPts val="600"/>
              </a:spcBef>
              <a:spcAft>
                <a:spcPts val="0"/>
              </a:spcAft>
              <a:buSzPts val="3200"/>
              <a:buFont typeface="Noto Sans Symbols"/>
              <a:buChar char="▪"/>
            </a:pPr>
            <a:r>
              <a:rPr lang="en-US" sz="3200"/>
              <a:t>Flattery</a:t>
            </a:r>
            <a:endParaRPr/>
          </a:p>
          <a:p>
            <a:pPr indent="-203200" lvl="1" marL="384048" rtl="0" algn="l">
              <a:lnSpc>
                <a:spcPct val="90000"/>
              </a:lnSpc>
              <a:spcBef>
                <a:spcPts val="600"/>
              </a:spcBef>
              <a:spcAft>
                <a:spcPts val="0"/>
              </a:spcAft>
              <a:buSzPts val="3200"/>
              <a:buFont typeface="Noto Sans Symbols"/>
              <a:buChar char="▪"/>
            </a:pPr>
            <a:r>
              <a:rPr lang="en-US" sz="3200"/>
              <a:t>Association</a:t>
            </a:r>
            <a:endParaRPr/>
          </a:p>
          <a:p>
            <a:pPr indent="-203200" lvl="1" marL="384048" rtl="0" algn="l">
              <a:lnSpc>
                <a:spcPct val="90000"/>
              </a:lnSpc>
              <a:spcBef>
                <a:spcPts val="600"/>
              </a:spcBef>
              <a:spcAft>
                <a:spcPts val="0"/>
              </a:spcAft>
              <a:buSzPts val="3200"/>
              <a:buFont typeface="Noto Sans Symbols"/>
              <a:buChar char="▪"/>
            </a:pPr>
            <a:r>
              <a:rPr lang="en-US" sz="3200"/>
              <a:t>Conformity</a:t>
            </a:r>
            <a:endParaRPr/>
          </a:p>
          <a:p>
            <a:pPr indent="-203200" lvl="1" marL="384048" rtl="0" algn="l">
              <a:lnSpc>
                <a:spcPct val="90000"/>
              </a:lnSpc>
              <a:spcBef>
                <a:spcPts val="600"/>
              </a:spcBef>
              <a:spcAft>
                <a:spcPts val="0"/>
              </a:spcAft>
              <a:buSzPts val="3200"/>
              <a:buFont typeface="Noto Sans Symbols"/>
              <a:buChar char="▪"/>
            </a:pPr>
            <a:r>
              <a:rPr lang="en-US" sz="3200"/>
              <a:t>Excuses</a:t>
            </a:r>
            <a:endParaRPr/>
          </a:p>
          <a:p>
            <a:pPr indent="-203200" lvl="1" marL="384048" rtl="0" algn="l">
              <a:lnSpc>
                <a:spcPct val="90000"/>
              </a:lnSpc>
              <a:spcBef>
                <a:spcPts val="600"/>
              </a:spcBef>
              <a:spcAft>
                <a:spcPts val="0"/>
              </a:spcAft>
              <a:buSzPts val="3200"/>
              <a:buFont typeface="Noto Sans Symbols"/>
              <a:buChar char="▪"/>
            </a:pPr>
            <a:r>
              <a:rPr lang="en-US" sz="3200"/>
              <a:t>Apologies</a:t>
            </a:r>
            <a:endParaRPr/>
          </a:p>
          <a:p>
            <a:pPr indent="-203200" lvl="1" marL="384048" rtl="0" algn="l">
              <a:lnSpc>
                <a:spcPct val="90000"/>
              </a:lnSpc>
              <a:spcBef>
                <a:spcPts val="600"/>
              </a:spcBef>
              <a:spcAft>
                <a:spcPts val="0"/>
              </a:spcAft>
              <a:buSzPts val="3200"/>
              <a:buFont typeface="Noto Sans Symbols"/>
              <a:buChar char="▪"/>
            </a:pPr>
            <a:r>
              <a:rPr lang="en-US" sz="3200"/>
              <a:t>Self Promotion</a:t>
            </a:r>
            <a:endParaRPr/>
          </a:p>
          <a:p>
            <a:pPr indent="-203200" lvl="1" marL="384048" rtl="0" algn="l">
              <a:lnSpc>
                <a:spcPct val="90000"/>
              </a:lnSpc>
              <a:spcBef>
                <a:spcPts val="600"/>
              </a:spcBef>
              <a:spcAft>
                <a:spcPts val="0"/>
              </a:spcAft>
              <a:buSzPts val="3200"/>
              <a:buFont typeface="Noto Sans Symbols"/>
              <a:buChar char="▪"/>
            </a:pPr>
            <a:r>
              <a:rPr lang="en-US" sz="3200"/>
              <a:t>Favors</a:t>
            </a:r>
            <a:endParaRPr/>
          </a:p>
          <a:p>
            <a:pPr indent="0" lvl="0" marL="91440" rtl="0" algn="l">
              <a:lnSpc>
                <a:spcPct val="90000"/>
              </a:lnSpc>
              <a:spcBef>
                <a:spcPts val="1600"/>
              </a:spcBef>
              <a:spcAft>
                <a:spcPts val="0"/>
              </a:spcAft>
              <a:buSzPts val="3200"/>
              <a:buNone/>
            </a:pPr>
            <a:r>
              <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64008" y="1"/>
            <a:ext cx="12127992" cy="1362455"/>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Impression Management</a:t>
            </a:r>
            <a:endParaRPr b="1"/>
          </a:p>
        </p:txBody>
      </p:sp>
      <p:pic>
        <p:nvPicPr>
          <p:cNvPr descr="I Made Me: A Look At Online Impression Management | by Placing Individuals  &amp; Brands in the Digital World | Medium" id="257" name="Google Shape;257;p26"/>
          <p:cNvPicPr preferRelativeResize="0"/>
          <p:nvPr>
            <p:ph idx="1" type="body"/>
          </p:nvPr>
        </p:nvPicPr>
        <p:blipFill rotWithShape="1">
          <a:blip r:embed="rId3">
            <a:alphaModFix/>
          </a:blip>
          <a:srcRect b="0" l="0" r="0" t="0"/>
          <a:stretch/>
        </p:blipFill>
        <p:spPr>
          <a:xfrm>
            <a:off x="0" y="1362456"/>
            <a:ext cx="12192000" cy="496907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Impression Management at Workplace: 12 Techniques and Strategies for  Professional Success" id="262" name="Google Shape;262;p27"/>
          <p:cNvPicPr preferRelativeResize="0"/>
          <p:nvPr/>
        </p:nvPicPr>
        <p:blipFill rotWithShape="1">
          <a:blip r:embed="rId3">
            <a:alphaModFix/>
          </a:blip>
          <a:srcRect b="0" l="0" r="0" t="0"/>
          <a:stretch/>
        </p:blipFill>
        <p:spPr>
          <a:xfrm>
            <a:off x="0" y="0"/>
            <a:ext cx="12115800" cy="63294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descr="Impression Management - YouTube" id="267" name="Google Shape;267;p28"/>
          <p:cNvPicPr preferRelativeResize="0"/>
          <p:nvPr/>
        </p:nvPicPr>
        <p:blipFill rotWithShape="1">
          <a:blip r:embed="rId3">
            <a:alphaModFix/>
          </a:blip>
          <a:srcRect b="0" l="0" r="0" t="0"/>
          <a:stretch/>
        </p:blipFill>
        <p:spPr>
          <a:xfrm>
            <a:off x="0" y="73152"/>
            <a:ext cx="12192000" cy="63093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You can't impress everyone…can you? Using Multiple Online Identities vs a  Single Online Identity | Living on the Web" id="272" name="Google Shape;272;p29"/>
          <p:cNvPicPr preferRelativeResize="0"/>
          <p:nvPr/>
        </p:nvPicPr>
        <p:blipFill rotWithShape="1">
          <a:blip r:embed="rId3">
            <a:alphaModFix/>
          </a:blip>
          <a:srcRect b="0" l="0" r="0" t="0"/>
          <a:stretch/>
        </p:blipFill>
        <p:spPr>
          <a:xfrm>
            <a:off x="0" y="0"/>
            <a:ext cx="12192000" cy="6400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Structure</a:t>
            </a:r>
            <a:endParaRPr/>
          </a:p>
        </p:txBody>
      </p:sp>
      <p:sp>
        <p:nvSpPr>
          <p:cNvPr id="114" name="Google Shape;114;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77800" lvl="0" marL="91440" rtl="0" algn="l">
              <a:lnSpc>
                <a:spcPct val="90000"/>
              </a:lnSpc>
              <a:spcBef>
                <a:spcPts val="1400"/>
              </a:spcBef>
              <a:spcAft>
                <a:spcPts val="0"/>
              </a:spcAft>
              <a:buSzPts val="2800"/>
              <a:buChar char=" "/>
            </a:pPr>
            <a:r>
              <a:rPr lang="en-US" sz="2800"/>
              <a:t>The distinctive, stable arrangement of institutions whereby human beings in a society interact and live together.</a:t>
            </a:r>
            <a:endParaRPr/>
          </a:p>
          <a:p>
            <a:pPr indent="-139700" lvl="0" marL="91440" rtl="0" algn="ctr">
              <a:lnSpc>
                <a:spcPct val="90000"/>
              </a:lnSpc>
              <a:spcBef>
                <a:spcPts val="1400"/>
              </a:spcBef>
              <a:spcAft>
                <a:spcPts val="0"/>
              </a:spcAft>
              <a:buSzPts val="2200"/>
              <a:buChar char=" "/>
            </a:pPr>
            <a:r>
              <a:rPr b="1" lang="en-US" sz="2200"/>
              <a:t>OR</a:t>
            </a:r>
            <a:endParaRPr/>
          </a:p>
          <a:p>
            <a:pPr indent="-177800" lvl="0" marL="91440" rtl="0" algn="l">
              <a:lnSpc>
                <a:spcPct val="90000"/>
              </a:lnSpc>
              <a:spcBef>
                <a:spcPts val="1400"/>
              </a:spcBef>
              <a:spcAft>
                <a:spcPts val="0"/>
              </a:spcAft>
              <a:buSzPts val="2800"/>
              <a:buChar char=" "/>
            </a:pPr>
            <a:r>
              <a:rPr lang="en-US" sz="2800"/>
              <a:t>Social structure is the organized set of social institutions and patterns of institutionalized relationships that together compose society.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Goffman's Dramaturgical Theory by Christine Catindig" id="277" name="Google Shape;277;p30"/>
          <p:cNvPicPr preferRelativeResize="0"/>
          <p:nvPr/>
        </p:nvPicPr>
        <p:blipFill rotWithShape="1">
          <a:blip r:embed="rId3">
            <a:alphaModFix/>
          </a:blip>
          <a:srcRect b="0" l="0" r="0" t="0"/>
          <a:stretch/>
        </p:blipFill>
        <p:spPr>
          <a:xfrm>
            <a:off x="-64008" y="0"/>
            <a:ext cx="12256008" cy="6400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Dramaturgy</a:t>
            </a:r>
            <a:endParaRPr/>
          </a:p>
        </p:txBody>
      </p:sp>
      <p:sp>
        <p:nvSpPr>
          <p:cNvPr id="283" name="Google Shape;283;p3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28600" lvl="0" marL="91440" rtl="0" algn="l">
              <a:lnSpc>
                <a:spcPct val="90000"/>
              </a:lnSpc>
              <a:spcBef>
                <a:spcPts val="0"/>
              </a:spcBef>
              <a:spcAft>
                <a:spcPts val="0"/>
              </a:spcAft>
              <a:buSzPts val="3600"/>
              <a:buChar char=" "/>
            </a:pPr>
            <a:r>
              <a:rPr lang="en-US" sz="3600"/>
              <a:t>The term "dramaturgy" draws upon theatrical metaphors to explain how individuals perform their social roles and manage their impressions in various social interactions.</a:t>
            </a:r>
            <a:endParaRPr/>
          </a:p>
          <a:p>
            <a:pPr indent="0" lvl="0" marL="91440" rtl="0" algn="l">
              <a:lnSpc>
                <a:spcPct val="90000"/>
              </a:lnSpc>
              <a:spcBef>
                <a:spcPts val="1400"/>
              </a:spcBef>
              <a:spcAft>
                <a:spcPts val="0"/>
              </a:spcAft>
              <a:buSzPts val="3600"/>
              <a:buNone/>
            </a:pPr>
            <a:r>
              <a:t/>
            </a:r>
            <a:endParaRPr sz="3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UP KMS on Twitter: &quot;Lights. Camera. Action! In this third entry of Socio  Fact, we continue to discuss more sociological theories. Today, we  introduce to you Erving Goffman's Dramaturgy. This theory's premise" id="288" name="Google Shape;288;p32"/>
          <p:cNvPicPr preferRelativeResize="0"/>
          <p:nvPr/>
        </p:nvPicPr>
        <p:blipFill rotWithShape="1">
          <a:blip r:embed="rId3">
            <a:alphaModFix/>
          </a:blip>
          <a:srcRect b="0" l="0" r="0" t="0"/>
          <a:stretch/>
        </p:blipFill>
        <p:spPr>
          <a:xfrm>
            <a:off x="0" y="-469392"/>
            <a:ext cx="12192000" cy="673303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UP KMS on Twitter: &quot;Lights. Camera. Action! In this third entry of Socio  Fact, we continue to discuss more sociological theories. Today, we  introduce to you Erving Goffman's Dramaturgy. This theory's premise" id="293" name="Google Shape;293;p33"/>
          <p:cNvPicPr preferRelativeResize="0"/>
          <p:nvPr/>
        </p:nvPicPr>
        <p:blipFill rotWithShape="1">
          <a:blip r:embed="rId3">
            <a:alphaModFix/>
          </a:blip>
          <a:srcRect b="0" l="0" r="0" t="0"/>
          <a:stretch/>
        </p:blipFill>
        <p:spPr>
          <a:xfrm>
            <a:off x="-152400" y="-152400"/>
            <a:ext cx="12188890" cy="6372808"/>
          </a:xfrm>
          <a:prstGeom prst="rect">
            <a:avLst/>
          </a:prstGeom>
          <a:noFill/>
          <a:ln>
            <a:noFill/>
          </a:ln>
        </p:spPr>
      </p:pic>
      <p:pic>
        <p:nvPicPr>
          <p:cNvPr descr="UP KMS on Twitter: &quot;Lights. Camera. Action! In this third entry of Socio  Fact, we continue to discuss more sociological theories. Today, we  introduce to you Erving Goffman's Dramaturgy. This theory's premise" id="294" name="Google Shape;294;p33"/>
          <p:cNvPicPr preferRelativeResize="0"/>
          <p:nvPr/>
        </p:nvPicPr>
        <p:blipFill rotWithShape="1">
          <a:blip r:embed="rId3">
            <a:alphaModFix/>
          </a:blip>
          <a:srcRect b="0" l="0" r="0" t="0"/>
          <a:stretch/>
        </p:blipFill>
        <p:spPr>
          <a:xfrm>
            <a:off x="0" y="0"/>
            <a:ext cx="12188890" cy="637280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descr="UP KMS on Twitter: &quot;Lights. Camera. Action! In this third entry of Socio  Fact, we continue to discuss more sociological theories. Today, we  introduce to you Erving Goffman's Dramaturgy. This theory's premise" id="299" name="Google Shape;299;p34"/>
          <p:cNvPicPr preferRelativeResize="0"/>
          <p:nvPr/>
        </p:nvPicPr>
        <p:blipFill rotWithShape="1">
          <a:blip r:embed="rId3">
            <a:alphaModFix/>
          </a:blip>
          <a:srcRect b="0" l="0" r="0" t="0"/>
          <a:stretch/>
        </p:blipFill>
        <p:spPr>
          <a:xfrm>
            <a:off x="0" y="0"/>
            <a:ext cx="12192000" cy="676656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UP KMS on Twitter: &quot;Lights. Camera. Action! In this third entry of Socio  Fact, we continue to discuss more sociological theories. Today, we  introduce to you Erving Goffman's Dramaturgy. This theory's premise" id="304" name="Google Shape;304;p35"/>
          <p:cNvPicPr preferRelativeResize="0"/>
          <p:nvPr/>
        </p:nvPicPr>
        <p:blipFill rotWithShape="1">
          <a:blip r:embed="rId3">
            <a:alphaModFix/>
          </a:blip>
          <a:srcRect b="0" l="0" r="0" t="0"/>
          <a:stretch/>
        </p:blipFill>
        <p:spPr>
          <a:xfrm>
            <a:off x="-64008" y="0"/>
            <a:ext cx="12256008" cy="64465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Activity</a:t>
            </a:r>
            <a:endParaRPr/>
          </a:p>
        </p:txBody>
      </p:sp>
      <p:sp>
        <p:nvSpPr>
          <p:cNvPr id="310" name="Google Shape;310;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77800" lvl="0" marL="91440" rtl="0" algn="l">
              <a:lnSpc>
                <a:spcPct val="90000"/>
              </a:lnSpc>
              <a:spcBef>
                <a:spcPts val="1400"/>
              </a:spcBef>
              <a:spcAft>
                <a:spcPts val="0"/>
              </a:spcAft>
              <a:buSzPts val="2800"/>
              <a:buChar char=" "/>
            </a:pPr>
            <a:r>
              <a:rPr lang="en-US" sz="2800"/>
              <a:t>Give an example of  “</a:t>
            </a:r>
            <a:r>
              <a:rPr b="1" lang="en-US" sz="2800"/>
              <a:t>Impression management” </a:t>
            </a:r>
            <a:r>
              <a:rPr lang="en-US" sz="2800"/>
              <a:t>and “</a:t>
            </a:r>
            <a:r>
              <a:rPr b="1" lang="en-US" sz="2800"/>
              <a:t>dramaturgy”</a:t>
            </a:r>
            <a:r>
              <a:rPr lang="en-US" sz="2800"/>
              <a:t> each from your daily life.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Elements of Social Structure</a:t>
            </a:r>
            <a:endParaRPr/>
          </a:p>
        </p:txBody>
      </p:sp>
      <p:sp>
        <p:nvSpPr>
          <p:cNvPr id="120" name="Google Shape;120;p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b="1" lang="en-US" sz="2800"/>
              <a:t>Social Interaction </a:t>
            </a:r>
            <a:endParaRPr/>
          </a:p>
          <a:p>
            <a:pPr indent="-177800" lvl="0" marL="91440" rtl="0" algn="l">
              <a:lnSpc>
                <a:spcPct val="90000"/>
              </a:lnSpc>
              <a:spcBef>
                <a:spcPts val="1400"/>
              </a:spcBef>
              <a:spcAft>
                <a:spcPts val="0"/>
              </a:spcAft>
              <a:buSzPts val="2800"/>
              <a:buFont typeface="Noto Sans Symbols"/>
              <a:buChar char="▪"/>
            </a:pPr>
            <a:r>
              <a:rPr b="1" lang="en-US" sz="2800"/>
              <a:t>Social Status  &amp; Role</a:t>
            </a:r>
            <a:endParaRPr/>
          </a:p>
          <a:p>
            <a:pPr indent="-177800" lvl="0" marL="91440" rtl="0" algn="l">
              <a:lnSpc>
                <a:spcPct val="90000"/>
              </a:lnSpc>
              <a:spcBef>
                <a:spcPts val="1400"/>
              </a:spcBef>
              <a:spcAft>
                <a:spcPts val="0"/>
              </a:spcAft>
              <a:buSzPts val="2800"/>
              <a:buFont typeface="Noto Sans Symbols"/>
              <a:buChar char="▪"/>
            </a:pPr>
            <a:r>
              <a:rPr b="1" lang="en-US" sz="2800"/>
              <a:t> Social Group</a:t>
            </a:r>
            <a:endParaRPr/>
          </a:p>
          <a:p>
            <a:pPr indent="-177800" lvl="0" marL="91440" rtl="0" algn="l">
              <a:lnSpc>
                <a:spcPct val="90000"/>
              </a:lnSpc>
              <a:spcBef>
                <a:spcPts val="1400"/>
              </a:spcBef>
              <a:spcAft>
                <a:spcPts val="0"/>
              </a:spcAft>
              <a:buSzPts val="2800"/>
              <a:buFont typeface="Noto Sans Symbols"/>
              <a:buChar char="▪"/>
            </a:pPr>
            <a:r>
              <a:rPr b="1" lang="en-US" sz="2800"/>
              <a:t> Social Institutions</a:t>
            </a:r>
            <a:endParaRPr/>
          </a:p>
          <a:p>
            <a:pPr indent="-177800" lvl="0" marL="91440" rtl="0" algn="l">
              <a:lnSpc>
                <a:spcPct val="90000"/>
              </a:lnSpc>
              <a:spcBef>
                <a:spcPts val="1400"/>
              </a:spcBef>
              <a:spcAft>
                <a:spcPts val="0"/>
              </a:spcAft>
              <a:buSzPts val="2800"/>
              <a:buFont typeface="Noto Sans Symbols"/>
              <a:buChar char="▪"/>
            </a:pPr>
            <a:r>
              <a:rPr b="1" lang="en-US" sz="2800"/>
              <a:t> Social Inequalities (Including social stratification &amp; social class)</a:t>
            </a:r>
            <a:endParaRPr/>
          </a:p>
          <a:p>
            <a:pPr indent="-177800" lvl="0" marL="91440" rtl="0" algn="l">
              <a:lnSpc>
                <a:spcPct val="90000"/>
              </a:lnSpc>
              <a:spcBef>
                <a:spcPts val="1400"/>
              </a:spcBef>
              <a:spcAft>
                <a:spcPts val="0"/>
              </a:spcAft>
              <a:buSzPts val="2800"/>
              <a:buFont typeface="Noto Sans Symbols"/>
              <a:buChar char="▪"/>
            </a:pPr>
            <a:r>
              <a:rPr b="1" lang="en-US" sz="2800"/>
              <a:t> Social Change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Social Interaction</a:t>
            </a:r>
            <a:endParaRPr/>
          </a:p>
        </p:txBody>
      </p:sp>
      <p:sp>
        <p:nvSpPr>
          <p:cNvPr id="126" name="Google Shape;126;p5"/>
          <p:cNvSpPr txBox="1"/>
          <p:nvPr>
            <p:ph idx="1" type="body"/>
          </p:nvPr>
        </p:nvSpPr>
        <p:spPr>
          <a:xfrm>
            <a:off x="789709" y="1845734"/>
            <a:ext cx="11055927"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b="1" lang="en-US" sz="2800"/>
              <a:t>Social interaction refers to the methods in which people interact, communicate, and share information. Social interaction is often referred to as social processes</a:t>
            </a:r>
            <a:r>
              <a:rPr lang="en-US" sz="2800"/>
              <a:t>.</a:t>
            </a:r>
            <a:endParaRPr/>
          </a:p>
          <a:p>
            <a:pPr indent="0" lvl="0" marL="0" rtl="0" algn="l">
              <a:lnSpc>
                <a:spcPct val="90000"/>
              </a:lnSpc>
              <a:spcBef>
                <a:spcPts val="1400"/>
              </a:spcBef>
              <a:spcAft>
                <a:spcPts val="0"/>
              </a:spcAft>
              <a:buSzPts val="2800"/>
              <a:buNone/>
            </a:pPr>
            <a:r>
              <a:t/>
            </a:r>
            <a:endParaRPr sz="2800"/>
          </a:p>
          <a:p>
            <a:pPr indent="-177800" lvl="0" marL="91440" rtl="0" algn="l">
              <a:lnSpc>
                <a:spcPct val="90000"/>
              </a:lnSpc>
              <a:spcBef>
                <a:spcPts val="1400"/>
              </a:spcBef>
              <a:spcAft>
                <a:spcPts val="0"/>
              </a:spcAft>
              <a:buSzPts val="2800"/>
              <a:buChar char=" "/>
            </a:pPr>
            <a:r>
              <a:rPr lang="en-US" sz="2800"/>
              <a:t>Social processes involve the ways in which individuals and groups influence each other, cooperate, compete, communicate, and form relationships.</a:t>
            </a:r>
            <a:endParaRPr/>
          </a:p>
          <a:p>
            <a:pPr indent="-177800" lvl="0" marL="91440" rtl="0" algn="l">
              <a:lnSpc>
                <a:spcPct val="90000"/>
              </a:lnSpc>
              <a:spcBef>
                <a:spcPts val="1400"/>
              </a:spcBef>
              <a:spcAft>
                <a:spcPts val="0"/>
              </a:spcAft>
              <a:buSzPts val="2800"/>
              <a:buChar char=" "/>
            </a:pPr>
            <a:r>
              <a:rPr lang="en-US" sz="2800"/>
              <a:t> These processes are essential for </a:t>
            </a:r>
            <a:r>
              <a:rPr b="1" lang="en-US" sz="2800"/>
              <a:t>upholding social order,</a:t>
            </a:r>
            <a:r>
              <a:rPr lang="en-US" sz="2800"/>
              <a:t> the </a:t>
            </a:r>
            <a:r>
              <a:rPr b="1" lang="en-US" sz="2800"/>
              <a:t>transmission of culture </a:t>
            </a:r>
            <a:r>
              <a:rPr lang="en-US" sz="2800"/>
              <a:t>and norms, and the </a:t>
            </a:r>
            <a:r>
              <a:rPr b="1" lang="en-US" sz="2800"/>
              <a:t>development of social institutions</a:t>
            </a:r>
            <a:r>
              <a:rPr lang="en-US" sz="2800"/>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Forms of Social Interaction </a:t>
            </a:r>
            <a:br>
              <a:rPr b="1" lang="en-US"/>
            </a:br>
            <a:r>
              <a:rPr b="1" lang="en-US"/>
              <a:t>(Social Processes)</a:t>
            </a:r>
            <a:endParaRPr/>
          </a:p>
        </p:txBody>
      </p:sp>
      <p:sp>
        <p:nvSpPr>
          <p:cNvPr id="132" name="Google Shape;132;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Font typeface="Noto Sans Symbols"/>
              <a:buChar char="❑"/>
            </a:pPr>
            <a:r>
              <a:rPr lang="en-US"/>
              <a:t> </a:t>
            </a:r>
            <a:r>
              <a:rPr lang="en-US" sz="3200"/>
              <a:t>Cooperation</a:t>
            </a:r>
            <a:endParaRPr/>
          </a:p>
          <a:p>
            <a:pPr indent="-203200" lvl="0" marL="91440" rtl="0" algn="l">
              <a:lnSpc>
                <a:spcPct val="90000"/>
              </a:lnSpc>
              <a:spcBef>
                <a:spcPts val="1400"/>
              </a:spcBef>
              <a:spcAft>
                <a:spcPts val="0"/>
              </a:spcAft>
              <a:buSzPts val="3200"/>
              <a:buFont typeface="Noto Sans Symbols"/>
              <a:buChar char="❑"/>
            </a:pPr>
            <a:r>
              <a:rPr lang="en-US" sz="3200"/>
              <a:t> Competition</a:t>
            </a:r>
            <a:endParaRPr/>
          </a:p>
          <a:p>
            <a:pPr indent="-203200" lvl="0" marL="91440" rtl="0" algn="l">
              <a:lnSpc>
                <a:spcPct val="90000"/>
              </a:lnSpc>
              <a:spcBef>
                <a:spcPts val="1400"/>
              </a:spcBef>
              <a:spcAft>
                <a:spcPts val="0"/>
              </a:spcAft>
              <a:buSzPts val="3200"/>
              <a:buFont typeface="Noto Sans Symbols"/>
              <a:buChar char="❑"/>
            </a:pPr>
            <a:r>
              <a:rPr lang="en-US" sz="3200"/>
              <a:t> Conflict</a:t>
            </a:r>
            <a:endParaRPr/>
          </a:p>
          <a:p>
            <a:pPr indent="-203200" lvl="0" marL="91440" rtl="0" algn="l">
              <a:lnSpc>
                <a:spcPct val="90000"/>
              </a:lnSpc>
              <a:spcBef>
                <a:spcPts val="1400"/>
              </a:spcBef>
              <a:spcAft>
                <a:spcPts val="0"/>
              </a:spcAft>
              <a:buSzPts val="3200"/>
              <a:buFont typeface="Noto Sans Symbols"/>
              <a:buChar char="❑"/>
            </a:pPr>
            <a:r>
              <a:rPr lang="en-US" sz="3200"/>
              <a:t> Accommodation</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Forms of Social Interaction</a:t>
            </a:r>
            <a:endParaRPr/>
          </a:p>
        </p:txBody>
      </p:sp>
      <p:sp>
        <p:nvSpPr>
          <p:cNvPr id="138" name="Google Shape;138;p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17475" lvl="0" marL="91440" rtl="0" algn="l">
              <a:lnSpc>
                <a:spcPct val="90000"/>
              </a:lnSpc>
              <a:spcBef>
                <a:spcPts val="0"/>
              </a:spcBef>
              <a:spcAft>
                <a:spcPts val="0"/>
              </a:spcAft>
              <a:buSzPct val="100000"/>
              <a:buFont typeface="Noto Sans Symbols"/>
              <a:buChar char="❑"/>
            </a:pPr>
            <a:r>
              <a:rPr b="1" lang="en-US"/>
              <a:t>Cooperation:  </a:t>
            </a:r>
            <a:r>
              <a:rPr lang="en-US"/>
              <a:t>A form of social process in which two or more individuals or groups work together jointly to achieve  a common goal. In which all participants are benefitted. </a:t>
            </a:r>
            <a:r>
              <a:rPr b="1" lang="en-US"/>
              <a:t>(e.g. teamwork, international aid)</a:t>
            </a:r>
            <a:endParaRPr/>
          </a:p>
          <a:p>
            <a:pPr indent="-117475" lvl="0" marL="91440" rtl="0" algn="l">
              <a:lnSpc>
                <a:spcPct val="90000"/>
              </a:lnSpc>
              <a:spcBef>
                <a:spcPts val="1400"/>
              </a:spcBef>
              <a:spcAft>
                <a:spcPts val="0"/>
              </a:spcAft>
              <a:buSzPct val="100000"/>
              <a:buFont typeface="Noto Sans Symbols"/>
              <a:buChar char="❑"/>
            </a:pPr>
            <a:r>
              <a:rPr lang="en-US"/>
              <a:t> </a:t>
            </a:r>
            <a:r>
              <a:rPr b="1" lang="en-US"/>
              <a:t>Competition: </a:t>
            </a:r>
            <a:r>
              <a:rPr lang="en-US"/>
              <a:t>Competition may be called as a struggle between the two or more individuals or groups, who strives to get something which is relatively limited. </a:t>
            </a:r>
            <a:r>
              <a:rPr b="1" lang="en-US"/>
              <a:t>( e.g. business competition, sports competition, brands competition, academic competition)</a:t>
            </a:r>
            <a:endParaRPr/>
          </a:p>
          <a:p>
            <a:pPr indent="-117475" lvl="0" marL="91440" rtl="0" algn="l">
              <a:lnSpc>
                <a:spcPct val="90000"/>
              </a:lnSpc>
              <a:spcBef>
                <a:spcPts val="1400"/>
              </a:spcBef>
              <a:spcAft>
                <a:spcPts val="0"/>
              </a:spcAft>
              <a:buSzPct val="100000"/>
              <a:buFont typeface="Noto Sans Symbols"/>
              <a:buChar char="❑"/>
            </a:pPr>
            <a:r>
              <a:rPr b="1" lang="en-US"/>
              <a:t> Conflict: </a:t>
            </a:r>
            <a:r>
              <a:rPr lang="en-US"/>
              <a:t>Conflict is the social process in which individuals or groups seek their ends by directly challenging the antagonists by violence or threat of violence. </a:t>
            </a:r>
            <a:r>
              <a:rPr b="1" lang="en-US"/>
              <a:t>(e.g. labor strikes, political protests)</a:t>
            </a:r>
            <a:endParaRPr/>
          </a:p>
          <a:p>
            <a:pPr indent="-117475" lvl="0" marL="91440" rtl="0" algn="l">
              <a:lnSpc>
                <a:spcPct val="90000"/>
              </a:lnSpc>
              <a:spcBef>
                <a:spcPts val="1400"/>
              </a:spcBef>
              <a:spcAft>
                <a:spcPts val="0"/>
              </a:spcAft>
              <a:buSzPct val="100000"/>
              <a:buFont typeface="Noto Sans Symbols"/>
              <a:buChar char="❑"/>
            </a:pPr>
            <a:r>
              <a:rPr b="1" lang="en-US"/>
              <a:t> Accommodation: </a:t>
            </a:r>
            <a:r>
              <a:rPr lang="en-US"/>
              <a:t>Accommodation is a process through which individuals or groups make adjustment to the changed situation to overcome difficulties faced by them. The accommodation may last for only short period of time. </a:t>
            </a:r>
            <a:r>
              <a:rPr b="1" lang="en-US"/>
              <a:t>(e.g. Ceasefire, Peace treaty, conflict resolution)</a:t>
            </a:r>
            <a:endParaRPr/>
          </a:p>
          <a:p>
            <a:pPr indent="-117475" lvl="0" marL="91440" rtl="0" algn="l">
              <a:lnSpc>
                <a:spcPct val="90000"/>
              </a:lnSpc>
              <a:spcBef>
                <a:spcPts val="1400"/>
              </a:spcBef>
              <a:spcAft>
                <a:spcPts val="0"/>
              </a:spcAft>
              <a:buSzPct val="100000"/>
              <a:buFont typeface="Noto Sans Symbols"/>
              <a:buChar char="❑"/>
            </a:pPr>
            <a:r>
              <a:rPr lang="en-US"/>
              <a:t>Assimilation: The only process through which  conflicts between groups may be eliminated permanently is through assimilation. It is a gradual and long social process. </a:t>
            </a:r>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210312" y="1"/>
            <a:ext cx="10945368" cy="173736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Significance of </a:t>
            </a:r>
            <a:r>
              <a:rPr b="1" lang="en-US" u="sng"/>
              <a:t>Cooperation</a:t>
            </a:r>
            <a:r>
              <a:rPr b="1" lang="en-US"/>
              <a:t>, </a:t>
            </a:r>
            <a:r>
              <a:rPr b="1" lang="en-US" u="sng"/>
              <a:t>Competition,</a:t>
            </a:r>
            <a:r>
              <a:rPr b="1" lang="en-US"/>
              <a:t> </a:t>
            </a:r>
            <a:r>
              <a:rPr b="1" lang="en-US" u="sng"/>
              <a:t>Conflict</a:t>
            </a:r>
            <a:r>
              <a:rPr b="1" lang="en-US"/>
              <a:t> and </a:t>
            </a:r>
            <a:r>
              <a:rPr b="1" lang="en-US" u="sng"/>
              <a:t>Accommodation</a:t>
            </a:r>
            <a:r>
              <a:rPr b="1" lang="en-US"/>
              <a:t> in social dynamics</a:t>
            </a:r>
            <a:endParaRPr/>
          </a:p>
        </p:txBody>
      </p:sp>
      <p:sp>
        <p:nvSpPr>
          <p:cNvPr id="144" name="Google Shape;144;p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64465" lvl="0" marL="91440" rtl="0" algn="l">
              <a:lnSpc>
                <a:spcPct val="90000"/>
              </a:lnSpc>
              <a:spcBef>
                <a:spcPts val="0"/>
              </a:spcBef>
              <a:spcAft>
                <a:spcPts val="0"/>
              </a:spcAft>
              <a:buSzPct val="100000"/>
              <a:buFont typeface="Noto Sans Symbols"/>
              <a:buChar char="❑"/>
            </a:pPr>
            <a:r>
              <a:rPr b="1" lang="en-US" sz="2800"/>
              <a:t>Cooperation: </a:t>
            </a:r>
            <a:r>
              <a:rPr lang="en-US" sz="2800"/>
              <a:t>It creates social bonds and promotes a sense of belonging, which enhances social cohesion and stability.</a:t>
            </a:r>
            <a:endParaRPr/>
          </a:p>
          <a:p>
            <a:pPr indent="-164465" lvl="0" marL="91440" rtl="0" algn="l">
              <a:lnSpc>
                <a:spcPct val="90000"/>
              </a:lnSpc>
              <a:spcBef>
                <a:spcPts val="1400"/>
              </a:spcBef>
              <a:spcAft>
                <a:spcPts val="0"/>
              </a:spcAft>
              <a:buSzPct val="100000"/>
              <a:buFont typeface="Noto Sans Symbols"/>
              <a:buChar char="❑"/>
            </a:pPr>
            <a:r>
              <a:rPr b="1" lang="en-US" sz="2800"/>
              <a:t>Competition: </a:t>
            </a:r>
            <a:r>
              <a:rPr lang="en-US" sz="2800"/>
              <a:t>Competition drives innovation and progress. Competition often results in more choices for consumers and better-quality goods and services</a:t>
            </a:r>
            <a:r>
              <a:rPr b="1" lang="en-US" sz="2800"/>
              <a:t>.</a:t>
            </a:r>
            <a:endParaRPr/>
          </a:p>
          <a:p>
            <a:pPr indent="-164465" lvl="0" marL="91440" rtl="0" algn="l">
              <a:lnSpc>
                <a:spcPct val="90000"/>
              </a:lnSpc>
              <a:spcBef>
                <a:spcPts val="1400"/>
              </a:spcBef>
              <a:spcAft>
                <a:spcPts val="0"/>
              </a:spcAft>
              <a:buSzPct val="100000"/>
              <a:buFont typeface="Noto Sans Symbols"/>
              <a:buChar char="❑"/>
            </a:pPr>
            <a:r>
              <a:rPr b="1" lang="en-US" sz="2800"/>
              <a:t>Conflict: </a:t>
            </a:r>
            <a:r>
              <a:rPr lang="en-US" sz="2800"/>
              <a:t>Conflict can be a catalyst for social change, as it highlights existing inequalities, injustices, and areas that need improvement. It can lead to reforms and the transformation of social structures.</a:t>
            </a:r>
            <a:endParaRPr/>
          </a:p>
          <a:p>
            <a:pPr indent="0" lvl="0" marL="0" rtl="0" algn="l">
              <a:lnSpc>
                <a:spcPct val="90000"/>
              </a:lnSpc>
              <a:spcBef>
                <a:spcPts val="1400"/>
              </a:spcBef>
              <a:spcAft>
                <a:spcPts val="0"/>
              </a:spcAft>
              <a:buSzPct val="100000"/>
              <a:buNone/>
            </a:pPr>
            <a:r>
              <a:rPr b="1" lang="en-US" sz="2800"/>
              <a:t>Altogether social processes foster social change and lead to progress and development in society.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Status &amp; Role</a:t>
            </a:r>
            <a:endParaRPr/>
          </a:p>
        </p:txBody>
      </p:sp>
      <p:sp>
        <p:nvSpPr>
          <p:cNvPr id="150" name="Google Shape;150;p9"/>
          <p:cNvSpPr txBox="1"/>
          <p:nvPr>
            <p:ph idx="1" type="body"/>
          </p:nvPr>
        </p:nvSpPr>
        <p:spPr>
          <a:xfrm>
            <a:off x="1097280" y="1845734"/>
            <a:ext cx="10734502"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Font typeface="Noto Sans Symbols"/>
              <a:buChar char="❑"/>
            </a:pPr>
            <a:r>
              <a:rPr b="1" lang="en-US" sz="2800"/>
              <a:t>Status:  </a:t>
            </a:r>
            <a:r>
              <a:rPr lang="en-US" sz="2800"/>
              <a:t>Status refers to </a:t>
            </a:r>
            <a:r>
              <a:rPr b="1" lang="en-US" sz="2800"/>
              <a:t>the social position </a:t>
            </a:r>
            <a:r>
              <a:rPr lang="en-US" sz="2800"/>
              <a:t>which an individual enjoys in his group or society whether ascribed or achieved. </a:t>
            </a:r>
            <a:endParaRPr/>
          </a:p>
          <a:p>
            <a:pPr indent="-177800" lvl="0" marL="91440" rtl="0" algn="l">
              <a:lnSpc>
                <a:spcPct val="90000"/>
              </a:lnSpc>
              <a:spcBef>
                <a:spcPts val="1400"/>
              </a:spcBef>
              <a:spcAft>
                <a:spcPts val="0"/>
              </a:spcAft>
              <a:buSzPts val="2800"/>
              <a:buChar char=" "/>
            </a:pPr>
            <a:r>
              <a:rPr lang="en-US" sz="2800"/>
              <a:t>Status are of two types:</a:t>
            </a:r>
            <a:endParaRPr/>
          </a:p>
          <a:p>
            <a:pPr indent="-177800" lvl="0" marL="91440" rtl="0" algn="l">
              <a:lnSpc>
                <a:spcPct val="90000"/>
              </a:lnSpc>
              <a:spcBef>
                <a:spcPts val="1400"/>
              </a:spcBef>
              <a:spcAft>
                <a:spcPts val="0"/>
              </a:spcAft>
              <a:buSzPts val="2800"/>
              <a:buChar char=" "/>
            </a:pPr>
            <a:r>
              <a:rPr b="1" lang="en-US" sz="2800"/>
              <a:t>Ascribed: </a:t>
            </a:r>
            <a:r>
              <a:rPr lang="en-US" sz="2800"/>
              <a:t>It is inherited, given by birth. </a:t>
            </a:r>
            <a:r>
              <a:rPr b="1" lang="en-US" sz="2800"/>
              <a:t>(e.g. age, sex, caste)</a:t>
            </a:r>
            <a:endParaRPr/>
          </a:p>
          <a:p>
            <a:pPr indent="-177800" lvl="0" marL="91440" rtl="0" algn="l">
              <a:lnSpc>
                <a:spcPct val="90000"/>
              </a:lnSpc>
              <a:spcBef>
                <a:spcPts val="1400"/>
              </a:spcBef>
              <a:spcAft>
                <a:spcPts val="0"/>
              </a:spcAft>
              <a:buSzPts val="2800"/>
              <a:buChar char=" "/>
            </a:pPr>
            <a:r>
              <a:rPr b="1" lang="en-US" sz="2800"/>
              <a:t>Achieved: </a:t>
            </a:r>
            <a:r>
              <a:rPr lang="en-US" sz="2800"/>
              <a:t>It is acquired through personal effort or by chance. </a:t>
            </a:r>
            <a:r>
              <a:rPr b="1" lang="en-US" sz="2800"/>
              <a:t>(education, prestige, wealth)</a:t>
            </a:r>
            <a:endParaRPr/>
          </a:p>
          <a:p>
            <a:pPr indent="-177800" lvl="0" marL="91440" rtl="0" algn="l">
              <a:lnSpc>
                <a:spcPct val="90000"/>
              </a:lnSpc>
              <a:spcBef>
                <a:spcPts val="1400"/>
              </a:spcBef>
              <a:spcAft>
                <a:spcPts val="0"/>
              </a:spcAft>
              <a:buSzPts val="2800"/>
              <a:buFont typeface="Noto Sans Symbols"/>
              <a:buChar char="❑"/>
            </a:pPr>
            <a:r>
              <a:rPr b="1" lang="en-US" sz="2800"/>
              <a:t>Role: </a:t>
            </a:r>
            <a:r>
              <a:rPr lang="en-US" sz="2800"/>
              <a:t>Role is the expected behavior associated with a social position of an individual or group in a given society.</a:t>
            </a:r>
            <a:endParaRPr/>
          </a:p>
          <a:p>
            <a:pPr indent="-177800" lvl="0" marL="91440" rtl="0" algn="l">
              <a:lnSpc>
                <a:spcPct val="90000"/>
              </a:lnSpc>
              <a:spcBef>
                <a:spcPts val="1400"/>
              </a:spcBef>
              <a:spcAft>
                <a:spcPts val="0"/>
              </a:spcAft>
              <a:buSzPts val="2800"/>
              <a:buChar char=" "/>
            </a:pPr>
            <a:r>
              <a:rPr b="1" lang="en-US" sz="2800"/>
              <a:t>Example of status: (student, citizen, teacher, doctor, politician, mother, son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2023-08-02T17:30:20Z</dcterms:created>
  <dc:creator>hp</dc:creator>
</cp:coreProperties>
</file>