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Arsenal" charset="1" panose="00000500000000000000"/>
      <p:regular r:id="rId25"/>
    </p:embeddedFont>
    <p:embeddedFont>
      <p:font typeface="Radley" charset="1" panose="00000500000000000000"/>
      <p:regular r:id="rId26"/>
    </p:embeddedFont>
    <p:embeddedFont>
      <p:font typeface="Canva Sans Bold" charset="1" panose="020B0803030501040103"/>
      <p:regular r:id="rId27"/>
    </p:embeddedFont>
    <p:embeddedFont>
      <p:font typeface="IBM Plex Sans Bold" charset="1" panose="020B0803050203000203"/>
      <p:regular r:id="rId28"/>
    </p:embeddedFont>
    <p:embeddedFont>
      <p:font typeface="IBM Plex Sans" charset="1" panose="020B0503050203000203"/>
      <p:regular r:id="rId29"/>
    </p:embeddedFont>
    <p:embeddedFont>
      <p:font typeface="Canva Sans Italics" charset="1" panose="020B0503030501040103"/>
      <p:regular r:id="rId30"/>
    </p:embeddedFont>
    <p:embeddedFont>
      <p:font typeface="Arsenal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64.png" Type="http://schemas.openxmlformats.org/officeDocument/2006/relationships/image"/><Relationship Id="rId5" Target="../media/image65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68.png" Type="http://schemas.openxmlformats.org/officeDocument/2006/relationships/image"/><Relationship Id="rId5" Target="../media/image69.png" Type="http://schemas.openxmlformats.org/officeDocument/2006/relationships/image"/><Relationship Id="rId6" Target="../media/image7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71.png" Type="http://schemas.openxmlformats.org/officeDocument/2006/relationships/image"/><Relationship Id="rId5" Target="../media/image72.png" Type="http://schemas.openxmlformats.org/officeDocument/2006/relationships/image"/><Relationship Id="rId6" Target="../media/image7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0.png" Type="http://schemas.openxmlformats.org/officeDocument/2006/relationships/image"/><Relationship Id="rId11" Target="../media/image81.png" Type="http://schemas.openxmlformats.org/officeDocument/2006/relationships/image"/><Relationship Id="rId12" Target="../media/image82.png" Type="http://schemas.openxmlformats.org/officeDocument/2006/relationships/image"/><Relationship Id="rId13" Target="../media/image83.png" Type="http://schemas.openxmlformats.org/officeDocument/2006/relationships/image"/><Relationship Id="rId14" Target="../media/image84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74.png" Type="http://schemas.openxmlformats.org/officeDocument/2006/relationships/image"/><Relationship Id="rId5" Target="../media/image75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78.png" Type="http://schemas.openxmlformats.org/officeDocument/2006/relationships/image"/><Relationship Id="rId9" Target="../media/image7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8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8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7.png" Type="http://schemas.openxmlformats.org/officeDocument/2006/relationships/image"/><Relationship Id="rId3" Target="../media/image88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9.png" Type="http://schemas.openxmlformats.org/officeDocument/2006/relationships/image"/><Relationship Id="rId3" Target="../media/image9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7.png" Type="http://schemas.openxmlformats.org/officeDocument/2006/relationships/image"/><Relationship Id="rId11" Target="../media/image98.svg" Type="http://schemas.openxmlformats.org/officeDocument/2006/relationships/image"/><Relationship Id="rId12" Target="../media/image99.png" Type="http://schemas.openxmlformats.org/officeDocument/2006/relationships/image"/><Relationship Id="rId13" Target="../media/image100.svg" Type="http://schemas.openxmlformats.org/officeDocument/2006/relationships/image"/><Relationship Id="rId14" Target="../media/image101.png" Type="http://schemas.openxmlformats.org/officeDocument/2006/relationships/image"/><Relationship Id="rId15" Target="../media/image102.svg" Type="http://schemas.openxmlformats.org/officeDocument/2006/relationships/image"/><Relationship Id="rId16" Target="../media/image103.png" Type="http://schemas.openxmlformats.org/officeDocument/2006/relationships/image"/><Relationship Id="rId17" Target="../media/image104.svg" Type="http://schemas.openxmlformats.org/officeDocument/2006/relationships/image"/><Relationship Id="rId18" Target="../media/image105.png" Type="http://schemas.openxmlformats.org/officeDocument/2006/relationships/image"/><Relationship Id="rId19" Target="../media/image106.svg" Type="http://schemas.openxmlformats.org/officeDocument/2006/relationships/image"/><Relationship Id="rId2" Target="../media/image91.png" Type="http://schemas.openxmlformats.org/officeDocument/2006/relationships/image"/><Relationship Id="rId20" Target="../media/image107.png" Type="http://schemas.openxmlformats.org/officeDocument/2006/relationships/image"/><Relationship Id="rId21" Target="../media/image108.svg" Type="http://schemas.openxmlformats.org/officeDocument/2006/relationships/image"/><Relationship Id="rId3" Target="../media/image92.svg" Type="http://schemas.openxmlformats.org/officeDocument/2006/relationships/image"/><Relationship Id="rId4" Target="../media/image93.png" Type="http://schemas.openxmlformats.org/officeDocument/2006/relationships/image"/><Relationship Id="rId5" Target="../media/image94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Relationship Id="rId8" Target="../media/image95.png" Type="http://schemas.openxmlformats.org/officeDocument/2006/relationships/image"/><Relationship Id="rId9" Target="../media/image9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13" Target="../media/image25.svg" Type="http://schemas.openxmlformats.org/officeDocument/2006/relationships/image"/><Relationship Id="rId14" Target="../media/image26.png" Type="http://schemas.openxmlformats.org/officeDocument/2006/relationships/image"/><Relationship Id="rId15" Target="../media/image27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18" Target="../media/image30.png" Type="http://schemas.openxmlformats.org/officeDocument/2006/relationships/image"/><Relationship Id="rId19" Target="../media/image31.svg" Type="http://schemas.openxmlformats.org/officeDocument/2006/relationships/image"/><Relationship Id="rId2" Target="../media/image14.png" Type="http://schemas.openxmlformats.org/officeDocument/2006/relationships/image"/><Relationship Id="rId20" Target="../media/image32.png" Type="http://schemas.openxmlformats.org/officeDocument/2006/relationships/image"/><Relationship Id="rId21" Target="../media/image33.svg" Type="http://schemas.openxmlformats.org/officeDocument/2006/relationships/image"/><Relationship Id="rId22" Target="../media/image34.png" Type="http://schemas.openxmlformats.org/officeDocument/2006/relationships/image"/><Relationship Id="rId23" Target="../media/image35.svg" Type="http://schemas.openxmlformats.org/officeDocument/2006/relationships/image"/><Relationship Id="rId24" Target="../media/image36.png" Type="http://schemas.openxmlformats.org/officeDocument/2006/relationships/image"/><Relationship Id="rId25" Target="../media/image37.svg" Type="http://schemas.openxmlformats.org/officeDocument/2006/relationships/image"/><Relationship Id="rId26" Target="../media/image38.png" Type="http://schemas.openxmlformats.org/officeDocument/2006/relationships/image"/><Relationship Id="rId27" Target="../media/image39.sv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49.svg" Type="http://schemas.openxmlformats.org/officeDocument/2006/relationships/image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Relationship Id="rId8" Target="../media/image6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6534662">
            <a:off x="10637397" y="-6260415"/>
            <a:ext cx="11159046" cy="12081644"/>
          </a:xfrm>
          <a:custGeom>
            <a:avLst/>
            <a:gdLst/>
            <a:ahLst/>
            <a:cxnLst/>
            <a:rect r="r" b="b" t="t" l="l"/>
            <a:pathLst>
              <a:path h="12081644" w="11159046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77909">
            <a:off x="-5893489" y="2480644"/>
            <a:ext cx="13865152" cy="15011484"/>
          </a:xfrm>
          <a:custGeom>
            <a:avLst/>
            <a:gdLst/>
            <a:ahLst/>
            <a:cxnLst/>
            <a:rect r="r" b="b" t="t" l="l"/>
            <a:pathLst>
              <a:path h="15011484" w="13865152">
                <a:moveTo>
                  <a:pt x="0" y="0"/>
                </a:moveTo>
                <a:lnTo>
                  <a:pt x="13865152" y="0"/>
                </a:lnTo>
                <a:lnTo>
                  <a:pt x="13865152" y="15011484"/>
                </a:lnTo>
                <a:lnTo>
                  <a:pt x="0" y="1501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782">
            <a:off x="15977386" y="1270972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3" y="0"/>
                </a:lnTo>
                <a:lnTo>
                  <a:pt x="1362403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257292">
            <a:off x="16142981" y="347071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8"/>
                </a:lnTo>
                <a:lnTo>
                  <a:pt x="0" y="2191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09316" y="397869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1" y="0"/>
                </a:lnTo>
                <a:lnTo>
                  <a:pt x="1180961" y="2662002"/>
                </a:lnTo>
                <a:lnTo>
                  <a:pt x="0" y="26620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907623">
            <a:off x="14414719" y="90636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5" y="0"/>
                </a:lnTo>
                <a:lnTo>
                  <a:pt x="1470625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9782">
            <a:off x="687642" y="6713242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4" y="0"/>
                </a:lnTo>
                <a:lnTo>
                  <a:pt x="1362404" y="2531492"/>
                </a:lnTo>
                <a:lnTo>
                  <a:pt x="0" y="25314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71761" y="7928986"/>
            <a:ext cx="1844179" cy="2057400"/>
          </a:xfrm>
          <a:custGeom>
            <a:avLst/>
            <a:gdLst/>
            <a:ahLst/>
            <a:cxnLst/>
            <a:rect r="r" b="b" t="t" l="l"/>
            <a:pathLst>
              <a:path h="2057400" w="1844179">
                <a:moveTo>
                  <a:pt x="0" y="0"/>
                </a:moveTo>
                <a:lnTo>
                  <a:pt x="1844178" y="0"/>
                </a:lnTo>
                <a:lnTo>
                  <a:pt x="184417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824539" y="2699010"/>
            <a:ext cx="10638922" cy="1867700"/>
            <a:chOff x="0" y="0"/>
            <a:chExt cx="14185229" cy="249026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14185229" cy="2007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000"/>
                </a:lnSpc>
              </a:pPr>
              <a:r>
                <a:rPr lang="en-US" sz="9600" spc="-192">
                  <a:solidFill>
                    <a:srgbClr val="000000"/>
                  </a:solidFill>
                  <a:latin typeface="Arsenal"/>
                  <a:ea typeface="Arsenal"/>
                  <a:cs typeface="Arsenal"/>
                  <a:sym typeface="Arsenal"/>
                </a:rPr>
                <a:t>MedTrove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3828412" y="2280920"/>
              <a:ext cx="7759890" cy="209346"/>
              <a:chOff x="0" y="0"/>
              <a:chExt cx="1532818" cy="4135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532818" cy="41352"/>
              </a:xfrm>
              <a:custGeom>
                <a:avLst/>
                <a:gdLst/>
                <a:ahLst/>
                <a:cxnLst/>
                <a:rect r="r" b="b" t="t" l="l"/>
                <a:pathLst>
                  <a:path h="41352" w="1532818">
                    <a:moveTo>
                      <a:pt x="20676" y="0"/>
                    </a:moveTo>
                    <a:lnTo>
                      <a:pt x="1512142" y="0"/>
                    </a:lnTo>
                    <a:cubicBezTo>
                      <a:pt x="1517625" y="0"/>
                      <a:pt x="1522884" y="2178"/>
                      <a:pt x="1526762" y="6056"/>
                    </a:cubicBezTo>
                    <a:cubicBezTo>
                      <a:pt x="1530640" y="9933"/>
                      <a:pt x="1532818" y="15192"/>
                      <a:pt x="1532818" y="20676"/>
                    </a:cubicBezTo>
                    <a:lnTo>
                      <a:pt x="1532818" y="20676"/>
                    </a:lnTo>
                    <a:cubicBezTo>
                      <a:pt x="1532818" y="32095"/>
                      <a:pt x="1523561" y="41352"/>
                      <a:pt x="1512142" y="41352"/>
                    </a:cubicBezTo>
                    <a:lnTo>
                      <a:pt x="20676" y="41352"/>
                    </a:lnTo>
                    <a:cubicBezTo>
                      <a:pt x="15192" y="41352"/>
                      <a:pt x="9933" y="39174"/>
                      <a:pt x="6056" y="35296"/>
                    </a:cubicBezTo>
                    <a:cubicBezTo>
                      <a:pt x="2178" y="31419"/>
                      <a:pt x="0" y="26160"/>
                      <a:pt x="0" y="20676"/>
                    </a:cubicBezTo>
                    <a:lnTo>
                      <a:pt x="0" y="20676"/>
                    </a:lnTo>
                    <a:cubicBezTo>
                      <a:pt x="0" y="15192"/>
                      <a:pt x="2178" y="9933"/>
                      <a:pt x="6056" y="6056"/>
                    </a:cubicBezTo>
                    <a:cubicBezTo>
                      <a:pt x="9933" y="2178"/>
                      <a:pt x="15192" y="0"/>
                      <a:pt x="20676" y="0"/>
                    </a:cubicBezTo>
                    <a:close/>
                  </a:path>
                </a:pathLst>
              </a:custGeom>
              <a:solidFill>
                <a:srgbClr val="345C7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1532818" cy="794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10359368" y="320187"/>
              <a:ext cx="1722433" cy="1655933"/>
            </a:xfrm>
            <a:custGeom>
              <a:avLst/>
              <a:gdLst/>
              <a:ahLst/>
              <a:cxnLst/>
              <a:rect r="r" b="b" t="t" l="l"/>
              <a:pathLst>
                <a:path h="1655933" w="1722433">
                  <a:moveTo>
                    <a:pt x="0" y="0"/>
                  </a:moveTo>
                  <a:lnTo>
                    <a:pt x="1722433" y="0"/>
                  </a:lnTo>
                  <a:lnTo>
                    <a:pt x="1722433" y="1655933"/>
                  </a:lnTo>
                  <a:lnTo>
                    <a:pt x="0" y="1655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19509" t="0" r="-17735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0849292" y="8634730"/>
            <a:ext cx="661749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Supervisor: Mr. Bilal Khalid Dar</a:t>
            </a:r>
          </a:p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Co-Supervisor: Ms. Zoya Mahboob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48593" y="5446787"/>
            <a:ext cx="6197049" cy="169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5"/>
              </a:lnSpc>
            </a:pPr>
            <a:r>
              <a:rPr lang="en-US" sz="3261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Aliza Ibrahim </a:t>
            </a:r>
            <a:r>
              <a:rPr lang="en-US" sz="3261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                 21i-0470</a:t>
            </a:r>
          </a:p>
          <a:p>
            <a:pPr algn="l">
              <a:lnSpc>
                <a:spcPts val="4565"/>
              </a:lnSpc>
            </a:pPr>
            <a:r>
              <a:rPr lang="en-US" sz="3261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Kissa Zahra                       21i-0572</a:t>
            </a:r>
          </a:p>
          <a:p>
            <a:pPr algn="l">
              <a:lnSpc>
                <a:spcPts val="4565"/>
              </a:lnSpc>
            </a:pPr>
            <a:r>
              <a:rPr lang="en-US" sz="3261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Hamna Rizwan                21i-0603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19105" y="4563110"/>
            <a:ext cx="25301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Development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42428">
            <a:off x="-4382208" y="-4372615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94284" y="8966033"/>
            <a:ext cx="379556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Medicine Infomation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4323087" y="5162549"/>
            <a:ext cx="934051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8860038" y="5181598"/>
            <a:ext cx="934051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13122822" y="5114926"/>
            <a:ext cx="934051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-6793149">
            <a:off x="13899191" y="7129854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371393" y="2294871"/>
            <a:ext cx="3004112" cy="7218532"/>
            <a:chOff x="0" y="0"/>
            <a:chExt cx="4005483" cy="962470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895685" y="8917108"/>
              <a:ext cx="2095897" cy="707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Payment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05483" cy="8755068"/>
            </a:xfrm>
            <a:custGeom>
              <a:avLst/>
              <a:gdLst/>
              <a:ahLst/>
              <a:cxnLst/>
              <a:rect r="r" b="b" t="t" l="l"/>
              <a:pathLst>
                <a:path h="8755068" w="4005483">
                  <a:moveTo>
                    <a:pt x="0" y="0"/>
                  </a:moveTo>
                  <a:lnTo>
                    <a:pt x="4005483" y="0"/>
                  </a:lnTo>
                  <a:lnTo>
                    <a:pt x="4005483" y="8755068"/>
                  </a:lnTo>
                  <a:lnTo>
                    <a:pt x="0" y="87550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57275" y="2294871"/>
            <a:ext cx="2979867" cy="6545701"/>
          </a:xfrm>
          <a:custGeom>
            <a:avLst/>
            <a:gdLst/>
            <a:ahLst/>
            <a:cxnLst/>
            <a:rect r="r" b="b" t="t" l="l"/>
            <a:pathLst>
              <a:path h="6545701" w="2979867">
                <a:moveTo>
                  <a:pt x="0" y="0"/>
                </a:moveTo>
                <a:lnTo>
                  <a:pt x="2979867" y="0"/>
                </a:lnTo>
                <a:lnTo>
                  <a:pt x="2979867" y="6545701"/>
                </a:lnTo>
                <a:lnTo>
                  <a:pt x="0" y="65457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85" t="0" r="-585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0627" y="2308937"/>
            <a:ext cx="3033467" cy="6531635"/>
          </a:xfrm>
          <a:custGeom>
            <a:avLst/>
            <a:gdLst/>
            <a:ahLst/>
            <a:cxnLst/>
            <a:rect r="r" b="b" t="t" l="l"/>
            <a:pathLst>
              <a:path h="6531635" w="3033467">
                <a:moveTo>
                  <a:pt x="0" y="0"/>
                </a:moveTo>
                <a:lnTo>
                  <a:pt x="3033467" y="0"/>
                </a:lnTo>
                <a:lnTo>
                  <a:pt x="3033467" y="6531635"/>
                </a:lnTo>
                <a:lnTo>
                  <a:pt x="0" y="65316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44624" y="2320210"/>
            <a:ext cx="3027664" cy="6520361"/>
          </a:xfrm>
          <a:custGeom>
            <a:avLst/>
            <a:gdLst/>
            <a:ahLst/>
            <a:cxnLst/>
            <a:rect r="r" b="b" t="t" l="l"/>
            <a:pathLst>
              <a:path h="6520361" w="3027664">
                <a:moveTo>
                  <a:pt x="0" y="0"/>
                </a:moveTo>
                <a:lnTo>
                  <a:pt x="3027664" y="0"/>
                </a:lnTo>
                <a:lnTo>
                  <a:pt x="3027664" y="6520362"/>
                </a:lnTo>
                <a:lnTo>
                  <a:pt x="0" y="65203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99" r="0" b="-6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8966033"/>
            <a:ext cx="2983706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Search Medicine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027989" y="8966033"/>
            <a:ext cx="3721447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Alternative Medicine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64939" y="452099"/>
            <a:ext cx="4553099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Prototype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56351" y="8361737"/>
            <a:ext cx="445413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793149">
            <a:off x="13495695" y="6956245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42428">
            <a:off x="-4382208" y="-4372615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6433748" y="5162549"/>
            <a:ext cx="934051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10935855" y="5191123"/>
            <a:ext cx="934051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6" id="6"/>
          <p:cNvSpPr txBox="true"/>
          <p:nvPr/>
        </p:nvSpPr>
        <p:spPr>
          <a:xfrm rot="0">
            <a:off x="6264939" y="452099"/>
            <a:ext cx="4553099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Prototype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445927" y="2489298"/>
            <a:ext cx="2877551" cy="6952951"/>
            <a:chOff x="0" y="0"/>
            <a:chExt cx="3836735" cy="92706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71382" cy="8520530"/>
            </a:xfrm>
            <a:custGeom>
              <a:avLst/>
              <a:gdLst/>
              <a:ahLst/>
              <a:cxnLst/>
              <a:rect r="r" b="b" t="t" l="l"/>
              <a:pathLst>
                <a:path h="8520530" w="3771382">
                  <a:moveTo>
                    <a:pt x="0" y="0"/>
                  </a:moveTo>
                  <a:lnTo>
                    <a:pt x="3771382" y="0"/>
                  </a:lnTo>
                  <a:lnTo>
                    <a:pt x="3771382" y="8520530"/>
                  </a:lnTo>
                  <a:lnTo>
                    <a:pt x="0" y="8520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52469" y="8721899"/>
              <a:ext cx="3784267" cy="5487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2"/>
                </a:lnSpc>
                <a:spcBef>
                  <a:spcPct val="0"/>
                </a:spcBef>
              </a:pPr>
              <a:r>
                <a:rPr lang="en-US" sz="2501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Online Consultation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870101" y="2687018"/>
            <a:ext cx="2732595" cy="6754072"/>
            <a:chOff x="0" y="0"/>
            <a:chExt cx="3643461" cy="90054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43461" cy="8069945"/>
            </a:xfrm>
            <a:custGeom>
              <a:avLst/>
              <a:gdLst/>
              <a:ahLst/>
              <a:cxnLst/>
              <a:rect r="r" b="b" t="t" l="l"/>
              <a:pathLst>
                <a:path h="8069945" w="3643461">
                  <a:moveTo>
                    <a:pt x="0" y="0"/>
                  </a:moveTo>
                  <a:lnTo>
                    <a:pt x="3643461" y="0"/>
                  </a:lnTo>
                  <a:lnTo>
                    <a:pt x="3643461" y="8069945"/>
                  </a:lnTo>
                  <a:lnTo>
                    <a:pt x="0" y="8069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863748" y="8458272"/>
              <a:ext cx="2297112" cy="547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Online Calls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661770" y="2687018"/>
            <a:ext cx="3019688" cy="6760038"/>
            <a:chOff x="0" y="0"/>
            <a:chExt cx="4026251" cy="901338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68031" cy="8256903"/>
            </a:xfrm>
            <a:custGeom>
              <a:avLst/>
              <a:gdLst/>
              <a:ahLst/>
              <a:cxnLst/>
              <a:rect r="r" b="b" t="t" l="l"/>
              <a:pathLst>
                <a:path h="8256903" w="3768031">
                  <a:moveTo>
                    <a:pt x="0" y="0"/>
                  </a:moveTo>
                  <a:lnTo>
                    <a:pt x="3768031" y="0"/>
                  </a:lnTo>
                  <a:lnTo>
                    <a:pt x="3768031" y="8256903"/>
                  </a:lnTo>
                  <a:lnTo>
                    <a:pt x="0" y="8256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69273" y="8466227"/>
              <a:ext cx="3756978" cy="547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Doctor informatiion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411027" y="7621818"/>
            <a:ext cx="802124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023253">
            <a:off x="15070549" y="621223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42428">
            <a:off x="-4382208" y="-4372615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001595" y="2257721"/>
            <a:ext cx="3131186" cy="7501647"/>
            <a:chOff x="0" y="0"/>
            <a:chExt cx="4174915" cy="100021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4915" cy="9142914"/>
            </a:xfrm>
            <a:custGeom>
              <a:avLst/>
              <a:gdLst/>
              <a:ahLst/>
              <a:cxnLst/>
              <a:rect r="r" b="b" t="t" l="l"/>
              <a:pathLst>
                <a:path h="9142914" w="4174915">
                  <a:moveTo>
                    <a:pt x="0" y="0"/>
                  </a:moveTo>
                  <a:lnTo>
                    <a:pt x="4174915" y="0"/>
                  </a:lnTo>
                  <a:lnTo>
                    <a:pt x="4174915" y="9142914"/>
                  </a:lnTo>
                  <a:lnTo>
                    <a:pt x="0" y="9142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104023" y="9386560"/>
              <a:ext cx="1843561" cy="615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70"/>
                </a:lnSpc>
                <a:spcBef>
                  <a:spcPct val="0"/>
                </a:spcBef>
              </a:pPr>
              <a:r>
                <a:rPr lang="en-US" sz="2835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MediBot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10686349" y="5356428"/>
            <a:ext cx="934051" cy="95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030995" y="2257721"/>
            <a:ext cx="3198827" cy="6923489"/>
          </a:xfrm>
          <a:custGeom>
            <a:avLst/>
            <a:gdLst/>
            <a:ahLst/>
            <a:cxnLst/>
            <a:rect r="r" b="b" t="t" l="l"/>
            <a:pathLst>
              <a:path h="6923489" w="3198827">
                <a:moveTo>
                  <a:pt x="0" y="0"/>
                </a:moveTo>
                <a:lnTo>
                  <a:pt x="3198827" y="0"/>
                </a:lnTo>
                <a:lnTo>
                  <a:pt x="3198827" y="6923489"/>
                </a:lnTo>
                <a:lnTo>
                  <a:pt x="0" y="6923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57443" y="9337093"/>
            <a:ext cx="1576279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Home page</a:t>
            </a:r>
          </a:p>
        </p:txBody>
      </p:sp>
      <p:sp>
        <p:nvSpPr>
          <p:cNvPr name="AutoShape 10" id="10"/>
          <p:cNvSpPr/>
          <p:nvPr/>
        </p:nvSpPr>
        <p:spPr>
          <a:xfrm flipH="true">
            <a:off x="5416511" y="5299279"/>
            <a:ext cx="93410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818020" y="2257721"/>
            <a:ext cx="3179392" cy="6855941"/>
          </a:xfrm>
          <a:custGeom>
            <a:avLst/>
            <a:gdLst/>
            <a:ahLst/>
            <a:cxnLst/>
            <a:rect r="r" b="b" t="t" l="l"/>
            <a:pathLst>
              <a:path h="6855941" w="3179392">
                <a:moveTo>
                  <a:pt x="0" y="0"/>
                </a:moveTo>
                <a:lnTo>
                  <a:pt x="3179391" y="0"/>
                </a:lnTo>
                <a:lnTo>
                  <a:pt x="3179391" y="6855941"/>
                </a:lnTo>
                <a:lnTo>
                  <a:pt x="0" y="68559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756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33568" y="-161925"/>
            <a:ext cx="4553099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Prototype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42406" y="7861338"/>
            <a:ext cx="635913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40307" y="9229725"/>
            <a:ext cx="2566879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Pharmacy Locator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012735">
            <a:off x="9431190" y="-10950233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00000">
            <a:off x="-4495275" y="6200044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9922" y="866775"/>
            <a:ext cx="10479233" cy="144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0"/>
              </a:lnSpc>
            </a:pPr>
            <a:r>
              <a:rPr lang="en-US" sz="844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Tools and Technologies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48494" y="8105775"/>
            <a:ext cx="72719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69922" y="2937366"/>
            <a:ext cx="1969648" cy="2719848"/>
            <a:chOff x="0" y="0"/>
            <a:chExt cx="2626198" cy="3626465"/>
          </a:xfrm>
        </p:grpSpPr>
        <p:grpSp>
          <p:nvGrpSpPr>
            <p:cNvPr name="Group 7" id="7"/>
            <p:cNvGrpSpPr>
              <a:grpSpLocks noChangeAspect="true"/>
            </p:cNvGrpSpPr>
            <p:nvPr/>
          </p:nvGrpSpPr>
          <p:grpSpPr>
            <a:xfrm rot="0">
              <a:off x="0" y="0"/>
              <a:ext cx="2626198" cy="2626198"/>
              <a:chOff x="0" y="0"/>
              <a:chExt cx="14840029" cy="14840029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4"/>
                <a:stretch>
                  <a:fillRect l="223" t="0" r="223" b="0"/>
                </a:stretch>
              </a:blip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397111" y="2874836"/>
              <a:ext cx="1831975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Python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27246" y="2901424"/>
            <a:ext cx="2041533" cy="2755791"/>
            <a:chOff x="0" y="0"/>
            <a:chExt cx="2722043" cy="3674387"/>
          </a:xfrm>
        </p:grpSpPr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0" y="0"/>
              <a:ext cx="2722043" cy="2722043"/>
              <a:chOff x="0" y="0"/>
              <a:chExt cx="14840029" cy="1484002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3523" t="0" r="-3523" b="0"/>
                </a:stretch>
              </a:blip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451384" y="2922759"/>
              <a:ext cx="1819275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MERN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936169" y="2858118"/>
            <a:ext cx="2808089" cy="2799097"/>
            <a:chOff x="0" y="0"/>
            <a:chExt cx="3744119" cy="3732129"/>
          </a:xfrm>
        </p:grpSpPr>
        <p:grpSp>
          <p:nvGrpSpPr>
            <p:cNvPr name="Group 19" id="19"/>
            <p:cNvGrpSpPr>
              <a:grpSpLocks noChangeAspect="true"/>
            </p:cNvGrpSpPr>
            <p:nvPr/>
          </p:nvGrpSpPr>
          <p:grpSpPr>
            <a:xfrm rot="0">
              <a:off x="291212" y="0"/>
              <a:ext cx="2837528" cy="2837528"/>
              <a:chOff x="0" y="0"/>
              <a:chExt cx="14840029" cy="14840029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21" id="21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223" t="0" r="223" b="0"/>
                </a:stretch>
              </a:blip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2980501"/>
              <a:ext cx="3744119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HTML/CSS/JS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01874" y="2901424"/>
            <a:ext cx="2140466" cy="2755791"/>
            <a:chOff x="0" y="0"/>
            <a:chExt cx="2853955" cy="3674387"/>
          </a:xfrm>
        </p:grpSpPr>
        <p:grpSp>
          <p:nvGrpSpPr>
            <p:cNvPr name="Group 25" id="25"/>
            <p:cNvGrpSpPr>
              <a:grpSpLocks noChangeAspect="true"/>
            </p:cNvGrpSpPr>
            <p:nvPr/>
          </p:nvGrpSpPr>
          <p:grpSpPr>
            <a:xfrm rot="0">
              <a:off x="0" y="0"/>
              <a:ext cx="2853955" cy="2853955"/>
              <a:chOff x="0" y="0"/>
              <a:chExt cx="14840029" cy="1484002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4291" t="-5290" r="-3539" b="-3022"/>
                </a:stretch>
              </a:blip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619745" y="2922759"/>
              <a:ext cx="1797844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Github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890040" y="2858118"/>
            <a:ext cx="1943473" cy="2806971"/>
            <a:chOff x="0" y="0"/>
            <a:chExt cx="2591297" cy="3742628"/>
          </a:xfrm>
        </p:grpSpPr>
        <p:grpSp>
          <p:nvGrpSpPr>
            <p:cNvPr name="Group 31" id="31"/>
            <p:cNvGrpSpPr>
              <a:grpSpLocks noChangeAspect="true"/>
            </p:cNvGrpSpPr>
            <p:nvPr/>
          </p:nvGrpSpPr>
          <p:grpSpPr>
            <a:xfrm rot="0">
              <a:off x="0" y="0"/>
              <a:ext cx="2591297" cy="2591297"/>
              <a:chOff x="0" y="0"/>
              <a:chExt cx="14840029" cy="14840029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223" t="0" r="223" b="0"/>
                </a:stretch>
              </a:blip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201038" y="2991000"/>
              <a:ext cx="2053749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VS code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562233" y="2858118"/>
            <a:ext cx="2931914" cy="2799097"/>
            <a:chOff x="0" y="0"/>
            <a:chExt cx="3909219" cy="3732129"/>
          </a:xfrm>
        </p:grpSpPr>
        <p:grpSp>
          <p:nvGrpSpPr>
            <p:cNvPr name="Group 37" id="37"/>
            <p:cNvGrpSpPr>
              <a:grpSpLocks noChangeAspect="true"/>
            </p:cNvGrpSpPr>
            <p:nvPr/>
          </p:nvGrpSpPr>
          <p:grpSpPr>
            <a:xfrm rot="0">
              <a:off x="423923" y="0"/>
              <a:ext cx="2591297" cy="2591297"/>
              <a:chOff x="0" y="0"/>
              <a:chExt cx="14840029" cy="1484002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223" t="0" r="223" b="0"/>
                </a:stretch>
              </a:blipFill>
            </p:spPr>
          </p:sp>
        </p:grpSp>
        <p:sp>
          <p:nvSpPr>
            <p:cNvPr name="TextBox 41" id="41"/>
            <p:cNvSpPr txBox="true"/>
            <p:nvPr/>
          </p:nvSpPr>
          <p:spPr>
            <a:xfrm rot="0">
              <a:off x="0" y="2980501"/>
              <a:ext cx="3909219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Android Studio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246374" y="6200197"/>
            <a:ext cx="1998605" cy="2712345"/>
            <a:chOff x="0" y="0"/>
            <a:chExt cx="2664807" cy="3616460"/>
          </a:xfrm>
        </p:grpSpPr>
        <p:grpSp>
          <p:nvGrpSpPr>
            <p:cNvPr name="Group 43" id="43"/>
            <p:cNvGrpSpPr>
              <a:grpSpLocks noChangeAspect="true"/>
            </p:cNvGrpSpPr>
            <p:nvPr/>
          </p:nvGrpSpPr>
          <p:grpSpPr>
            <a:xfrm rot="0">
              <a:off x="0" y="0"/>
              <a:ext cx="2664807" cy="2664807"/>
              <a:chOff x="0" y="0"/>
              <a:chExt cx="14840029" cy="14840029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45" id="45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46" id="46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223" t="0" r="223" b="0"/>
                </a:stretch>
              </a:blip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541511" y="2864832"/>
              <a:ext cx="1581785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Figma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016765" y="6244827"/>
            <a:ext cx="1909346" cy="2667716"/>
            <a:chOff x="0" y="0"/>
            <a:chExt cx="2545795" cy="3556954"/>
          </a:xfrm>
        </p:grpSpPr>
        <p:grpSp>
          <p:nvGrpSpPr>
            <p:cNvPr name="Group 49" id="49"/>
            <p:cNvGrpSpPr>
              <a:grpSpLocks noChangeAspect="true"/>
            </p:cNvGrpSpPr>
            <p:nvPr/>
          </p:nvGrpSpPr>
          <p:grpSpPr>
            <a:xfrm rot="0">
              <a:off x="0" y="0"/>
              <a:ext cx="2545795" cy="2545795"/>
              <a:chOff x="0" y="0"/>
              <a:chExt cx="14840029" cy="14840029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51" id="51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 l="223" t="0" r="223" b="0"/>
                </a:stretch>
              </a:blipFill>
            </p:spPr>
          </p:sp>
        </p:grpSp>
        <p:sp>
          <p:nvSpPr>
            <p:cNvPr name="TextBox 53" id="53"/>
            <p:cNvSpPr txBox="true"/>
            <p:nvPr/>
          </p:nvSpPr>
          <p:spPr>
            <a:xfrm rot="0">
              <a:off x="506055" y="2805326"/>
              <a:ext cx="1533684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Trello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29336" y="6244827"/>
            <a:ext cx="1913381" cy="2667716"/>
            <a:chOff x="0" y="0"/>
            <a:chExt cx="2551174" cy="3556954"/>
          </a:xfrm>
        </p:grpSpPr>
        <p:grpSp>
          <p:nvGrpSpPr>
            <p:cNvPr name="Group 55" id="55"/>
            <p:cNvGrpSpPr>
              <a:grpSpLocks noChangeAspect="true"/>
            </p:cNvGrpSpPr>
            <p:nvPr/>
          </p:nvGrpSpPr>
          <p:grpSpPr>
            <a:xfrm rot="0">
              <a:off x="0" y="0"/>
              <a:ext cx="2545795" cy="2545795"/>
              <a:chOff x="0" y="0"/>
              <a:chExt cx="14840029" cy="14840029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58" id="58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 l="-32017" t="-29827" r="-31168" b="-34088"/>
                </a:stretch>
              </a:blipFill>
            </p:spPr>
          </p:sp>
        </p:grpSp>
        <p:sp>
          <p:nvSpPr>
            <p:cNvPr name="TextBox 59" id="59"/>
            <p:cNvSpPr txBox="true"/>
            <p:nvPr/>
          </p:nvSpPr>
          <p:spPr>
            <a:xfrm rot="0">
              <a:off x="249775" y="2805326"/>
              <a:ext cx="2301399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MS excel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643557" y="6199382"/>
            <a:ext cx="1999421" cy="2713161"/>
            <a:chOff x="0" y="0"/>
            <a:chExt cx="2665894" cy="3617547"/>
          </a:xfrm>
        </p:grpSpPr>
        <p:grpSp>
          <p:nvGrpSpPr>
            <p:cNvPr name="Group 61" id="61"/>
            <p:cNvGrpSpPr>
              <a:grpSpLocks noChangeAspect="true"/>
            </p:cNvGrpSpPr>
            <p:nvPr/>
          </p:nvGrpSpPr>
          <p:grpSpPr>
            <a:xfrm rot="0">
              <a:off x="0" y="0"/>
              <a:ext cx="2665894" cy="2665894"/>
              <a:chOff x="0" y="0"/>
              <a:chExt cx="14840029" cy="14840029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63" id="63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64" id="64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 l="223" t="0" r="223" b="0"/>
                </a:stretch>
              </a:blipFill>
            </p:spPr>
          </p:sp>
        </p:grpSp>
        <p:sp>
          <p:nvSpPr>
            <p:cNvPr name="TextBox 65" id="65"/>
            <p:cNvSpPr txBox="true"/>
            <p:nvPr/>
          </p:nvSpPr>
          <p:spPr>
            <a:xfrm rot="0">
              <a:off x="624128" y="2865919"/>
              <a:ext cx="141763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Word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3414503" y="6199382"/>
            <a:ext cx="2188010" cy="2713161"/>
            <a:chOff x="0" y="0"/>
            <a:chExt cx="2917346" cy="3617547"/>
          </a:xfrm>
        </p:grpSpPr>
        <p:grpSp>
          <p:nvGrpSpPr>
            <p:cNvPr name="Group 67" id="67"/>
            <p:cNvGrpSpPr>
              <a:grpSpLocks noChangeAspect="true"/>
            </p:cNvGrpSpPr>
            <p:nvPr/>
          </p:nvGrpSpPr>
          <p:grpSpPr>
            <a:xfrm rot="0">
              <a:off x="0" y="0"/>
              <a:ext cx="2545795" cy="2545795"/>
              <a:chOff x="0" y="0"/>
              <a:chExt cx="14840029" cy="14840029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Freeform 69" id="69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70" id="70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 l="-94520" t="-22157" r="-96556" b="-24032"/>
                </a:stretch>
              </a:blipFill>
            </p:spPr>
          </p:sp>
        </p:grpSp>
        <p:sp>
          <p:nvSpPr>
            <p:cNvPr name="TextBox 71" id="71"/>
            <p:cNvSpPr txBox="true"/>
            <p:nvPr/>
          </p:nvSpPr>
          <p:spPr>
            <a:xfrm rot="0">
              <a:off x="3172" y="2865919"/>
              <a:ext cx="2914174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60"/>
                </a:lnSpc>
                <a:spcBef>
                  <a:spcPct val="0"/>
                </a:spcBef>
              </a:pPr>
              <a:r>
                <a:rPr lang="en-US" sz="3400">
                  <a:solidFill>
                    <a:srgbClr val="000000"/>
                  </a:solidFill>
                  <a:latin typeface="Radley"/>
                  <a:ea typeface="Radley"/>
                  <a:cs typeface="Radley"/>
                  <a:sym typeface="Radley"/>
                </a:rPr>
                <a:t>Powerpoint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573355">
            <a:off x="10412375" y="-1051408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60"/>
                </a:lnTo>
                <a:lnTo>
                  <a:pt x="0" y="1459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65264">
            <a:off x="-4345704" y="7278944"/>
            <a:ext cx="12944919" cy="14015168"/>
          </a:xfrm>
          <a:custGeom>
            <a:avLst/>
            <a:gdLst/>
            <a:ahLst/>
            <a:cxnLst/>
            <a:rect r="r" b="b" t="t" l="l"/>
            <a:pathLst>
              <a:path h="14015168" w="12944919">
                <a:moveTo>
                  <a:pt x="0" y="0"/>
                </a:moveTo>
                <a:lnTo>
                  <a:pt x="12944919" y="0"/>
                </a:lnTo>
                <a:lnTo>
                  <a:pt x="12944919" y="14015168"/>
                </a:lnTo>
                <a:lnTo>
                  <a:pt x="0" y="14015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05591" y="1536641"/>
            <a:ext cx="8780464" cy="8645794"/>
          </a:xfrm>
          <a:custGeom>
            <a:avLst/>
            <a:gdLst/>
            <a:ahLst/>
            <a:cxnLst/>
            <a:rect r="r" b="b" t="t" l="l"/>
            <a:pathLst>
              <a:path h="8645794" w="8780464">
                <a:moveTo>
                  <a:pt x="0" y="0"/>
                </a:moveTo>
                <a:lnTo>
                  <a:pt x="8780464" y="0"/>
                </a:lnTo>
                <a:lnTo>
                  <a:pt x="8780464" y="8645794"/>
                </a:lnTo>
                <a:lnTo>
                  <a:pt x="0" y="8645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-161925"/>
            <a:ext cx="7651812" cy="144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0"/>
              </a:lnSpc>
            </a:pPr>
            <a:r>
              <a:rPr lang="en-US" sz="844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Skill Assessment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8105775"/>
            <a:ext cx="72719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9651697" y="7539176"/>
            <a:ext cx="19043259" cy="2825966"/>
            <a:chOff x="0" y="0"/>
            <a:chExt cx="5015509" cy="7442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15509" cy="744287"/>
            </a:xfrm>
            <a:custGeom>
              <a:avLst/>
              <a:gdLst/>
              <a:ahLst/>
              <a:cxnLst/>
              <a:rect r="r" b="b" t="t" l="l"/>
              <a:pathLst>
                <a:path h="744287" w="5015509">
                  <a:moveTo>
                    <a:pt x="20734" y="0"/>
                  </a:moveTo>
                  <a:lnTo>
                    <a:pt x="4994775" y="0"/>
                  </a:lnTo>
                  <a:cubicBezTo>
                    <a:pt x="5000274" y="0"/>
                    <a:pt x="5005548" y="2184"/>
                    <a:pt x="5009436" y="6073"/>
                  </a:cubicBezTo>
                  <a:cubicBezTo>
                    <a:pt x="5013324" y="9961"/>
                    <a:pt x="5015509" y="15235"/>
                    <a:pt x="5015509" y="20734"/>
                  </a:cubicBezTo>
                  <a:lnTo>
                    <a:pt x="5015509" y="723554"/>
                  </a:lnTo>
                  <a:cubicBezTo>
                    <a:pt x="5015509" y="729053"/>
                    <a:pt x="5013324" y="734326"/>
                    <a:pt x="5009436" y="738215"/>
                  </a:cubicBezTo>
                  <a:cubicBezTo>
                    <a:pt x="5005548" y="742103"/>
                    <a:pt x="5000274" y="744287"/>
                    <a:pt x="4994775" y="744287"/>
                  </a:cubicBezTo>
                  <a:lnTo>
                    <a:pt x="20734" y="744287"/>
                  </a:lnTo>
                  <a:cubicBezTo>
                    <a:pt x="9283" y="744287"/>
                    <a:pt x="0" y="735005"/>
                    <a:pt x="0" y="723554"/>
                  </a:cubicBezTo>
                  <a:lnTo>
                    <a:pt x="0" y="20734"/>
                  </a:lnTo>
                  <a:cubicBezTo>
                    <a:pt x="0" y="15235"/>
                    <a:pt x="2184" y="9961"/>
                    <a:pt x="6073" y="6073"/>
                  </a:cubicBezTo>
                  <a:cubicBezTo>
                    <a:pt x="9961" y="2184"/>
                    <a:pt x="15235" y="0"/>
                    <a:pt x="20734" y="0"/>
                  </a:cubicBezTo>
                  <a:close/>
                </a:path>
              </a:pathLst>
            </a:custGeom>
            <a:solidFill>
              <a:srgbClr val="1A44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15509" cy="782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8129" y="337929"/>
            <a:ext cx="760571" cy="9178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</a:p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7F8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89536" y="935762"/>
            <a:ext cx="2370048" cy="9351238"/>
            <a:chOff x="0" y="0"/>
            <a:chExt cx="603436" cy="238091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3436" cy="2380912"/>
            </a:xfrm>
            <a:custGeom>
              <a:avLst/>
              <a:gdLst/>
              <a:ahLst/>
              <a:cxnLst/>
              <a:rect r="r" b="b" t="t" l="l"/>
              <a:pathLst>
                <a:path h="2380912" w="603436">
                  <a:moveTo>
                    <a:pt x="0" y="0"/>
                  </a:moveTo>
                  <a:lnTo>
                    <a:pt x="603436" y="0"/>
                  </a:lnTo>
                  <a:lnTo>
                    <a:pt x="603436" y="2380912"/>
                  </a:lnTo>
                  <a:lnTo>
                    <a:pt x="0" y="2380912"/>
                  </a:lnTo>
                  <a:close/>
                </a:path>
              </a:pathLst>
            </a:custGeom>
            <a:solidFill>
              <a:srgbClr val="F7F8F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603436" cy="2409487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02356" y="2393033"/>
            <a:ext cx="1187709" cy="5535905"/>
            <a:chOff x="0" y="0"/>
            <a:chExt cx="302402" cy="14094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2402" cy="1409493"/>
            </a:xfrm>
            <a:custGeom>
              <a:avLst/>
              <a:gdLst/>
              <a:ahLst/>
              <a:cxnLst/>
              <a:rect r="r" b="b" t="t" l="l"/>
              <a:pathLst>
                <a:path h="1409493" w="302402">
                  <a:moveTo>
                    <a:pt x="0" y="0"/>
                  </a:moveTo>
                  <a:lnTo>
                    <a:pt x="302402" y="0"/>
                  </a:lnTo>
                  <a:lnTo>
                    <a:pt x="302402" y="1409493"/>
                  </a:lnTo>
                  <a:lnTo>
                    <a:pt x="0" y="14094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02402" cy="1438068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476544" y="2434377"/>
            <a:ext cx="1187709" cy="5535905"/>
            <a:chOff x="0" y="0"/>
            <a:chExt cx="302402" cy="14094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2402" cy="1409493"/>
            </a:xfrm>
            <a:custGeom>
              <a:avLst/>
              <a:gdLst/>
              <a:ahLst/>
              <a:cxnLst/>
              <a:rect r="r" b="b" t="t" l="l"/>
              <a:pathLst>
                <a:path h="1409493" w="302402">
                  <a:moveTo>
                    <a:pt x="0" y="0"/>
                  </a:moveTo>
                  <a:lnTo>
                    <a:pt x="302402" y="0"/>
                  </a:lnTo>
                  <a:lnTo>
                    <a:pt x="302402" y="1409493"/>
                  </a:lnTo>
                  <a:lnTo>
                    <a:pt x="0" y="14094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302402" cy="1438068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850732" y="2434377"/>
            <a:ext cx="1187709" cy="5535905"/>
            <a:chOff x="0" y="0"/>
            <a:chExt cx="302402" cy="14094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2402" cy="1409493"/>
            </a:xfrm>
            <a:custGeom>
              <a:avLst/>
              <a:gdLst/>
              <a:ahLst/>
              <a:cxnLst/>
              <a:rect r="r" b="b" t="t" l="l"/>
              <a:pathLst>
                <a:path h="1409493" w="302402">
                  <a:moveTo>
                    <a:pt x="0" y="0"/>
                  </a:moveTo>
                  <a:lnTo>
                    <a:pt x="302402" y="0"/>
                  </a:lnTo>
                  <a:lnTo>
                    <a:pt x="302402" y="1409493"/>
                  </a:lnTo>
                  <a:lnTo>
                    <a:pt x="0" y="14094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02402" cy="1438068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96165" y="260606"/>
            <a:ext cx="2926473" cy="356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1"/>
              </a:lnSpc>
              <a:spcBef>
                <a:spcPct val="0"/>
              </a:spcBef>
            </a:pPr>
            <a:r>
              <a:rPr lang="en-US" b="true" sz="2036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TASK / PROCESS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13273" y="580665"/>
            <a:ext cx="1806739" cy="25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b="true" sz="1955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AUG -  OCT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66908" y="124804"/>
            <a:ext cx="2000112" cy="3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466">
                <a:solidFill>
                  <a:srgbClr val="2D8EA4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Iteration 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518975" y="935762"/>
            <a:ext cx="2370048" cy="9351238"/>
            <a:chOff x="0" y="0"/>
            <a:chExt cx="603436" cy="238091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3436" cy="2380912"/>
            </a:xfrm>
            <a:custGeom>
              <a:avLst/>
              <a:gdLst/>
              <a:ahLst/>
              <a:cxnLst/>
              <a:rect r="r" b="b" t="t" l="l"/>
              <a:pathLst>
                <a:path h="2380912" w="603436">
                  <a:moveTo>
                    <a:pt x="0" y="0"/>
                  </a:moveTo>
                  <a:lnTo>
                    <a:pt x="603436" y="0"/>
                  </a:lnTo>
                  <a:lnTo>
                    <a:pt x="603436" y="2380912"/>
                  </a:lnTo>
                  <a:lnTo>
                    <a:pt x="0" y="2380912"/>
                  </a:lnTo>
                  <a:close/>
                </a:path>
              </a:pathLst>
            </a:custGeom>
            <a:solidFill>
              <a:srgbClr val="F7F8F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03436" cy="2409487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548330" y="935762"/>
            <a:ext cx="2370048" cy="9351238"/>
            <a:chOff x="0" y="0"/>
            <a:chExt cx="603436" cy="238091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3436" cy="2380912"/>
            </a:xfrm>
            <a:custGeom>
              <a:avLst/>
              <a:gdLst/>
              <a:ahLst/>
              <a:cxnLst/>
              <a:rect r="r" b="b" t="t" l="l"/>
              <a:pathLst>
                <a:path h="2380912" w="603436">
                  <a:moveTo>
                    <a:pt x="0" y="0"/>
                  </a:moveTo>
                  <a:lnTo>
                    <a:pt x="603436" y="0"/>
                  </a:lnTo>
                  <a:lnTo>
                    <a:pt x="603436" y="2380912"/>
                  </a:lnTo>
                  <a:lnTo>
                    <a:pt x="0" y="2380912"/>
                  </a:lnTo>
                  <a:close/>
                </a:path>
              </a:pathLst>
            </a:custGeom>
            <a:solidFill>
              <a:srgbClr val="F7F8F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603436" cy="2409487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577794" y="935762"/>
            <a:ext cx="2370048" cy="9351238"/>
            <a:chOff x="0" y="0"/>
            <a:chExt cx="603436" cy="23809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03436" cy="2380912"/>
            </a:xfrm>
            <a:custGeom>
              <a:avLst/>
              <a:gdLst/>
              <a:ahLst/>
              <a:cxnLst/>
              <a:rect r="r" b="b" t="t" l="l"/>
              <a:pathLst>
                <a:path h="2380912" w="603436">
                  <a:moveTo>
                    <a:pt x="0" y="0"/>
                  </a:moveTo>
                  <a:lnTo>
                    <a:pt x="603436" y="0"/>
                  </a:lnTo>
                  <a:lnTo>
                    <a:pt x="603436" y="2380912"/>
                  </a:lnTo>
                  <a:lnTo>
                    <a:pt x="0" y="2380912"/>
                  </a:lnTo>
                  <a:close/>
                </a:path>
              </a:pathLst>
            </a:custGeom>
            <a:solidFill>
              <a:srgbClr val="F7F8FD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03436" cy="2409487"/>
            </a:xfrm>
            <a:prstGeom prst="rect">
              <a:avLst/>
            </a:prstGeom>
          </p:spPr>
          <p:txBody>
            <a:bodyPr anchor="ctr" rtlCol="false" tIns="73897" lIns="73897" bIns="73897" rIns="73897"/>
            <a:lstStyle/>
            <a:p>
              <a:pPr algn="ctr">
                <a:lnSpc>
                  <a:spcPts val="1820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364771" y="1417026"/>
            <a:ext cx="16002322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1" id="31"/>
          <p:cNvSpPr txBox="true"/>
          <p:nvPr/>
        </p:nvSpPr>
        <p:spPr>
          <a:xfrm rot="0">
            <a:off x="8726818" y="581252"/>
            <a:ext cx="1806739" cy="25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b="true" sz="1955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NOV - JAN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96990" y="125401"/>
            <a:ext cx="2000112" cy="3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466">
                <a:solidFill>
                  <a:srgbClr val="2D8EA4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Iteration 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40685" y="581252"/>
            <a:ext cx="1806739" cy="25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b="true" sz="1955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FEB- APR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827456" y="125401"/>
            <a:ext cx="2000112" cy="3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466">
                <a:solidFill>
                  <a:srgbClr val="2D8EA4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Iteration 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954485" y="581252"/>
            <a:ext cx="1806739" cy="25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3"/>
              </a:lnSpc>
            </a:pPr>
            <a:r>
              <a:rPr lang="en-US" b="true" sz="1955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MAY - JUL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857798" y="125401"/>
            <a:ext cx="2000112" cy="33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9"/>
              </a:lnSpc>
            </a:pPr>
            <a:r>
              <a:rPr lang="en-US" sz="2466">
                <a:solidFill>
                  <a:srgbClr val="2D8EA4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Iteration 4</a:t>
            </a:r>
          </a:p>
        </p:txBody>
      </p:sp>
      <p:sp>
        <p:nvSpPr>
          <p:cNvPr name="AutoShape 37" id="37"/>
          <p:cNvSpPr/>
          <p:nvPr/>
        </p:nvSpPr>
        <p:spPr>
          <a:xfrm flipV="true">
            <a:off x="1374388" y="3392600"/>
            <a:ext cx="16001525" cy="981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8" id="38"/>
          <p:cNvSpPr txBox="true"/>
          <p:nvPr/>
        </p:nvSpPr>
        <p:spPr>
          <a:xfrm rot="0">
            <a:off x="1421086" y="3579019"/>
            <a:ext cx="3987055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Drug search &amp; Recommendation</a:t>
            </a:r>
          </a:p>
        </p:txBody>
      </p:sp>
      <p:sp>
        <p:nvSpPr>
          <p:cNvPr name="AutoShape 39" id="39"/>
          <p:cNvSpPr/>
          <p:nvPr/>
        </p:nvSpPr>
        <p:spPr>
          <a:xfrm flipV="true">
            <a:off x="1364858" y="4052013"/>
            <a:ext cx="16001530" cy="2771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0" id="40"/>
          <p:cNvSpPr txBox="true"/>
          <p:nvPr/>
        </p:nvSpPr>
        <p:spPr>
          <a:xfrm rot="0">
            <a:off x="1421086" y="6377020"/>
            <a:ext cx="2926473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Medi-Bot</a:t>
            </a:r>
          </a:p>
        </p:txBody>
      </p:sp>
      <p:sp>
        <p:nvSpPr>
          <p:cNvPr name="AutoShape 41" id="41"/>
          <p:cNvSpPr/>
          <p:nvPr/>
        </p:nvSpPr>
        <p:spPr>
          <a:xfrm>
            <a:off x="1364492" y="6864793"/>
            <a:ext cx="16001896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2" id="42"/>
          <p:cNvSpPr txBox="true"/>
          <p:nvPr/>
        </p:nvSpPr>
        <p:spPr>
          <a:xfrm rot="0">
            <a:off x="1421086" y="7001286"/>
            <a:ext cx="2926473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Online Consultation</a:t>
            </a:r>
          </a:p>
        </p:txBody>
      </p:sp>
      <p:sp>
        <p:nvSpPr>
          <p:cNvPr name="AutoShape 43" id="43"/>
          <p:cNvSpPr/>
          <p:nvPr/>
        </p:nvSpPr>
        <p:spPr>
          <a:xfrm>
            <a:off x="1364311" y="7481207"/>
            <a:ext cx="16002077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4" id="44"/>
          <p:cNvSpPr txBox="true"/>
          <p:nvPr/>
        </p:nvSpPr>
        <p:spPr>
          <a:xfrm rot="0">
            <a:off x="1421086" y="7632613"/>
            <a:ext cx="3624836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Drug interaction Checker</a:t>
            </a:r>
          </a:p>
        </p:txBody>
      </p:sp>
      <p:sp>
        <p:nvSpPr>
          <p:cNvPr name="AutoShape 45" id="45"/>
          <p:cNvSpPr/>
          <p:nvPr/>
        </p:nvSpPr>
        <p:spPr>
          <a:xfrm>
            <a:off x="1364575" y="8113919"/>
            <a:ext cx="16001813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6" id="46"/>
          <p:cNvSpPr txBox="true"/>
          <p:nvPr/>
        </p:nvSpPr>
        <p:spPr>
          <a:xfrm rot="0">
            <a:off x="1421086" y="8271082"/>
            <a:ext cx="3113839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Medication Reminder</a:t>
            </a:r>
          </a:p>
        </p:txBody>
      </p:sp>
      <p:sp>
        <p:nvSpPr>
          <p:cNvPr name="AutoShape 47" id="47"/>
          <p:cNvSpPr/>
          <p:nvPr/>
        </p:nvSpPr>
        <p:spPr>
          <a:xfrm>
            <a:off x="1364696" y="8753774"/>
            <a:ext cx="16001692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8" id="48"/>
          <p:cNvSpPr txBox="true"/>
          <p:nvPr/>
        </p:nvSpPr>
        <p:spPr>
          <a:xfrm rot="0">
            <a:off x="1420361" y="8882362"/>
            <a:ext cx="2926473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Profile Management</a:t>
            </a:r>
          </a:p>
        </p:txBody>
      </p:sp>
      <p:sp>
        <p:nvSpPr>
          <p:cNvPr name="AutoShape 49" id="49"/>
          <p:cNvSpPr/>
          <p:nvPr/>
        </p:nvSpPr>
        <p:spPr>
          <a:xfrm>
            <a:off x="1364764" y="9430483"/>
            <a:ext cx="16002335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0" id="50"/>
          <p:cNvSpPr txBox="true"/>
          <p:nvPr/>
        </p:nvSpPr>
        <p:spPr>
          <a:xfrm rot="0">
            <a:off x="1421086" y="9559070"/>
            <a:ext cx="2926473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Testing &amp; Debugging</a:t>
            </a:r>
          </a:p>
        </p:txBody>
      </p:sp>
      <p:sp>
        <p:nvSpPr>
          <p:cNvPr name="AutoShape 51" id="51"/>
          <p:cNvSpPr/>
          <p:nvPr/>
        </p:nvSpPr>
        <p:spPr>
          <a:xfrm>
            <a:off x="1364746" y="10085579"/>
            <a:ext cx="16001642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2" id="52"/>
          <p:cNvGrpSpPr/>
          <p:nvPr/>
        </p:nvGrpSpPr>
        <p:grpSpPr>
          <a:xfrm rot="0">
            <a:off x="5648290" y="1051513"/>
            <a:ext cx="11042971" cy="272033"/>
            <a:chOff x="0" y="0"/>
            <a:chExt cx="11080725" cy="272963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11080724" cy="272963"/>
            </a:xfrm>
            <a:custGeom>
              <a:avLst/>
              <a:gdLst/>
              <a:ahLst/>
              <a:cxnLst/>
              <a:rect r="r" b="b" t="t" l="l"/>
              <a:pathLst>
                <a:path h="272963" w="11080724">
                  <a:moveTo>
                    <a:pt x="10877524" y="0"/>
                  </a:moveTo>
                  <a:cubicBezTo>
                    <a:pt x="10989749" y="0"/>
                    <a:pt x="11080724" y="61105"/>
                    <a:pt x="11080724" y="136481"/>
                  </a:cubicBezTo>
                  <a:cubicBezTo>
                    <a:pt x="11080724" y="211858"/>
                    <a:pt x="10989749" y="272963"/>
                    <a:pt x="10877524" y="272963"/>
                  </a:cubicBezTo>
                  <a:lnTo>
                    <a:pt x="203200" y="272963"/>
                  </a:lnTo>
                  <a:cubicBezTo>
                    <a:pt x="90976" y="272963"/>
                    <a:pt x="0" y="211858"/>
                    <a:pt x="0" y="136481"/>
                  </a:cubicBezTo>
                  <a:cubicBezTo>
                    <a:pt x="0" y="611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19050"/>
              <a:ext cx="11080725" cy="253913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1429886" y="2919664"/>
            <a:ext cx="3625562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Substitute Drug Identifier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21086" y="996707"/>
            <a:ext cx="3325600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UI/UX implementation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5657815" y="9663845"/>
            <a:ext cx="11042971" cy="272033"/>
            <a:chOff x="0" y="0"/>
            <a:chExt cx="11080725" cy="27296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1080724" cy="272963"/>
            </a:xfrm>
            <a:custGeom>
              <a:avLst/>
              <a:gdLst/>
              <a:ahLst/>
              <a:cxnLst/>
              <a:rect r="r" b="b" t="t" l="l"/>
              <a:pathLst>
                <a:path h="272963" w="11080724">
                  <a:moveTo>
                    <a:pt x="10877524" y="0"/>
                  </a:moveTo>
                  <a:cubicBezTo>
                    <a:pt x="10989749" y="0"/>
                    <a:pt x="11080724" y="61105"/>
                    <a:pt x="11080724" y="136481"/>
                  </a:cubicBezTo>
                  <a:cubicBezTo>
                    <a:pt x="11080724" y="211858"/>
                    <a:pt x="10989749" y="272963"/>
                    <a:pt x="10877524" y="272963"/>
                  </a:cubicBezTo>
                  <a:lnTo>
                    <a:pt x="203200" y="272963"/>
                  </a:lnTo>
                  <a:cubicBezTo>
                    <a:pt x="90976" y="272963"/>
                    <a:pt x="0" y="211858"/>
                    <a:pt x="0" y="136481"/>
                  </a:cubicBezTo>
                  <a:cubicBezTo>
                    <a:pt x="0" y="611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19050"/>
              <a:ext cx="11080725" cy="253913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5782593" y="8958562"/>
            <a:ext cx="7937461" cy="272033"/>
            <a:chOff x="0" y="0"/>
            <a:chExt cx="7964597" cy="27296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7964597" cy="272963"/>
            </a:xfrm>
            <a:custGeom>
              <a:avLst/>
              <a:gdLst/>
              <a:ahLst/>
              <a:cxnLst/>
              <a:rect r="r" b="b" t="t" l="l"/>
              <a:pathLst>
                <a:path h="272963" w="7964597">
                  <a:moveTo>
                    <a:pt x="7761397" y="0"/>
                  </a:moveTo>
                  <a:cubicBezTo>
                    <a:pt x="7873621" y="0"/>
                    <a:pt x="7964597" y="61105"/>
                    <a:pt x="7964597" y="136481"/>
                  </a:cubicBezTo>
                  <a:cubicBezTo>
                    <a:pt x="7964597" y="211858"/>
                    <a:pt x="7873621" y="272963"/>
                    <a:pt x="7761397" y="272963"/>
                  </a:cubicBezTo>
                  <a:lnTo>
                    <a:pt x="203200" y="272963"/>
                  </a:lnTo>
                  <a:cubicBezTo>
                    <a:pt x="90976" y="272963"/>
                    <a:pt x="0" y="211858"/>
                    <a:pt x="0" y="136481"/>
                  </a:cubicBezTo>
                  <a:cubicBezTo>
                    <a:pt x="0" y="611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19050"/>
              <a:ext cx="7964597" cy="253913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1779319" y="7036441"/>
            <a:ext cx="4925945" cy="271571"/>
            <a:chOff x="0" y="0"/>
            <a:chExt cx="7475021" cy="41210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7475020" cy="412103"/>
            </a:xfrm>
            <a:custGeom>
              <a:avLst/>
              <a:gdLst/>
              <a:ahLst/>
              <a:cxnLst/>
              <a:rect r="r" b="b" t="t" l="l"/>
              <a:pathLst>
                <a:path h="412103" w="7475020">
                  <a:moveTo>
                    <a:pt x="7271820" y="0"/>
                  </a:moveTo>
                  <a:cubicBezTo>
                    <a:pt x="7384045" y="0"/>
                    <a:pt x="7475020" y="92252"/>
                    <a:pt x="7475020" y="206052"/>
                  </a:cubicBezTo>
                  <a:cubicBezTo>
                    <a:pt x="7475020" y="319851"/>
                    <a:pt x="7384045" y="412103"/>
                    <a:pt x="7271820" y="412103"/>
                  </a:cubicBezTo>
                  <a:lnTo>
                    <a:pt x="203200" y="412103"/>
                  </a:lnTo>
                  <a:cubicBezTo>
                    <a:pt x="90976" y="412103"/>
                    <a:pt x="0" y="319851"/>
                    <a:pt x="0" y="206052"/>
                  </a:cubicBezTo>
                  <a:cubicBezTo>
                    <a:pt x="0" y="922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19050"/>
              <a:ext cx="7475021" cy="393053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5586133" y="3641307"/>
            <a:ext cx="2052164" cy="247035"/>
            <a:chOff x="0" y="0"/>
            <a:chExt cx="2811918" cy="33849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5566908" y="2998031"/>
            <a:ext cx="2052164" cy="247035"/>
            <a:chOff x="0" y="0"/>
            <a:chExt cx="2811918" cy="33849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AutoShape 72" id="72"/>
          <p:cNvSpPr/>
          <p:nvPr/>
        </p:nvSpPr>
        <p:spPr>
          <a:xfrm>
            <a:off x="1364311" y="2762501"/>
            <a:ext cx="16001731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3" id="73"/>
          <p:cNvGrpSpPr/>
          <p:nvPr/>
        </p:nvGrpSpPr>
        <p:grpSpPr>
          <a:xfrm rot="0">
            <a:off x="14696247" y="8349449"/>
            <a:ext cx="2052164" cy="247035"/>
            <a:chOff x="0" y="0"/>
            <a:chExt cx="2811918" cy="338492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8606012" y="7698712"/>
            <a:ext cx="4925945" cy="271571"/>
            <a:chOff x="0" y="0"/>
            <a:chExt cx="7475021" cy="412103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7475020" cy="412103"/>
            </a:xfrm>
            <a:custGeom>
              <a:avLst/>
              <a:gdLst/>
              <a:ahLst/>
              <a:cxnLst/>
              <a:rect r="r" b="b" t="t" l="l"/>
              <a:pathLst>
                <a:path h="412103" w="7475020">
                  <a:moveTo>
                    <a:pt x="7271820" y="0"/>
                  </a:moveTo>
                  <a:cubicBezTo>
                    <a:pt x="7384045" y="0"/>
                    <a:pt x="7475020" y="92252"/>
                    <a:pt x="7475020" y="206052"/>
                  </a:cubicBezTo>
                  <a:cubicBezTo>
                    <a:pt x="7475020" y="319851"/>
                    <a:pt x="7384045" y="412103"/>
                    <a:pt x="7271820" y="412103"/>
                  </a:cubicBezTo>
                  <a:lnTo>
                    <a:pt x="203200" y="412103"/>
                  </a:lnTo>
                  <a:cubicBezTo>
                    <a:pt x="90976" y="412103"/>
                    <a:pt x="0" y="319851"/>
                    <a:pt x="0" y="206052"/>
                  </a:cubicBezTo>
                  <a:cubicBezTo>
                    <a:pt x="0" y="922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19050"/>
              <a:ext cx="7475021" cy="393053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4686722" y="6486129"/>
            <a:ext cx="2052164" cy="247035"/>
            <a:chOff x="0" y="0"/>
            <a:chExt cx="2811918" cy="338492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TextBox 82" id="82"/>
          <p:cNvSpPr txBox="true"/>
          <p:nvPr/>
        </p:nvSpPr>
        <p:spPr>
          <a:xfrm rot="0">
            <a:off x="17455019" y="8599494"/>
            <a:ext cx="74185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14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11177" y="4116696"/>
            <a:ext cx="3113839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Pharmacy Locator</a:t>
            </a:r>
          </a:p>
        </p:txBody>
      </p:sp>
      <p:sp>
        <p:nvSpPr>
          <p:cNvPr name="AutoShape 84" id="84"/>
          <p:cNvSpPr/>
          <p:nvPr/>
        </p:nvSpPr>
        <p:spPr>
          <a:xfrm>
            <a:off x="1354786" y="4599389"/>
            <a:ext cx="16001692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5" id="85"/>
          <p:cNvGrpSpPr/>
          <p:nvPr/>
        </p:nvGrpSpPr>
        <p:grpSpPr>
          <a:xfrm rot="0">
            <a:off x="8586962" y="4195064"/>
            <a:ext cx="2052164" cy="247035"/>
            <a:chOff x="0" y="0"/>
            <a:chExt cx="2811918" cy="338492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TextBox 88" id="88"/>
          <p:cNvSpPr txBox="true"/>
          <p:nvPr/>
        </p:nvSpPr>
        <p:spPr>
          <a:xfrm rot="0">
            <a:off x="1421088" y="5244878"/>
            <a:ext cx="2926473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Payment</a:t>
            </a:r>
          </a:p>
        </p:txBody>
      </p:sp>
      <p:sp>
        <p:nvSpPr>
          <p:cNvPr name="AutoShape 89" id="89"/>
          <p:cNvSpPr/>
          <p:nvPr/>
        </p:nvSpPr>
        <p:spPr>
          <a:xfrm>
            <a:off x="1364696" y="5728956"/>
            <a:ext cx="16001694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0" id="90"/>
          <p:cNvSpPr txBox="true"/>
          <p:nvPr/>
        </p:nvSpPr>
        <p:spPr>
          <a:xfrm rot="0">
            <a:off x="1439243" y="5850613"/>
            <a:ext cx="2926473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Donation</a:t>
            </a:r>
          </a:p>
        </p:txBody>
      </p:sp>
      <p:sp>
        <p:nvSpPr>
          <p:cNvPr name="AutoShape 91" id="91"/>
          <p:cNvSpPr/>
          <p:nvPr/>
        </p:nvSpPr>
        <p:spPr>
          <a:xfrm>
            <a:off x="1382988" y="6336077"/>
            <a:ext cx="16001557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2" id="92"/>
          <p:cNvSpPr txBox="true"/>
          <p:nvPr/>
        </p:nvSpPr>
        <p:spPr>
          <a:xfrm rot="0">
            <a:off x="1420702" y="4673531"/>
            <a:ext cx="3113839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Video Conferencing </a:t>
            </a:r>
          </a:p>
        </p:txBody>
      </p:sp>
      <p:sp>
        <p:nvSpPr>
          <p:cNvPr name="AutoShape 93" id="93"/>
          <p:cNvSpPr/>
          <p:nvPr/>
        </p:nvSpPr>
        <p:spPr>
          <a:xfrm>
            <a:off x="1364311" y="5156223"/>
            <a:ext cx="16001692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4" id="94"/>
          <p:cNvGrpSpPr/>
          <p:nvPr/>
        </p:nvGrpSpPr>
        <p:grpSpPr>
          <a:xfrm rot="0">
            <a:off x="8596487" y="4751898"/>
            <a:ext cx="2052164" cy="247035"/>
            <a:chOff x="0" y="0"/>
            <a:chExt cx="2811918" cy="33849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sp>
        <p:nvSpPr>
          <p:cNvPr name="TextBox 97" id="97"/>
          <p:cNvSpPr txBox="true"/>
          <p:nvPr/>
        </p:nvSpPr>
        <p:spPr>
          <a:xfrm rot="0">
            <a:off x="1467606" y="1672272"/>
            <a:ext cx="3325600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</a:t>
            </a:r>
          </a:p>
        </p:txBody>
      </p:sp>
      <p:sp>
        <p:nvSpPr>
          <p:cNvPr name="AutoShape 98" id="98"/>
          <p:cNvSpPr/>
          <p:nvPr/>
        </p:nvSpPr>
        <p:spPr>
          <a:xfrm>
            <a:off x="1411177" y="2149423"/>
            <a:ext cx="16001731" cy="0"/>
          </a:xfrm>
          <a:prstGeom prst="line">
            <a:avLst/>
          </a:prstGeom>
          <a:ln cap="flat" w="9525">
            <a:solidFill>
              <a:srgbClr val="00304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9" id="99"/>
          <p:cNvSpPr txBox="true"/>
          <p:nvPr/>
        </p:nvSpPr>
        <p:spPr>
          <a:xfrm rot="0">
            <a:off x="1467261" y="2325395"/>
            <a:ext cx="3325600" cy="36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1"/>
              </a:lnSpc>
              <a:spcBef>
                <a:spcPct val="0"/>
              </a:spcBef>
            </a:pPr>
            <a:r>
              <a:rPr lang="en-US" sz="2136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Identify Dataset</a:t>
            </a:r>
          </a:p>
        </p:txBody>
      </p:sp>
      <p:grpSp>
        <p:nvGrpSpPr>
          <p:cNvPr name="Group 100" id="100"/>
          <p:cNvGrpSpPr/>
          <p:nvPr/>
        </p:nvGrpSpPr>
        <p:grpSpPr>
          <a:xfrm rot="0">
            <a:off x="5620439" y="2345308"/>
            <a:ext cx="2052164" cy="247035"/>
            <a:chOff x="0" y="0"/>
            <a:chExt cx="2811918" cy="338492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5613273" y="1729753"/>
            <a:ext cx="11042971" cy="272033"/>
            <a:chOff x="0" y="0"/>
            <a:chExt cx="11080725" cy="272963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11080724" cy="272963"/>
            </a:xfrm>
            <a:custGeom>
              <a:avLst/>
              <a:gdLst/>
              <a:ahLst/>
              <a:cxnLst/>
              <a:rect r="r" b="b" t="t" l="l"/>
              <a:pathLst>
                <a:path h="272963" w="11080724">
                  <a:moveTo>
                    <a:pt x="10877524" y="0"/>
                  </a:moveTo>
                  <a:cubicBezTo>
                    <a:pt x="10989749" y="0"/>
                    <a:pt x="11080724" y="61105"/>
                    <a:pt x="11080724" y="136481"/>
                  </a:cubicBezTo>
                  <a:cubicBezTo>
                    <a:pt x="11080724" y="211858"/>
                    <a:pt x="10989749" y="272963"/>
                    <a:pt x="10877524" y="272963"/>
                  </a:cubicBezTo>
                  <a:lnTo>
                    <a:pt x="203200" y="272963"/>
                  </a:lnTo>
                  <a:cubicBezTo>
                    <a:pt x="90976" y="272963"/>
                    <a:pt x="0" y="211858"/>
                    <a:pt x="0" y="136481"/>
                  </a:cubicBezTo>
                  <a:cubicBezTo>
                    <a:pt x="0" y="6110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19050"/>
              <a:ext cx="11080725" cy="253913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11717972" y="5898238"/>
            <a:ext cx="2052164" cy="247035"/>
            <a:chOff x="0" y="0"/>
            <a:chExt cx="2811918" cy="338492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1717972" y="5303861"/>
            <a:ext cx="2052164" cy="247035"/>
            <a:chOff x="0" y="0"/>
            <a:chExt cx="2811918" cy="338492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2811918" cy="338492"/>
            </a:xfrm>
            <a:custGeom>
              <a:avLst/>
              <a:gdLst/>
              <a:ahLst/>
              <a:cxnLst/>
              <a:rect r="r" b="b" t="t" l="l"/>
              <a:pathLst>
                <a:path h="338492" w="2811918">
                  <a:moveTo>
                    <a:pt x="2608718" y="0"/>
                  </a:moveTo>
                  <a:cubicBezTo>
                    <a:pt x="2720942" y="0"/>
                    <a:pt x="2811918" y="75774"/>
                    <a:pt x="2811918" y="169246"/>
                  </a:cubicBezTo>
                  <a:cubicBezTo>
                    <a:pt x="2811918" y="262718"/>
                    <a:pt x="2720942" y="338492"/>
                    <a:pt x="2608718" y="338492"/>
                  </a:cubicBezTo>
                  <a:lnTo>
                    <a:pt x="203200" y="338492"/>
                  </a:lnTo>
                  <a:cubicBezTo>
                    <a:pt x="90976" y="338492"/>
                    <a:pt x="0" y="262718"/>
                    <a:pt x="0" y="169246"/>
                  </a:cubicBezTo>
                  <a:cubicBezTo>
                    <a:pt x="0" y="7577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AB91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0" y="19050"/>
              <a:ext cx="2811918" cy="319442"/>
            </a:xfrm>
            <a:prstGeom prst="rect">
              <a:avLst/>
            </a:prstGeom>
          </p:spPr>
          <p:txBody>
            <a:bodyPr anchor="ctr" rtlCol="false" tIns="112774" lIns="112774" bIns="112774" rIns="112774"/>
            <a:lstStyle/>
            <a:p>
              <a:pPr algn="r">
                <a:lnSpc>
                  <a:spcPts val="945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565264">
            <a:off x="-4345704" y="7278944"/>
            <a:ext cx="12944919" cy="14015168"/>
          </a:xfrm>
          <a:custGeom>
            <a:avLst/>
            <a:gdLst/>
            <a:ahLst/>
            <a:cxnLst/>
            <a:rect r="r" b="b" t="t" l="l"/>
            <a:pathLst>
              <a:path h="14015168" w="12944919">
                <a:moveTo>
                  <a:pt x="0" y="0"/>
                </a:moveTo>
                <a:lnTo>
                  <a:pt x="12944919" y="0"/>
                </a:lnTo>
                <a:lnTo>
                  <a:pt x="12944919" y="14015168"/>
                </a:lnTo>
                <a:lnTo>
                  <a:pt x="0" y="14015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73355">
            <a:off x="10412375" y="-1051408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8" y="0"/>
                </a:lnTo>
                <a:lnTo>
                  <a:pt x="13483298" y="14598060"/>
                </a:lnTo>
                <a:lnTo>
                  <a:pt x="0" y="1459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25540" y="2274415"/>
            <a:ext cx="15027268" cy="6432267"/>
          </a:xfrm>
          <a:custGeom>
            <a:avLst/>
            <a:gdLst/>
            <a:ahLst/>
            <a:cxnLst/>
            <a:rect r="r" b="b" t="t" l="l"/>
            <a:pathLst>
              <a:path h="6432267" w="15027268">
                <a:moveTo>
                  <a:pt x="0" y="0"/>
                </a:moveTo>
                <a:lnTo>
                  <a:pt x="15027268" y="0"/>
                </a:lnTo>
                <a:lnTo>
                  <a:pt x="15027268" y="6432268"/>
                </a:lnTo>
                <a:lnTo>
                  <a:pt x="0" y="6432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26290"/>
            <a:ext cx="7651812" cy="144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20"/>
              </a:lnSpc>
            </a:pPr>
            <a:r>
              <a:rPr lang="en-US" sz="844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Work Division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407970" y="8582858"/>
            <a:ext cx="71858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20367" y="1032974"/>
            <a:ext cx="4564058" cy="7515665"/>
          </a:xfrm>
          <a:custGeom>
            <a:avLst/>
            <a:gdLst/>
            <a:ahLst/>
            <a:cxnLst/>
            <a:rect r="r" b="b" t="t" l="l"/>
            <a:pathLst>
              <a:path h="7515665" w="4564058">
                <a:moveTo>
                  <a:pt x="0" y="0"/>
                </a:moveTo>
                <a:lnTo>
                  <a:pt x="4564058" y="0"/>
                </a:lnTo>
                <a:lnTo>
                  <a:pt x="4564058" y="7515665"/>
                </a:lnTo>
                <a:lnTo>
                  <a:pt x="0" y="7515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40765" y="5503284"/>
            <a:ext cx="6498189" cy="47625"/>
            <a:chOff x="0" y="0"/>
            <a:chExt cx="1711457" cy="125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11457" cy="12543"/>
            </a:xfrm>
            <a:custGeom>
              <a:avLst/>
              <a:gdLst/>
              <a:ahLst/>
              <a:cxnLst/>
              <a:rect r="r" b="b" t="t" l="l"/>
              <a:pathLst>
                <a:path h="12543" w="1711457">
                  <a:moveTo>
                    <a:pt x="6272" y="0"/>
                  </a:moveTo>
                  <a:lnTo>
                    <a:pt x="1705186" y="0"/>
                  </a:lnTo>
                  <a:cubicBezTo>
                    <a:pt x="1706849" y="0"/>
                    <a:pt x="1708444" y="661"/>
                    <a:pt x="1709620" y="1837"/>
                  </a:cubicBezTo>
                  <a:cubicBezTo>
                    <a:pt x="1710796" y="3013"/>
                    <a:pt x="1711457" y="4608"/>
                    <a:pt x="1711457" y="6272"/>
                  </a:cubicBezTo>
                  <a:lnTo>
                    <a:pt x="1711457" y="6272"/>
                  </a:lnTo>
                  <a:cubicBezTo>
                    <a:pt x="1711457" y="7935"/>
                    <a:pt x="1710796" y="9530"/>
                    <a:pt x="1709620" y="10706"/>
                  </a:cubicBezTo>
                  <a:cubicBezTo>
                    <a:pt x="1708444" y="11882"/>
                    <a:pt x="1706849" y="12543"/>
                    <a:pt x="170518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2A2E3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11457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164541" y="3787593"/>
            <a:ext cx="6102988" cy="133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1"/>
              </a:lnSpc>
            </a:pPr>
            <a:r>
              <a:rPr lang="en-US" sz="9599" spc="-191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4708668">
            <a:off x="-3157888" y="-5977493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65264">
            <a:off x="-4345704" y="7278944"/>
            <a:ext cx="12944919" cy="14015168"/>
          </a:xfrm>
          <a:custGeom>
            <a:avLst/>
            <a:gdLst/>
            <a:ahLst/>
            <a:cxnLst/>
            <a:rect r="r" b="b" t="t" l="l"/>
            <a:pathLst>
              <a:path h="14015168" w="12944919">
                <a:moveTo>
                  <a:pt x="0" y="0"/>
                </a:moveTo>
                <a:lnTo>
                  <a:pt x="12944919" y="0"/>
                </a:lnTo>
                <a:lnTo>
                  <a:pt x="12944919" y="14015168"/>
                </a:lnTo>
                <a:lnTo>
                  <a:pt x="0" y="140151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235421">
            <a:off x="13179722" y="6977679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920917" y="8106634"/>
            <a:ext cx="763310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388" y="1729574"/>
            <a:ext cx="17191225" cy="855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[1] </a:t>
            </a: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F. Durrani, “Increase in drug prices highest in last 40 years,” 8 April 2019. [Online]. Available: https://www.thenews.com.pk/print/454864-increase-in-drug-prices-highest-in-last-40-years. [Accessed 12 July 2024].</a:t>
            </a: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[2] “Govt approves increase in prices of 146 essential life-saving medicines,” 1 February 2024. [Online]. Available: https://www.dawn.com/news/1810395. [Accessed 12 July 2024].</a:t>
            </a: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[3] “The increasing rate of diabetes in Pakistan: A silent killer,” [Online]. Available: https://www.ncbi.nlm.nih.gov/pmc/articles/PMC9289249/. [Accessed 12 July 2024].</a:t>
            </a: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[4] I. Junaidi and R. Zakaria, “'47 people die of heart attack every hour in Pakistan',” 30 September 2021. [Online]. Available: https://www.dawn.com/news/1649189. [Accessed 12 July 2024].</a:t>
            </a: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[5] “PAKISTAN: Implementing an Ambitious, Credible and Clearly Communicated Economic Reform Plan Critical for Robust Recovery, Poverty Reduction, says World Bank,” 2 April 2024. [Online]. Available: https://www.worldbank.org/en/news/press-release/2024/04/01/pakistan-implementing-an-ambitious-credible-and-clearly-communicated-economic-reform-plan-critical-for-robust-recovery-p. [Accessed 12 July 2024].</a:t>
            </a: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[6] Dawn, “Big Pharma and Physicians,” 6 October 2008. [Online]. Available: https://www.dawn.com/news/845158/big-pharma-and-physicians.</a:t>
            </a:r>
          </a:p>
          <a:p>
            <a:pPr algn="l">
              <a:lnSpc>
                <a:spcPts val="39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true" rot="6590698">
            <a:off x="-9897993" y="-1024618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15744553" y="13339930"/>
                </a:moveTo>
                <a:lnTo>
                  <a:pt x="0" y="13339930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20732">
            <a:off x="-4629717" y="-6047406"/>
            <a:ext cx="8238809" cy="8919970"/>
          </a:xfrm>
          <a:custGeom>
            <a:avLst/>
            <a:gdLst/>
            <a:ahLst/>
            <a:cxnLst/>
            <a:rect r="r" b="b" t="t" l="l"/>
            <a:pathLst>
              <a:path h="8919970" w="8238809">
                <a:moveTo>
                  <a:pt x="0" y="0"/>
                </a:moveTo>
                <a:lnTo>
                  <a:pt x="8238809" y="0"/>
                </a:lnTo>
                <a:lnTo>
                  <a:pt x="8238809" y="8919970"/>
                </a:lnTo>
                <a:lnTo>
                  <a:pt x="0" y="8919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590698">
            <a:off x="11751569" y="6840073"/>
            <a:ext cx="15744553" cy="13339931"/>
          </a:xfrm>
          <a:custGeom>
            <a:avLst/>
            <a:gdLst/>
            <a:ahLst/>
            <a:cxnLst/>
            <a:rect r="r" b="b" t="t" l="l"/>
            <a:pathLst>
              <a:path h="13339931" w="15744553">
                <a:moveTo>
                  <a:pt x="0" y="0"/>
                </a:moveTo>
                <a:lnTo>
                  <a:pt x="15744553" y="0"/>
                </a:lnTo>
                <a:lnTo>
                  <a:pt x="15744553" y="13339930"/>
                </a:lnTo>
                <a:lnTo>
                  <a:pt x="0" y="13339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793149">
            <a:off x="14524395" y="7083328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09454" y="259"/>
            <a:ext cx="5269092" cy="130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5"/>
              </a:lnSpc>
            </a:pPr>
            <a:r>
              <a:rPr lang="en-US" sz="7639" i="true">
                <a:solidFill>
                  <a:srgbClr val="2A2E3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References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9689" y="4114541"/>
            <a:ext cx="5469909" cy="1372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8799" spc="-175" b="true">
                <a:solidFill>
                  <a:srgbClr val="2A2E30"/>
                </a:solidFill>
                <a:latin typeface="Arsenal Bold"/>
                <a:ea typeface="Arsenal Bold"/>
                <a:cs typeface="Arsenal Bold"/>
                <a:sym typeface="Arsenal Bold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4816066">
            <a:off x="7720133" y="-2011109"/>
            <a:ext cx="16888561" cy="14309217"/>
          </a:xfrm>
          <a:custGeom>
            <a:avLst/>
            <a:gdLst/>
            <a:ahLst/>
            <a:cxnLst/>
            <a:rect r="r" b="b" t="t" l="l"/>
            <a:pathLst>
              <a:path h="14309217" w="16888561">
                <a:moveTo>
                  <a:pt x="0" y="0"/>
                </a:moveTo>
                <a:lnTo>
                  <a:pt x="16888561" y="0"/>
                </a:lnTo>
                <a:lnTo>
                  <a:pt x="16888561" y="14309218"/>
                </a:lnTo>
                <a:lnTo>
                  <a:pt x="0" y="143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324296">
            <a:off x="11006456" y="3811847"/>
            <a:ext cx="2143032" cy="1971589"/>
          </a:xfrm>
          <a:custGeom>
            <a:avLst/>
            <a:gdLst/>
            <a:ahLst/>
            <a:cxnLst/>
            <a:rect r="r" b="b" t="t" l="l"/>
            <a:pathLst>
              <a:path h="1971589" w="2143032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047205">
            <a:off x="12453930" y="5728976"/>
            <a:ext cx="9043410" cy="9791094"/>
          </a:xfrm>
          <a:custGeom>
            <a:avLst/>
            <a:gdLst/>
            <a:ahLst/>
            <a:cxnLst/>
            <a:rect r="r" b="b" t="t" l="l"/>
            <a:pathLst>
              <a:path h="9791094" w="9043410">
                <a:moveTo>
                  <a:pt x="0" y="0"/>
                </a:moveTo>
                <a:lnTo>
                  <a:pt x="9043410" y="0"/>
                </a:lnTo>
                <a:lnTo>
                  <a:pt x="9043410" y="9791094"/>
                </a:lnTo>
                <a:lnTo>
                  <a:pt x="0" y="979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410219">
            <a:off x="15723655" y="3406228"/>
            <a:ext cx="1460273" cy="2294715"/>
          </a:xfrm>
          <a:custGeom>
            <a:avLst/>
            <a:gdLst/>
            <a:ahLst/>
            <a:cxnLst/>
            <a:rect r="r" b="b" t="t" l="l"/>
            <a:pathLst>
              <a:path h="2294715" w="1460273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81308">
            <a:off x="16205968" y="6115462"/>
            <a:ext cx="495646" cy="1919755"/>
          </a:xfrm>
          <a:custGeom>
            <a:avLst/>
            <a:gdLst/>
            <a:ahLst/>
            <a:cxnLst/>
            <a:rect r="r" b="b" t="t" l="l"/>
            <a:pathLst>
              <a:path h="1919755" w="495646">
                <a:moveTo>
                  <a:pt x="0" y="0"/>
                </a:moveTo>
                <a:lnTo>
                  <a:pt x="495646" y="0"/>
                </a:lnTo>
                <a:lnTo>
                  <a:pt x="495646" y="1919755"/>
                </a:lnTo>
                <a:lnTo>
                  <a:pt x="0" y="19197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9782">
            <a:off x="14045811" y="1708376"/>
            <a:ext cx="1362403" cy="2531492"/>
          </a:xfrm>
          <a:custGeom>
            <a:avLst/>
            <a:gdLst/>
            <a:ahLst/>
            <a:cxnLst/>
            <a:rect r="r" b="b" t="t" l="l"/>
            <a:pathLst>
              <a:path h="2531492" w="1362403">
                <a:moveTo>
                  <a:pt x="0" y="0"/>
                </a:moveTo>
                <a:lnTo>
                  <a:pt x="1362404" y="0"/>
                </a:lnTo>
                <a:lnTo>
                  <a:pt x="1362404" y="2531493"/>
                </a:lnTo>
                <a:lnTo>
                  <a:pt x="0" y="25314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932114">
            <a:off x="15718479" y="1159083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43487" y="819451"/>
            <a:ext cx="1180961" cy="2662002"/>
          </a:xfrm>
          <a:custGeom>
            <a:avLst/>
            <a:gdLst/>
            <a:ahLst/>
            <a:cxnLst/>
            <a:rect r="r" b="b" t="t" l="l"/>
            <a:pathLst>
              <a:path h="2662002" w="1180961">
                <a:moveTo>
                  <a:pt x="0" y="0"/>
                </a:moveTo>
                <a:lnTo>
                  <a:pt x="1180960" y="0"/>
                </a:lnTo>
                <a:lnTo>
                  <a:pt x="1180960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3492097">
            <a:off x="10273047" y="1011500"/>
            <a:ext cx="525989" cy="2277903"/>
          </a:xfrm>
          <a:custGeom>
            <a:avLst/>
            <a:gdLst/>
            <a:ahLst/>
            <a:cxnLst/>
            <a:rect r="r" b="b" t="t" l="l"/>
            <a:pathLst>
              <a:path h="2277903" w="525989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7467239">
            <a:off x="13018389" y="1338935"/>
            <a:ext cx="1470624" cy="2191987"/>
          </a:xfrm>
          <a:custGeom>
            <a:avLst/>
            <a:gdLst/>
            <a:ahLst/>
            <a:cxnLst/>
            <a:rect r="r" b="b" t="t" l="l"/>
            <a:pathLst>
              <a:path h="2191987" w="1470624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672712">
            <a:off x="-3310288" y="-6129893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6365">
            <a:off x="12141907" y="5261694"/>
            <a:ext cx="3497479" cy="4049712"/>
          </a:xfrm>
          <a:custGeom>
            <a:avLst/>
            <a:gdLst/>
            <a:ahLst/>
            <a:cxnLst/>
            <a:rect r="r" b="b" t="t" l="l"/>
            <a:pathLst>
              <a:path h="4049712" w="3497479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071210" y="5533440"/>
            <a:ext cx="29316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Any Questions?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4708668">
            <a:off x="-3157888" y="-5977493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4708668">
            <a:off x="-5020739" y="6168019"/>
            <a:ext cx="9572748" cy="10364196"/>
          </a:xfrm>
          <a:custGeom>
            <a:avLst/>
            <a:gdLst/>
            <a:ahLst/>
            <a:cxnLst/>
            <a:rect r="r" b="b" t="t" l="l"/>
            <a:pathLst>
              <a:path h="10364196" w="9572748">
                <a:moveTo>
                  <a:pt x="0" y="0"/>
                </a:moveTo>
                <a:lnTo>
                  <a:pt x="9572748" y="0"/>
                </a:lnTo>
                <a:lnTo>
                  <a:pt x="9572748" y="10364196"/>
                </a:lnTo>
                <a:lnTo>
                  <a:pt x="0" y="10364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339417">
            <a:off x="-5818717" y="5072489"/>
            <a:ext cx="13483298" cy="14598059"/>
          </a:xfrm>
          <a:custGeom>
            <a:avLst/>
            <a:gdLst/>
            <a:ahLst/>
            <a:cxnLst/>
            <a:rect r="r" b="b" t="t" l="l"/>
            <a:pathLst>
              <a:path h="14598059" w="13483298">
                <a:moveTo>
                  <a:pt x="0" y="0"/>
                </a:moveTo>
                <a:lnTo>
                  <a:pt x="13483299" y="0"/>
                </a:lnTo>
                <a:lnTo>
                  <a:pt x="13483299" y="14598059"/>
                </a:lnTo>
                <a:lnTo>
                  <a:pt x="0" y="1459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834150">
            <a:off x="9171204" y="-9408321"/>
            <a:ext cx="13719545" cy="14853838"/>
          </a:xfrm>
          <a:custGeom>
            <a:avLst/>
            <a:gdLst/>
            <a:ahLst/>
            <a:cxnLst/>
            <a:rect r="r" b="b" t="t" l="l"/>
            <a:pathLst>
              <a:path h="14853838" w="13719545">
                <a:moveTo>
                  <a:pt x="0" y="0"/>
                </a:moveTo>
                <a:lnTo>
                  <a:pt x="13719545" y="0"/>
                </a:lnTo>
                <a:lnTo>
                  <a:pt x="13719545" y="14853838"/>
                </a:lnTo>
                <a:lnTo>
                  <a:pt x="0" y="14853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804507" y="2747203"/>
            <a:ext cx="5578121" cy="885183"/>
            <a:chOff x="0" y="0"/>
            <a:chExt cx="7437494" cy="118024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3537398" y="0"/>
              <a:ext cx="3900097" cy="1180244"/>
              <a:chOff x="0" y="0"/>
              <a:chExt cx="770389" cy="23313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770389" cy="233135"/>
              </a:xfrm>
              <a:custGeom>
                <a:avLst/>
                <a:gdLst/>
                <a:ahLst/>
                <a:cxnLst/>
                <a:rect r="r" b="b" t="t" l="l"/>
                <a:pathLst>
                  <a:path h="233135" w="770389">
                    <a:moveTo>
                      <a:pt x="116567" y="0"/>
                    </a:moveTo>
                    <a:lnTo>
                      <a:pt x="653822" y="0"/>
                    </a:lnTo>
                    <a:cubicBezTo>
                      <a:pt x="684738" y="0"/>
                      <a:pt x="714387" y="12281"/>
                      <a:pt x="736248" y="34142"/>
                    </a:cubicBezTo>
                    <a:cubicBezTo>
                      <a:pt x="758108" y="56002"/>
                      <a:pt x="770389" y="85652"/>
                      <a:pt x="770389" y="116567"/>
                    </a:cubicBezTo>
                    <a:lnTo>
                      <a:pt x="770389" y="116567"/>
                    </a:lnTo>
                    <a:cubicBezTo>
                      <a:pt x="770389" y="180946"/>
                      <a:pt x="718200" y="233135"/>
                      <a:pt x="653822" y="233135"/>
                    </a:cubicBezTo>
                    <a:lnTo>
                      <a:pt x="116567" y="233135"/>
                    </a:lnTo>
                    <a:cubicBezTo>
                      <a:pt x="85652" y="233135"/>
                      <a:pt x="56002" y="220853"/>
                      <a:pt x="34142" y="198993"/>
                    </a:cubicBezTo>
                    <a:cubicBezTo>
                      <a:pt x="12281" y="177132"/>
                      <a:pt x="0" y="147483"/>
                      <a:pt x="0" y="116567"/>
                    </a:cubicBezTo>
                    <a:lnTo>
                      <a:pt x="0" y="116567"/>
                    </a:lnTo>
                    <a:cubicBezTo>
                      <a:pt x="0" y="85652"/>
                      <a:pt x="12281" y="56002"/>
                      <a:pt x="34142" y="34142"/>
                    </a:cubicBezTo>
                    <a:cubicBezTo>
                      <a:pt x="56002" y="12281"/>
                      <a:pt x="85652" y="0"/>
                      <a:pt x="116567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770389" cy="2712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5013" cy="910022"/>
            </a:xfrm>
            <a:custGeom>
              <a:avLst/>
              <a:gdLst/>
              <a:ahLst/>
              <a:cxnLst/>
              <a:rect r="r" b="b" t="t" l="l"/>
              <a:pathLst>
                <a:path h="910022" w="915013">
                  <a:moveTo>
                    <a:pt x="0" y="0"/>
                  </a:moveTo>
                  <a:lnTo>
                    <a:pt x="915013" y="0"/>
                  </a:lnTo>
                  <a:lnTo>
                    <a:pt x="915013" y="910022"/>
                  </a:lnTo>
                  <a:lnTo>
                    <a:pt x="0" y="910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2346143" y="187973"/>
              <a:ext cx="915013" cy="910022"/>
            </a:xfrm>
            <a:custGeom>
              <a:avLst/>
              <a:gdLst/>
              <a:ahLst/>
              <a:cxnLst/>
              <a:rect r="r" b="b" t="t" l="l"/>
              <a:pathLst>
                <a:path h="910022" w="915013">
                  <a:moveTo>
                    <a:pt x="0" y="0"/>
                  </a:moveTo>
                  <a:lnTo>
                    <a:pt x="915013" y="0"/>
                  </a:lnTo>
                  <a:lnTo>
                    <a:pt x="915013" y="910022"/>
                  </a:lnTo>
                  <a:lnTo>
                    <a:pt x="0" y="910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5400000">
              <a:off x="770438" y="187699"/>
              <a:ext cx="915013" cy="910022"/>
            </a:xfrm>
            <a:custGeom>
              <a:avLst/>
              <a:gdLst/>
              <a:ahLst/>
              <a:cxnLst/>
              <a:rect r="r" b="b" t="t" l="l"/>
              <a:pathLst>
                <a:path h="910022" w="915013">
                  <a:moveTo>
                    <a:pt x="0" y="0"/>
                  </a:moveTo>
                  <a:lnTo>
                    <a:pt x="915012" y="0"/>
                  </a:lnTo>
                  <a:lnTo>
                    <a:pt x="915012" y="910022"/>
                  </a:lnTo>
                  <a:lnTo>
                    <a:pt x="0" y="910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52061" y="58"/>
              <a:ext cx="915013" cy="910022"/>
            </a:xfrm>
            <a:custGeom>
              <a:avLst/>
              <a:gdLst/>
              <a:ahLst/>
              <a:cxnLst/>
              <a:rect r="r" b="b" t="t" l="l"/>
              <a:pathLst>
                <a:path h="910022" w="915013">
                  <a:moveTo>
                    <a:pt x="0" y="0"/>
                  </a:moveTo>
                  <a:lnTo>
                    <a:pt x="915012" y="0"/>
                  </a:lnTo>
                  <a:lnTo>
                    <a:pt x="915012" y="910021"/>
                  </a:lnTo>
                  <a:lnTo>
                    <a:pt x="0" y="9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47340" y="169228"/>
            <a:ext cx="4250531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Overview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29065" y="4638671"/>
            <a:ext cx="4732499" cy="1129981"/>
            <a:chOff x="0" y="0"/>
            <a:chExt cx="6309999" cy="15066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27200" cy="1506642"/>
            </a:xfrm>
            <a:custGeom>
              <a:avLst/>
              <a:gdLst/>
              <a:ahLst/>
              <a:cxnLst/>
              <a:rect r="r" b="b" t="t" l="l"/>
              <a:pathLst>
                <a:path h="1506642" w="1427200">
                  <a:moveTo>
                    <a:pt x="0" y="0"/>
                  </a:moveTo>
                  <a:lnTo>
                    <a:pt x="1427200" y="0"/>
                  </a:lnTo>
                  <a:lnTo>
                    <a:pt x="1427200" y="1506642"/>
                  </a:lnTo>
                  <a:lnTo>
                    <a:pt x="0" y="1506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1540158" y="180509"/>
              <a:ext cx="4769840" cy="1180244"/>
              <a:chOff x="0" y="0"/>
              <a:chExt cx="942191" cy="23313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942191" cy="233135"/>
              </a:xfrm>
              <a:custGeom>
                <a:avLst/>
                <a:gdLst/>
                <a:ahLst/>
                <a:cxnLst/>
                <a:rect r="r" b="b" t="t" l="l"/>
                <a:pathLst>
                  <a:path h="233135" w="942191">
                    <a:moveTo>
                      <a:pt x="110371" y="0"/>
                    </a:moveTo>
                    <a:lnTo>
                      <a:pt x="831820" y="0"/>
                    </a:lnTo>
                    <a:cubicBezTo>
                      <a:pt x="861092" y="0"/>
                      <a:pt x="889165" y="11628"/>
                      <a:pt x="909864" y="32327"/>
                    </a:cubicBezTo>
                    <a:cubicBezTo>
                      <a:pt x="930562" y="53025"/>
                      <a:pt x="942191" y="81099"/>
                      <a:pt x="942191" y="110371"/>
                    </a:cubicBezTo>
                    <a:lnTo>
                      <a:pt x="942191" y="122764"/>
                    </a:lnTo>
                    <a:cubicBezTo>
                      <a:pt x="942191" y="183720"/>
                      <a:pt x="892776" y="233135"/>
                      <a:pt x="831820" y="233135"/>
                    </a:cubicBezTo>
                    <a:lnTo>
                      <a:pt x="110371" y="233135"/>
                    </a:lnTo>
                    <a:cubicBezTo>
                      <a:pt x="81099" y="233135"/>
                      <a:pt x="53025" y="221506"/>
                      <a:pt x="32327" y="200808"/>
                    </a:cubicBezTo>
                    <a:cubicBezTo>
                      <a:pt x="11628" y="180109"/>
                      <a:pt x="0" y="152036"/>
                      <a:pt x="0" y="122764"/>
                    </a:cubicBezTo>
                    <a:lnTo>
                      <a:pt x="0" y="110371"/>
                    </a:lnTo>
                    <a:cubicBezTo>
                      <a:pt x="0" y="81099"/>
                      <a:pt x="11628" y="53025"/>
                      <a:pt x="32327" y="32327"/>
                    </a:cubicBezTo>
                    <a:cubicBezTo>
                      <a:pt x="53025" y="11628"/>
                      <a:pt x="81099" y="0"/>
                      <a:pt x="110371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942191" cy="2712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887630" y="409860"/>
              <a:ext cx="3852466" cy="655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29"/>
                </a:lnSpc>
                <a:spcBef>
                  <a:spcPct val="0"/>
                </a:spcBef>
              </a:pPr>
              <a:r>
                <a:rPr lang="en-US" sz="2949">
                  <a:solidFill>
                    <a:srgbClr val="FEFEFE"/>
                  </a:solidFill>
                  <a:latin typeface="Radley"/>
                  <a:ea typeface="Radley"/>
                  <a:cs typeface="Radley"/>
                  <a:sym typeface="Radley"/>
                </a:rPr>
                <a:t>Problem Solution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2260" y="2517457"/>
            <a:ext cx="4899305" cy="1169722"/>
            <a:chOff x="0" y="0"/>
            <a:chExt cx="6532406" cy="15596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49608" cy="1559629"/>
            </a:xfrm>
            <a:custGeom>
              <a:avLst/>
              <a:gdLst/>
              <a:ahLst/>
              <a:cxnLst/>
              <a:rect r="r" b="b" t="t" l="l"/>
              <a:pathLst>
                <a:path h="1559629" w="1649608">
                  <a:moveTo>
                    <a:pt x="0" y="0"/>
                  </a:moveTo>
                  <a:lnTo>
                    <a:pt x="1649608" y="0"/>
                  </a:lnTo>
                  <a:lnTo>
                    <a:pt x="1649608" y="1559629"/>
                  </a:lnTo>
                  <a:lnTo>
                    <a:pt x="0" y="1559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1762566" y="279150"/>
              <a:ext cx="4769840" cy="1180244"/>
              <a:chOff x="0" y="0"/>
              <a:chExt cx="942191" cy="23313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942191" cy="233135"/>
              </a:xfrm>
              <a:custGeom>
                <a:avLst/>
                <a:gdLst/>
                <a:ahLst/>
                <a:cxnLst/>
                <a:rect r="r" b="b" t="t" l="l"/>
                <a:pathLst>
                  <a:path h="233135" w="942191">
                    <a:moveTo>
                      <a:pt x="110371" y="0"/>
                    </a:moveTo>
                    <a:lnTo>
                      <a:pt x="831820" y="0"/>
                    </a:lnTo>
                    <a:cubicBezTo>
                      <a:pt x="861092" y="0"/>
                      <a:pt x="889165" y="11628"/>
                      <a:pt x="909864" y="32327"/>
                    </a:cubicBezTo>
                    <a:cubicBezTo>
                      <a:pt x="930562" y="53025"/>
                      <a:pt x="942191" y="81099"/>
                      <a:pt x="942191" y="110371"/>
                    </a:cubicBezTo>
                    <a:lnTo>
                      <a:pt x="942191" y="122764"/>
                    </a:lnTo>
                    <a:cubicBezTo>
                      <a:pt x="942191" y="183720"/>
                      <a:pt x="892776" y="233135"/>
                      <a:pt x="831820" y="233135"/>
                    </a:cubicBezTo>
                    <a:lnTo>
                      <a:pt x="110371" y="233135"/>
                    </a:lnTo>
                    <a:cubicBezTo>
                      <a:pt x="81099" y="233135"/>
                      <a:pt x="53025" y="221506"/>
                      <a:pt x="32327" y="200808"/>
                    </a:cubicBezTo>
                    <a:cubicBezTo>
                      <a:pt x="11628" y="180109"/>
                      <a:pt x="0" y="152036"/>
                      <a:pt x="0" y="122764"/>
                    </a:cubicBezTo>
                    <a:lnTo>
                      <a:pt x="0" y="110371"/>
                    </a:lnTo>
                    <a:cubicBezTo>
                      <a:pt x="0" y="81099"/>
                      <a:pt x="11628" y="53025"/>
                      <a:pt x="32327" y="32327"/>
                    </a:cubicBezTo>
                    <a:cubicBezTo>
                      <a:pt x="53025" y="11628"/>
                      <a:pt x="81099" y="0"/>
                      <a:pt x="110371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942191" cy="2712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013478" y="500126"/>
              <a:ext cx="4209256" cy="655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29"/>
                </a:lnSpc>
                <a:spcBef>
                  <a:spcPct val="0"/>
                </a:spcBef>
              </a:pPr>
              <a:r>
                <a:rPr lang="en-US" sz="2949">
                  <a:solidFill>
                    <a:srgbClr val="FEFEFE"/>
                  </a:solidFill>
                  <a:latin typeface="Radley"/>
                  <a:ea typeface="Radley"/>
                  <a:cs typeface="Radley"/>
                  <a:sym typeface="Radley"/>
                </a:rPr>
                <a:t>Problem Statement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474914" y="6677811"/>
            <a:ext cx="4018556" cy="1242980"/>
            <a:chOff x="0" y="0"/>
            <a:chExt cx="5358074" cy="1657307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2947389" y="238532"/>
              <a:ext cx="2410685" cy="1180244"/>
              <a:chOff x="0" y="0"/>
              <a:chExt cx="476185" cy="23313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76185" cy="233135"/>
              </a:xfrm>
              <a:custGeom>
                <a:avLst/>
                <a:gdLst/>
                <a:ahLst/>
                <a:cxnLst/>
                <a:rect r="r" b="b" t="t" l="l"/>
                <a:pathLst>
                  <a:path h="233135" w="476185">
                    <a:moveTo>
                      <a:pt x="116567" y="0"/>
                    </a:moveTo>
                    <a:lnTo>
                      <a:pt x="359617" y="0"/>
                    </a:lnTo>
                    <a:cubicBezTo>
                      <a:pt x="423996" y="0"/>
                      <a:pt x="476185" y="52189"/>
                      <a:pt x="476185" y="116567"/>
                    </a:cubicBezTo>
                    <a:lnTo>
                      <a:pt x="476185" y="116567"/>
                    </a:lnTo>
                    <a:cubicBezTo>
                      <a:pt x="476185" y="147483"/>
                      <a:pt x="463904" y="177132"/>
                      <a:pt x="442043" y="198993"/>
                    </a:cubicBezTo>
                    <a:cubicBezTo>
                      <a:pt x="420182" y="220853"/>
                      <a:pt x="390533" y="233135"/>
                      <a:pt x="359617" y="233135"/>
                    </a:cubicBezTo>
                    <a:lnTo>
                      <a:pt x="116567" y="233135"/>
                    </a:lnTo>
                    <a:cubicBezTo>
                      <a:pt x="85652" y="233135"/>
                      <a:pt x="56002" y="220853"/>
                      <a:pt x="34142" y="198993"/>
                    </a:cubicBezTo>
                    <a:cubicBezTo>
                      <a:pt x="12281" y="177132"/>
                      <a:pt x="0" y="147483"/>
                      <a:pt x="0" y="116567"/>
                    </a:cubicBezTo>
                    <a:lnTo>
                      <a:pt x="0" y="116567"/>
                    </a:lnTo>
                    <a:cubicBezTo>
                      <a:pt x="0" y="85652"/>
                      <a:pt x="12281" y="56002"/>
                      <a:pt x="34142" y="34142"/>
                    </a:cubicBezTo>
                    <a:cubicBezTo>
                      <a:pt x="56002" y="12281"/>
                      <a:pt x="85652" y="0"/>
                      <a:pt x="116567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476185" cy="2712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003338" cy="1657307"/>
            </a:xfrm>
            <a:custGeom>
              <a:avLst/>
              <a:gdLst/>
              <a:ahLst/>
              <a:cxnLst/>
              <a:rect r="r" b="b" t="t" l="l"/>
              <a:pathLst>
                <a:path h="1657307" w="2003338">
                  <a:moveTo>
                    <a:pt x="0" y="0"/>
                  </a:moveTo>
                  <a:lnTo>
                    <a:pt x="2003338" y="0"/>
                  </a:lnTo>
                  <a:lnTo>
                    <a:pt x="2003338" y="1657307"/>
                  </a:lnTo>
                  <a:lnTo>
                    <a:pt x="0" y="1657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3467786" y="472207"/>
              <a:ext cx="1255554" cy="655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29"/>
                </a:lnSpc>
                <a:spcBef>
                  <a:spcPct val="0"/>
                </a:spcBef>
              </a:pPr>
              <a:r>
                <a:rPr lang="en-US" sz="2949">
                  <a:solidFill>
                    <a:srgbClr val="FEFEFE"/>
                  </a:solidFill>
                  <a:latin typeface="Radley"/>
                  <a:ea typeface="Radley"/>
                  <a:cs typeface="Radley"/>
                  <a:sym typeface="Radley"/>
                </a:rPr>
                <a:t>Goals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413793" y="2518465"/>
            <a:ext cx="3868588" cy="1169722"/>
            <a:chOff x="0" y="0"/>
            <a:chExt cx="5158117" cy="1559629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1585960" y="201401"/>
              <a:ext cx="3572158" cy="1333056"/>
              <a:chOff x="0" y="0"/>
              <a:chExt cx="705611" cy="26332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705611" cy="263320"/>
              </a:xfrm>
              <a:custGeom>
                <a:avLst/>
                <a:gdLst/>
                <a:ahLst/>
                <a:cxnLst/>
                <a:rect r="r" b="b" t="t" l="l"/>
                <a:pathLst>
                  <a:path h="263320" w="705611">
                    <a:moveTo>
                      <a:pt x="131660" y="0"/>
                    </a:moveTo>
                    <a:lnTo>
                      <a:pt x="573952" y="0"/>
                    </a:lnTo>
                    <a:cubicBezTo>
                      <a:pt x="646665" y="0"/>
                      <a:pt x="705611" y="58946"/>
                      <a:pt x="705611" y="131660"/>
                    </a:cubicBezTo>
                    <a:lnTo>
                      <a:pt x="705611" y="131660"/>
                    </a:lnTo>
                    <a:cubicBezTo>
                      <a:pt x="705611" y="204374"/>
                      <a:pt x="646665" y="263320"/>
                      <a:pt x="573952" y="263320"/>
                    </a:cubicBezTo>
                    <a:lnTo>
                      <a:pt x="131660" y="263320"/>
                    </a:lnTo>
                    <a:cubicBezTo>
                      <a:pt x="58946" y="263320"/>
                      <a:pt x="0" y="204374"/>
                      <a:pt x="0" y="131660"/>
                    </a:cubicBezTo>
                    <a:lnTo>
                      <a:pt x="0" y="131660"/>
                    </a:lnTo>
                    <a:cubicBezTo>
                      <a:pt x="0" y="58946"/>
                      <a:pt x="58946" y="0"/>
                      <a:pt x="131660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705611" cy="3014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18764" cy="1559629"/>
            </a:xfrm>
            <a:custGeom>
              <a:avLst/>
              <a:gdLst/>
              <a:ahLst/>
              <a:cxnLst/>
              <a:rect r="r" b="b" t="t" l="l"/>
              <a:pathLst>
                <a:path h="1559629" w="918764">
                  <a:moveTo>
                    <a:pt x="0" y="0"/>
                  </a:moveTo>
                  <a:lnTo>
                    <a:pt x="918764" y="0"/>
                  </a:lnTo>
                  <a:lnTo>
                    <a:pt x="918764" y="1559629"/>
                  </a:lnTo>
                  <a:lnTo>
                    <a:pt x="0" y="1559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1993479" y="310955"/>
              <a:ext cx="2668297" cy="10582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8"/>
                </a:lnSpc>
              </a:pPr>
              <a:r>
                <a:rPr lang="en-US" sz="2949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Existing</a:t>
              </a:r>
            </a:p>
            <a:p>
              <a:pPr algn="ctr">
                <a:lnSpc>
                  <a:spcPts val="3008"/>
                </a:lnSpc>
              </a:pPr>
              <a:r>
                <a:rPr lang="en-US" sz="2949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Systems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232381" y="4638671"/>
            <a:ext cx="3843440" cy="1257703"/>
            <a:chOff x="0" y="0"/>
            <a:chExt cx="5124587" cy="1676937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2431229" y="504219"/>
              <a:ext cx="2693358" cy="1002423"/>
              <a:chOff x="0" y="0"/>
              <a:chExt cx="532021" cy="19800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32021" cy="198009"/>
              </a:xfrm>
              <a:custGeom>
                <a:avLst/>
                <a:gdLst/>
                <a:ahLst/>
                <a:cxnLst/>
                <a:rect r="r" b="b" t="t" l="l"/>
                <a:pathLst>
                  <a:path h="198009" w="532021">
                    <a:moveTo>
                      <a:pt x="99005" y="0"/>
                    </a:moveTo>
                    <a:lnTo>
                      <a:pt x="433017" y="0"/>
                    </a:lnTo>
                    <a:cubicBezTo>
                      <a:pt x="459274" y="0"/>
                      <a:pt x="484456" y="10431"/>
                      <a:pt x="503023" y="28998"/>
                    </a:cubicBezTo>
                    <a:cubicBezTo>
                      <a:pt x="521590" y="47565"/>
                      <a:pt x="532021" y="72747"/>
                      <a:pt x="532021" y="99005"/>
                    </a:cubicBezTo>
                    <a:lnTo>
                      <a:pt x="532021" y="99005"/>
                    </a:lnTo>
                    <a:cubicBezTo>
                      <a:pt x="532021" y="125262"/>
                      <a:pt x="521590" y="150445"/>
                      <a:pt x="503023" y="169012"/>
                    </a:cubicBezTo>
                    <a:cubicBezTo>
                      <a:pt x="484456" y="187579"/>
                      <a:pt x="459274" y="198009"/>
                      <a:pt x="433017" y="198009"/>
                    </a:cubicBezTo>
                    <a:lnTo>
                      <a:pt x="99005" y="198009"/>
                    </a:lnTo>
                    <a:cubicBezTo>
                      <a:pt x="72747" y="198009"/>
                      <a:pt x="47565" y="187579"/>
                      <a:pt x="28998" y="169012"/>
                    </a:cubicBezTo>
                    <a:cubicBezTo>
                      <a:pt x="10431" y="150445"/>
                      <a:pt x="0" y="125262"/>
                      <a:pt x="0" y="99005"/>
                    </a:cubicBezTo>
                    <a:lnTo>
                      <a:pt x="0" y="99005"/>
                    </a:lnTo>
                    <a:cubicBezTo>
                      <a:pt x="0" y="72747"/>
                      <a:pt x="10431" y="47565"/>
                      <a:pt x="28998" y="28998"/>
                    </a:cubicBezTo>
                    <a:cubicBezTo>
                      <a:pt x="47565" y="10431"/>
                      <a:pt x="72747" y="0"/>
                      <a:pt x="99005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532021" cy="2361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402529" cy="1676937"/>
            </a:xfrm>
            <a:custGeom>
              <a:avLst/>
              <a:gdLst/>
              <a:ahLst/>
              <a:cxnLst/>
              <a:rect r="r" b="b" t="t" l="l"/>
              <a:pathLst>
                <a:path h="1676937" w="1402529">
                  <a:moveTo>
                    <a:pt x="0" y="0"/>
                  </a:moveTo>
                  <a:lnTo>
                    <a:pt x="1402529" y="0"/>
                  </a:lnTo>
                  <a:lnTo>
                    <a:pt x="1402529" y="1676937"/>
                  </a:lnTo>
                  <a:lnTo>
                    <a:pt x="0" y="1676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3118149" y="616294"/>
              <a:ext cx="1315879" cy="6557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29"/>
                </a:lnSpc>
                <a:spcBef>
                  <a:spcPct val="0"/>
                </a:spcBef>
              </a:pPr>
              <a:r>
                <a:rPr lang="en-US" sz="2949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Scope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347118" y="7030597"/>
            <a:ext cx="4272998" cy="1404232"/>
            <a:chOff x="0" y="0"/>
            <a:chExt cx="5697331" cy="187230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18391"/>
              <a:ext cx="1382760" cy="1382760"/>
            </a:xfrm>
            <a:custGeom>
              <a:avLst/>
              <a:gdLst/>
              <a:ahLst/>
              <a:cxnLst/>
              <a:rect r="r" b="b" t="t" l="l"/>
              <a:pathLst>
                <a:path h="1382760" w="1382760">
                  <a:moveTo>
                    <a:pt x="0" y="0"/>
                  </a:moveTo>
                  <a:lnTo>
                    <a:pt x="1382760" y="0"/>
                  </a:lnTo>
                  <a:lnTo>
                    <a:pt x="1382760" y="1382760"/>
                  </a:lnTo>
                  <a:lnTo>
                    <a:pt x="0" y="1382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5" id="45"/>
            <p:cNvGrpSpPr/>
            <p:nvPr/>
          </p:nvGrpSpPr>
          <p:grpSpPr>
            <a:xfrm rot="0">
              <a:off x="1691197" y="0"/>
              <a:ext cx="4006134" cy="1872309"/>
              <a:chOff x="0" y="0"/>
              <a:chExt cx="791335" cy="369839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791335" cy="369839"/>
              </a:xfrm>
              <a:custGeom>
                <a:avLst/>
                <a:gdLst/>
                <a:ahLst/>
                <a:cxnLst/>
                <a:rect r="r" b="b" t="t" l="l"/>
                <a:pathLst>
                  <a:path h="369839" w="791335">
                    <a:moveTo>
                      <a:pt x="131411" y="0"/>
                    </a:moveTo>
                    <a:lnTo>
                      <a:pt x="659924" y="0"/>
                    </a:lnTo>
                    <a:cubicBezTo>
                      <a:pt x="694776" y="0"/>
                      <a:pt x="728201" y="13845"/>
                      <a:pt x="752846" y="38489"/>
                    </a:cubicBezTo>
                    <a:cubicBezTo>
                      <a:pt x="777490" y="63134"/>
                      <a:pt x="791335" y="96559"/>
                      <a:pt x="791335" y="131411"/>
                    </a:cubicBezTo>
                    <a:lnTo>
                      <a:pt x="791335" y="238428"/>
                    </a:lnTo>
                    <a:cubicBezTo>
                      <a:pt x="791335" y="273280"/>
                      <a:pt x="777490" y="306705"/>
                      <a:pt x="752846" y="331349"/>
                    </a:cubicBezTo>
                    <a:cubicBezTo>
                      <a:pt x="728201" y="355994"/>
                      <a:pt x="694776" y="369839"/>
                      <a:pt x="659924" y="369839"/>
                    </a:cubicBezTo>
                    <a:lnTo>
                      <a:pt x="131411" y="369839"/>
                    </a:lnTo>
                    <a:cubicBezTo>
                      <a:pt x="96559" y="369839"/>
                      <a:pt x="63134" y="355994"/>
                      <a:pt x="38489" y="331349"/>
                    </a:cubicBezTo>
                    <a:cubicBezTo>
                      <a:pt x="13845" y="306705"/>
                      <a:pt x="0" y="273280"/>
                      <a:pt x="0" y="238428"/>
                    </a:cubicBezTo>
                    <a:lnTo>
                      <a:pt x="0" y="131411"/>
                    </a:lnTo>
                    <a:cubicBezTo>
                      <a:pt x="0" y="96559"/>
                      <a:pt x="13845" y="63134"/>
                      <a:pt x="38489" y="38489"/>
                    </a:cubicBezTo>
                    <a:cubicBezTo>
                      <a:pt x="63134" y="13845"/>
                      <a:pt x="96559" y="0"/>
                      <a:pt x="131411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791335" cy="4079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2069679" y="205339"/>
              <a:ext cx="3187572" cy="1425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Tools</a:t>
              </a:r>
            </a:p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&amp;</a:t>
              </a:r>
            </a:p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Technologies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4724752" y="3011614"/>
            <a:ext cx="2390679" cy="36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3"/>
              </a:lnSpc>
            </a:pPr>
            <a:r>
              <a:rPr lang="en-US" sz="2950">
                <a:solidFill>
                  <a:srgbClr val="F7F8FD"/>
                </a:solidFill>
                <a:latin typeface="Radley"/>
                <a:ea typeface="Radley"/>
                <a:cs typeface="Radley"/>
                <a:sym typeface="Radley"/>
              </a:rPr>
              <a:t>Process Flow</a:t>
            </a:r>
          </a:p>
        </p:txBody>
      </p:sp>
      <p:grpSp>
        <p:nvGrpSpPr>
          <p:cNvPr name="Group 50" id="50"/>
          <p:cNvGrpSpPr/>
          <p:nvPr/>
        </p:nvGrpSpPr>
        <p:grpSpPr>
          <a:xfrm rot="0">
            <a:off x="12643198" y="4522264"/>
            <a:ext cx="4472233" cy="1270338"/>
            <a:chOff x="0" y="0"/>
            <a:chExt cx="5962977" cy="1693784"/>
          </a:xfrm>
        </p:grpSpPr>
        <p:grpSp>
          <p:nvGrpSpPr>
            <p:cNvPr name="Group 51" id="51"/>
            <p:cNvGrpSpPr/>
            <p:nvPr/>
          </p:nvGrpSpPr>
          <p:grpSpPr>
            <a:xfrm rot="0">
              <a:off x="2577087" y="513540"/>
              <a:ext cx="3385890" cy="1180244"/>
              <a:chOff x="0" y="0"/>
              <a:chExt cx="668818" cy="233135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668818" cy="233135"/>
              </a:xfrm>
              <a:custGeom>
                <a:avLst/>
                <a:gdLst/>
                <a:ahLst/>
                <a:cxnLst/>
                <a:rect r="r" b="b" t="t" l="l"/>
                <a:pathLst>
                  <a:path h="233135" w="668818">
                    <a:moveTo>
                      <a:pt x="116567" y="0"/>
                    </a:moveTo>
                    <a:lnTo>
                      <a:pt x="552250" y="0"/>
                    </a:lnTo>
                    <a:cubicBezTo>
                      <a:pt x="583166" y="0"/>
                      <a:pt x="612815" y="12281"/>
                      <a:pt x="634676" y="34142"/>
                    </a:cubicBezTo>
                    <a:cubicBezTo>
                      <a:pt x="656537" y="56002"/>
                      <a:pt x="668818" y="85652"/>
                      <a:pt x="668818" y="116567"/>
                    </a:cubicBezTo>
                    <a:lnTo>
                      <a:pt x="668818" y="116567"/>
                    </a:lnTo>
                    <a:cubicBezTo>
                      <a:pt x="668818" y="180946"/>
                      <a:pt x="616629" y="233135"/>
                      <a:pt x="552250" y="233135"/>
                    </a:cubicBezTo>
                    <a:lnTo>
                      <a:pt x="116567" y="233135"/>
                    </a:lnTo>
                    <a:cubicBezTo>
                      <a:pt x="85652" y="233135"/>
                      <a:pt x="56002" y="220853"/>
                      <a:pt x="34142" y="198993"/>
                    </a:cubicBezTo>
                    <a:cubicBezTo>
                      <a:pt x="12281" y="177132"/>
                      <a:pt x="0" y="147483"/>
                      <a:pt x="0" y="116567"/>
                    </a:cubicBezTo>
                    <a:lnTo>
                      <a:pt x="0" y="116567"/>
                    </a:lnTo>
                    <a:cubicBezTo>
                      <a:pt x="0" y="85652"/>
                      <a:pt x="12281" y="56002"/>
                      <a:pt x="34142" y="34142"/>
                    </a:cubicBezTo>
                    <a:cubicBezTo>
                      <a:pt x="56002" y="12281"/>
                      <a:pt x="85652" y="0"/>
                      <a:pt x="116567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38100"/>
                <a:ext cx="668818" cy="2712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606081" cy="1657307"/>
            </a:xfrm>
            <a:custGeom>
              <a:avLst/>
              <a:gdLst/>
              <a:ahLst/>
              <a:cxnLst/>
              <a:rect r="r" b="b" t="t" l="l"/>
              <a:pathLst>
                <a:path h="1657307" w="1606081">
                  <a:moveTo>
                    <a:pt x="0" y="0"/>
                  </a:moveTo>
                  <a:lnTo>
                    <a:pt x="1606081" y="0"/>
                  </a:lnTo>
                  <a:lnTo>
                    <a:pt x="1606081" y="1657307"/>
                  </a:lnTo>
                  <a:lnTo>
                    <a:pt x="0" y="1657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5" id="55"/>
            <p:cNvSpPr txBox="true"/>
            <p:nvPr/>
          </p:nvSpPr>
          <p:spPr>
            <a:xfrm rot="0">
              <a:off x="2627887" y="874495"/>
              <a:ext cx="3187572" cy="510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7F8FD"/>
                  </a:solidFill>
                  <a:latin typeface="Radley"/>
                  <a:ea typeface="Radley"/>
                  <a:cs typeface="Radley"/>
                  <a:sym typeface="Radley"/>
                </a:rPr>
                <a:t>Prototype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2424224" y="6965432"/>
            <a:ext cx="5115614" cy="1527482"/>
            <a:chOff x="0" y="0"/>
            <a:chExt cx="6820818" cy="203664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606081" cy="1773785"/>
            </a:xfrm>
            <a:custGeom>
              <a:avLst/>
              <a:gdLst/>
              <a:ahLst/>
              <a:cxnLst/>
              <a:rect r="r" b="b" t="t" l="l"/>
              <a:pathLst>
                <a:path h="1773785" w="1606081">
                  <a:moveTo>
                    <a:pt x="0" y="0"/>
                  </a:moveTo>
                  <a:lnTo>
                    <a:pt x="1606081" y="0"/>
                  </a:lnTo>
                  <a:lnTo>
                    <a:pt x="1606081" y="1773785"/>
                  </a:lnTo>
                  <a:lnTo>
                    <a:pt x="0" y="1773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58" id="58"/>
            <p:cNvGrpSpPr/>
            <p:nvPr/>
          </p:nvGrpSpPr>
          <p:grpSpPr>
            <a:xfrm rot="0">
              <a:off x="2501495" y="138026"/>
              <a:ext cx="4319324" cy="1898616"/>
              <a:chOff x="0" y="0"/>
              <a:chExt cx="853200" cy="375035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53200" cy="375035"/>
              </a:xfrm>
              <a:custGeom>
                <a:avLst/>
                <a:gdLst/>
                <a:ahLst/>
                <a:cxnLst/>
                <a:rect r="r" b="b" t="t" l="l"/>
                <a:pathLst>
                  <a:path h="375035" w="853200">
                    <a:moveTo>
                      <a:pt x="121883" y="0"/>
                    </a:moveTo>
                    <a:lnTo>
                      <a:pt x="731317" y="0"/>
                    </a:lnTo>
                    <a:cubicBezTo>
                      <a:pt x="763642" y="0"/>
                      <a:pt x="794644" y="12841"/>
                      <a:pt x="817501" y="35699"/>
                    </a:cubicBezTo>
                    <a:cubicBezTo>
                      <a:pt x="840359" y="58556"/>
                      <a:pt x="853200" y="89557"/>
                      <a:pt x="853200" y="121883"/>
                    </a:cubicBezTo>
                    <a:lnTo>
                      <a:pt x="853200" y="253153"/>
                    </a:lnTo>
                    <a:cubicBezTo>
                      <a:pt x="853200" y="320467"/>
                      <a:pt x="798631" y="375035"/>
                      <a:pt x="731317" y="375035"/>
                    </a:cubicBezTo>
                    <a:lnTo>
                      <a:pt x="121883" y="375035"/>
                    </a:lnTo>
                    <a:cubicBezTo>
                      <a:pt x="89557" y="375035"/>
                      <a:pt x="58556" y="362194"/>
                      <a:pt x="35699" y="339337"/>
                    </a:cubicBezTo>
                    <a:cubicBezTo>
                      <a:pt x="12841" y="316479"/>
                      <a:pt x="0" y="285478"/>
                      <a:pt x="0" y="253153"/>
                    </a:cubicBezTo>
                    <a:lnTo>
                      <a:pt x="0" y="121883"/>
                    </a:lnTo>
                    <a:cubicBezTo>
                      <a:pt x="0" y="89557"/>
                      <a:pt x="12841" y="58556"/>
                      <a:pt x="35699" y="35699"/>
                    </a:cubicBezTo>
                    <a:cubicBezTo>
                      <a:pt x="58556" y="12841"/>
                      <a:pt x="89557" y="0"/>
                      <a:pt x="121883" y="0"/>
                    </a:cubicBezTo>
                    <a:close/>
                  </a:path>
                </a:pathLst>
              </a:custGeom>
              <a:solidFill>
                <a:srgbClr val="004369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38100"/>
                <a:ext cx="853200" cy="41313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1" id="61"/>
            <p:cNvSpPr txBox="true"/>
            <p:nvPr/>
          </p:nvSpPr>
          <p:spPr>
            <a:xfrm rot="0">
              <a:off x="2993612" y="348496"/>
              <a:ext cx="3187572" cy="14252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EFEFE"/>
                  </a:solidFill>
                  <a:latin typeface="Radley"/>
                  <a:ea typeface="Radley"/>
                  <a:cs typeface="Radley"/>
                  <a:sym typeface="Radley"/>
                </a:rPr>
                <a:t>Timeline</a:t>
              </a:r>
            </a:p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EFEFE"/>
                  </a:solidFill>
                  <a:latin typeface="Radley"/>
                  <a:ea typeface="Radley"/>
                  <a:cs typeface="Radley"/>
                  <a:sym typeface="Radley"/>
                </a:rPr>
                <a:t>&amp;</a:t>
              </a:r>
            </a:p>
            <a:p>
              <a:pPr algn="ctr">
                <a:lnSpc>
                  <a:spcPts val="2773"/>
                </a:lnSpc>
              </a:pPr>
              <a:r>
                <a:rPr lang="en-US" sz="2950">
                  <a:solidFill>
                    <a:srgbClr val="FEFEFE"/>
                  </a:solidFill>
                  <a:latin typeface="Radley"/>
                  <a:ea typeface="Radley"/>
                  <a:cs typeface="Radley"/>
                  <a:sym typeface="Radley"/>
                </a:rPr>
                <a:t>Work Division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17643571" y="8658225"/>
            <a:ext cx="317986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097147">
            <a:off x="-15447854" y="-5960344"/>
            <a:ext cx="17288011" cy="14647660"/>
          </a:xfrm>
          <a:custGeom>
            <a:avLst/>
            <a:gdLst/>
            <a:ahLst/>
            <a:cxnLst/>
            <a:rect r="r" b="b" t="t" l="l"/>
            <a:pathLst>
              <a:path h="14647660" w="17288011">
                <a:moveTo>
                  <a:pt x="0" y="0"/>
                </a:moveTo>
                <a:lnTo>
                  <a:pt x="17288011" y="0"/>
                </a:lnTo>
                <a:lnTo>
                  <a:pt x="17288011" y="14647659"/>
                </a:lnTo>
                <a:lnTo>
                  <a:pt x="0" y="14647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342428">
            <a:off x="-3763605" y="-407477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0" y="0"/>
                </a:lnTo>
                <a:lnTo>
                  <a:pt x="7527210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076644" y="1178297"/>
            <a:ext cx="2724269" cy="2905369"/>
            <a:chOff x="0" y="0"/>
            <a:chExt cx="3632358" cy="38738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51658" y="0"/>
              <a:ext cx="2190362" cy="3441997"/>
            </a:xfrm>
            <a:custGeom>
              <a:avLst/>
              <a:gdLst/>
              <a:ahLst/>
              <a:cxnLst/>
              <a:rect r="r" b="b" t="t" l="l"/>
              <a:pathLst>
                <a:path h="3441997" w="2190362">
                  <a:moveTo>
                    <a:pt x="0" y="0"/>
                  </a:moveTo>
                  <a:lnTo>
                    <a:pt x="2190362" y="0"/>
                  </a:lnTo>
                  <a:lnTo>
                    <a:pt x="2190362" y="3441997"/>
                  </a:lnTo>
                  <a:lnTo>
                    <a:pt x="0" y="3441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2221287"/>
              <a:ext cx="1503316" cy="1401588"/>
            </a:xfrm>
            <a:custGeom>
              <a:avLst/>
              <a:gdLst/>
              <a:ahLst/>
              <a:cxnLst/>
              <a:rect r="r" b="b" t="t" l="l"/>
              <a:pathLst>
                <a:path h="1401588" w="1503316">
                  <a:moveTo>
                    <a:pt x="0" y="0"/>
                  </a:moveTo>
                  <a:lnTo>
                    <a:pt x="1503316" y="0"/>
                  </a:lnTo>
                  <a:lnTo>
                    <a:pt x="1503316" y="1401588"/>
                  </a:lnTo>
                  <a:lnTo>
                    <a:pt x="0" y="14015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886198" y="1671100"/>
              <a:ext cx="1746160" cy="2202725"/>
            </a:xfrm>
            <a:custGeom>
              <a:avLst/>
              <a:gdLst/>
              <a:ahLst/>
              <a:cxnLst/>
              <a:rect r="r" b="b" t="t" l="l"/>
              <a:pathLst>
                <a:path h="2202725" w="1746160">
                  <a:moveTo>
                    <a:pt x="0" y="0"/>
                  </a:moveTo>
                  <a:lnTo>
                    <a:pt x="1746160" y="0"/>
                  </a:lnTo>
                  <a:lnTo>
                    <a:pt x="1746160" y="2202725"/>
                  </a:lnTo>
                  <a:lnTo>
                    <a:pt x="0" y="2202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5045453" y="1532431"/>
            <a:ext cx="7709068" cy="125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7999" spc="-15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400706"/>
            <a:ext cx="15663764" cy="3786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8688" indent="-464344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Medication prices surged by up to 200% since 2019.</a:t>
            </a:r>
          </a:p>
          <a:p>
            <a:pPr algn="just" marL="928688" indent="-464344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High prevalence of diabetes (26.7%) and heart diseases (29% of deaths).</a:t>
            </a:r>
          </a:p>
          <a:p>
            <a:pPr algn="just" marL="928688" indent="-464344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Corruption in healthcare exacerbates affordability issues.</a:t>
            </a:r>
          </a:p>
          <a:p>
            <a:pPr algn="just" marL="928688" indent="-464344" lvl="1">
              <a:lnSpc>
                <a:spcPts val="6022"/>
              </a:lnSpc>
              <a:buFont typeface="Arial"/>
              <a:buChar char="•"/>
            </a:pPr>
            <a:r>
              <a:rPr lang="en-US" sz="4301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40% of Pakistanis live below the poverty line as of 2024.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26514" y="8810625"/>
            <a:ext cx="409250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0"/>
            <a:ext cx="7755784" cy="11111844"/>
            <a:chOff x="0" y="0"/>
            <a:chExt cx="2042676" cy="2926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2676" cy="2926576"/>
            </a:xfrm>
            <a:custGeom>
              <a:avLst/>
              <a:gdLst/>
              <a:ahLst/>
              <a:cxnLst/>
              <a:rect r="r" b="b" t="t" l="l"/>
              <a:pathLst>
                <a:path h="2926576" w="2042676">
                  <a:moveTo>
                    <a:pt x="99821" y="0"/>
                  </a:moveTo>
                  <a:lnTo>
                    <a:pt x="1942854" y="0"/>
                  </a:lnTo>
                  <a:cubicBezTo>
                    <a:pt x="1997984" y="0"/>
                    <a:pt x="2042676" y="44691"/>
                    <a:pt x="2042676" y="99821"/>
                  </a:cubicBezTo>
                  <a:lnTo>
                    <a:pt x="2042676" y="2826755"/>
                  </a:lnTo>
                  <a:cubicBezTo>
                    <a:pt x="2042676" y="2853229"/>
                    <a:pt x="2032159" y="2878619"/>
                    <a:pt x="2013439" y="2897339"/>
                  </a:cubicBezTo>
                  <a:cubicBezTo>
                    <a:pt x="1994718" y="2916059"/>
                    <a:pt x="1969328" y="2926576"/>
                    <a:pt x="1942854" y="2926576"/>
                  </a:cubicBezTo>
                  <a:lnTo>
                    <a:pt x="99821" y="2926576"/>
                  </a:lnTo>
                  <a:cubicBezTo>
                    <a:pt x="44691" y="2926576"/>
                    <a:pt x="0" y="2881885"/>
                    <a:pt x="0" y="2826755"/>
                  </a:cubicBezTo>
                  <a:lnTo>
                    <a:pt x="0" y="99821"/>
                  </a:lnTo>
                  <a:cubicBezTo>
                    <a:pt x="0" y="44691"/>
                    <a:pt x="44691" y="0"/>
                    <a:pt x="99821" y="0"/>
                  </a:cubicBezTo>
                  <a:close/>
                </a:path>
              </a:pathLst>
            </a:custGeom>
            <a:solidFill>
              <a:srgbClr val="0043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42676" cy="2964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637665"/>
            <a:ext cx="6709075" cy="6379721"/>
          </a:xfrm>
          <a:custGeom>
            <a:avLst/>
            <a:gdLst/>
            <a:ahLst/>
            <a:cxnLst/>
            <a:rect r="r" b="b" t="t" l="l"/>
            <a:pathLst>
              <a:path h="6379721" w="6709075">
                <a:moveTo>
                  <a:pt x="0" y="0"/>
                </a:moveTo>
                <a:lnTo>
                  <a:pt x="6709075" y="0"/>
                </a:lnTo>
                <a:lnTo>
                  <a:pt x="6709075" y="6379721"/>
                </a:lnTo>
                <a:lnTo>
                  <a:pt x="0" y="6379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920067" y="2451218"/>
            <a:ext cx="3774875" cy="47688"/>
            <a:chOff x="0" y="0"/>
            <a:chExt cx="994206" cy="12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4206" cy="12560"/>
            </a:xfrm>
            <a:custGeom>
              <a:avLst/>
              <a:gdLst/>
              <a:ahLst/>
              <a:cxnLst/>
              <a:rect r="r" b="b" t="t" l="l"/>
              <a:pathLst>
                <a:path h="12560" w="994206">
                  <a:moveTo>
                    <a:pt x="6280" y="0"/>
                  </a:moveTo>
                  <a:lnTo>
                    <a:pt x="987926" y="0"/>
                  </a:lnTo>
                  <a:cubicBezTo>
                    <a:pt x="989591" y="0"/>
                    <a:pt x="991189" y="662"/>
                    <a:pt x="992366" y="1839"/>
                  </a:cubicBezTo>
                  <a:cubicBezTo>
                    <a:pt x="993544" y="3017"/>
                    <a:pt x="994206" y="4614"/>
                    <a:pt x="994206" y="6280"/>
                  </a:cubicBezTo>
                  <a:lnTo>
                    <a:pt x="994206" y="6280"/>
                  </a:lnTo>
                  <a:cubicBezTo>
                    <a:pt x="994206" y="9748"/>
                    <a:pt x="991394" y="12560"/>
                    <a:pt x="987926" y="12560"/>
                  </a:cubicBezTo>
                  <a:lnTo>
                    <a:pt x="6280" y="12560"/>
                  </a:lnTo>
                  <a:cubicBezTo>
                    <a:pt x="4614" y="12560"/>
                    <a:pt x="3017" y="11898"/>
                    <a:pt x="1839" y="10721"/>
                  </a:cubicBezTo>
                  <a:cubicBezTo>
                    <a:pt x="662" y="9543"/>
                    <a:pt x="0" y="7946"/>
                    <a:pt x="0" y="6280"/>
                  </a:cubicBezTo>
                  <a:lnTo>
                    <a:pt x="0" y="6280"/>
                  </a:lnTo>
                  <a:cubicBezTo>
                    <a:pt x="0" y="4614"/>
                    <a:pt x="662" y="3017"/>
                    <a:pt x="1839" y="1839"/>
                  </a:cubicBezTo>
                  <a:cubicBezTo>
                    <a:pt x="3017" y="662"/>
                    <a:pt x="4614" y="0"/>
                    <a:pt x="6280" y="0"/>
                  </a:cubicBezTo>
                  <a:close/>
                </a:path>
              </a:pathLst>
            </a:custGeom>
            <a:solidFill>
              <a:srgbClr val="00AD9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94206" cy="50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092619" y="1123950"/>
            <a:ext cx="7316699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spc="-16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Problem Solution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20067" y="3809520"/>
            <a:ext cx="9696901" cy="388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8374" indent="-464187" lvl="1">
              <a:lnSpc>
                <a:spcPts val="7826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MedTrove Mobile Application: </a:t>
            </a:r>
          </a:p>
          <a:p>
            <a:pPr algn="just" marL="1856749" indent="-618916" lvl="2">
              <a:lnSpc>
                <a:spcPts val="7826"/>
              </a:lnSpc>
              <a:buFont typeface="Arial"/>
              <a:buChar char="⚬"/>
            </a:pPr>
            <a:r>
              <a:rPr lang="en-US" sz="43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Search + Alternatives</a:t>
            </a:r>
          </a:p>
          <a:p>
            <a:pPr algn="just" marL="1856749" indent="-618916" lvl="2">
              <a:lnSpc>
                <a:spcPts val="7826"/>
              </a:lnSpc>
              <a:buFont typeface="Arial"/>
              <a:buChar char="⚬"/>
            </a:pPr>
            <a:r>
              <a:rPr lang="en-US" sz="43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Medibot</a:t>
            </a:r>
          </a:p>
          <a:p>
            <a:pPr algn="just" marL="1856749" indent="-618916" lvl="2">
              <a:lnSpc>
                <a:spcPts val="7826"/>
              </a:lnSpc>
              <a:buFont typeface="Arial"/>
              <a:buChar char="⚬"/>
            </a:pPr>
            <a:r>
              <a:rPr lang="en-US" sz="43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Online Doctor Consultations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16977" y="8667750"/>
            <a:ext cx="409275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68" y="0"/>
            <a:ext cx="7755784" cy="11111844"/>
            <a:chOff x="0" y="0"/>
            <a:chExt cx="2042676" cy="2926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2676" cy="2926576"/>
            </a:xfrm>
            <a:custGeom>
              <a:avLst/>
              <a:gdLst/>
              <a:ahLst/>
              <a:cxnLst/>
              <a:rect r="r" b="b" t="t" l="l"/>
              <a:pathLst>
                <a:path h="2926576" w="2042676">
                  <a:moveTo>
                    <a:pt x="99821" y="0"/>
                  </a:moveTo>
                  <a:lnTo>
                    <a:pt x="1942854" y="0"/>
                  </a:lnTo>
                  <a:cubicBezTo>
                    <a:pt x="1997984" y="0"/>
                    <a:pt x="2042676" y="44691"/>
                    <a:pt x="2042676" y="99821"/>
                  </a:cubicBezTo>
                  <a:lnTo>
                    <a:pt x="2042676" y="2826755"/>
                  </a:lnTo>
                  <a:cubicBezTo>
                    <a:pt x="2042676" y="2853229"/>
                    <a:pt x="2032159" y="2878619"/>
                    <a:pt x="2013439" y="2897339"/>
                  </a:cubicBezTo>
                  <a:cubicBezTo>
                    <a:pt x="1994718" y="2916059"/>
                    <a:pt x="1969328" y="2926576"/>
                    <a:pt x="1942854" y="2926576"/>
                  </a:cubicBezTo>
                  <a:lnTo>
                    <a:pt x="99821" y="2926576"/>
                  </a:lnTo>
                  <a:cubicBezTo>
                    <a:pt x="44691" y="2926576"/>
                    <a:pt x="0" y="2881885"/>
                    <a:pt x="0" y="2826755"/>
                  </a:cubicBezTo>
                  <a:lnTo>
                    <a:pt x="0" y="99821"/>
                  </a:lnTo>
                  <a:cubicBezTo>
                    <a:pt x="0" y="44691"/>
                    <a:pt x="44691" y="0"/>
                    <a:pt x="99821" y="0"/>
                  </a:cubicBezTo>
                  <a:close/>
                </a:path>
              </a:pathLst>
            </a:custGeom>
            <a:solidFill>
              <a:srgbClr val="1A445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42676" cy="2964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920067" y="2451282"/>
            <a:ext cx="3348708" cy="47625"/>
            <a:chOff x="0" y="0"/>
            <a:chExt cx="881964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1964" cy="12543"/>
            </a:xfrm>
            <a:custGeom>
              <a:avLst/>
              <a:gdLst/>
              <a:ahLst/>
              <a:cxnLst/>
              <a:rect r="r" b="b" t="t" l="l"/>
              <a:pathLst>
                <a:path h="12543" w="881964">
                  <a:moveTo>
                    <a:pt x="6272" y="0"/>
                  </a:moveTo>
                  <a:lnTo>
                    <a:pt x="875693" y="0"/>
                  </a:lnTo>
                  <a:cubicBezTo>
                    <a:pt x="877356" y="0"/>
                    <a:pt x="878951" y="661"/>
                    <a:pt x="880127" y="1837"/>
                  </a:cubicBezTo>
                  <a:cubicBezTo>
                    <a:pt x="881303" y="3013"/>
                    <a:pt x="881964" y="4608"/>
                    <a:pt x="881964" y="6272"/>
                  </a:cubicBezTo>
                  <a:lnTo>
                    <a:pt x="881964" y="6272"/>
                  </a:lnTo>
                  <a:cubicBezTo>
                    <a:pt x="881964" y="7935"/>
                    <a:pt x="881303" y="9530"/>
                    <a:pt x="880127" y="10706"/>
                  </a:cubicBezTo>
                  <a:cubicBezTo>
                    <a:pt x="878951" y="11882"/>
                    <a:pt x="877356" y="12543"/>
                    <a:pt x="875693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00AD9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81964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96756" y="1637665"/>
            <a:ext cx="4058689" cy="7200900"/>
          </a:xfrm>
          <a:custGeom>
            <a:avLst/>
            <a:gdLst/>
            <a:ahLst/>
            <a:cxnLst/>
            <a:rect r="r" b="b" t="t" l="l"/>
            <a:pathLst>
              <a:path h="7200900" w="4058689">
                <a:moveTo>
                  <a:pt x="0" y="0"/>
                </a:moveTo>
                <a:lnTo>
                  <a:pt x="4058689" y="0"/>
                </a:lnTo>
                <a:lnTo>
                  <a:pt x="4058689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092619" y="1123950"/>
            <a:ext cx="4361156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spc="-16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Goals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80036" y="3716954"/>
            <a:ext cx="9135076" cy="407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5588" indent="-502794" lvl="1">
              <a:lnSpc>
                <a:spcPts val="6520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Streamlined medication management </a:t>
            </a:r>
          </a:p>
          <a:p>
            <a:pPr algn="l" marL="1005588" indent="-502794" lvl="1">
              <a:lnSpc>
                <a:spcPts val="6520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Informed decision making </a:t>
            </a:r>
          </a:p>
          <a:p>
            <a:pPr algn="l" marL="1005588" indent="-502794" lvl="1">
              <a:lnSpc>
                <a:spcPts val="6520"/>
              </a:lnSpc>
              <a:buFont typeface="Arial"/>
              <a:buChar char="•"/>
            </a:pPr>
            <a:r>
              <a:rPr lang="en-US" sz="465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Personalised health insights </a:t>
            </a:r>
          </a:p>
          <a:p>
            <a:pPr algn="l">
              <a:lnSpc>
                <a:spcPts val="65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7600149" y="8714740"/>
            <a:ext cx="42388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02060" y="3092544"/>
            <a:ext cx="9685940" cy="4671775"/>
            <a:chOff x="0" y="0"/>
            <a:chExt cx="2551029" cy="1230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51029" cy="1230426"/>
            </a:xfrm>
            <a:custGeom>
              <a:avLst/>
              <a:gdLst/>
              <a:ahLst/>
              <a:cxnLst/>
              <a:rect r="r" b="b" t="t" l="l"/>
              <a:pathLst>
                <a:path h="1230426" w="2551029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551029" cy="1316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993135" indent="-496567" lvl="1">
                <a:lnSpc>
                  <a:spcPts val="6439"/>
                </a:lnSpc>
                <a:buFont typeface="Arial"/>
                <a:buChar char="•"/>
              </a:pPr>
              <a:r>
                <a:rPr lang="en-US" sz="4599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Dawaii.com</a:t>
              </a:r>
            </a:p>
            <a:p>
              <a:pPr algn="l" marL="993135" indent="-496567" lvl="1">
                <a:lnSpc>
                  <a:spcPts val="6439"/>
                </a:lnSpc>
                <a:buFont typeface="Arial"/>
                <a:buChar char="•"/>
              </a:pPr>
              <a:r>
                <a:rPr lang="en-US" sz="4599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Drugs.com</a:t>
              </a:r>
            </a:p>
            <a:p>
              <a:pPr algn="l" marL="993135" indent="-496567" lvl="1">
                <a:lnSpc>
                  <a:spcPts val="6439"/>
                </a:lnSpc>
                <a:buFont typeface="Arial"/>
                <a:buChar char="•"/>
              </a:pPr>
              <a:r>
                <a:rPr lang="en-US" sz="4599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Pharmapedia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529949">
            <a:off x="-6482015" y="-1201226"/>
            <a:ext cx="16333616" cy="13839027"/>
          </a:xfrm>
          <a:custGeom>
            <a:avLst/>
            <a:gdLst/>
            <a:ahLst/>
            <a:cxnLst/>
            <a:rect r="r" b="b" t="t" l="l"/>
            <a:pathLst>
              <a:path h="13839027" w="16333616">
                <a:moveTo>
                  <a:pt x="0" y="0"/>
                </a:moveTo>
                <a:lnTo>
                  <a:pt x="16333616" y="0"/>
                </a:lnTo>
                <a:lnTo>
                  <a:pt x="16333616" y="13839027"/>
                </a:lnTo>
                <a:lnTo>
                  <a:pt x="0" y="138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232614">
            <a:off x="-3407575" y="-3501735"/>
            <a:ext cx="7629624" cy="8260420"/>
          </a:xfrm>
          <a:custGeom>
            <a:avLst/>
            <a:gdLst/>
            <a:ahLst/>
            <a:cxnLst/>
            <a:rect r="r" b="b" t="t" l="l"/>
            <a:pathLst>
              <a:path h="8260420" w="7629624">
                <a:moveTo>
                  <a:pt x="0" y="0"/>
                </a:moveTo>
                <a:lnTo>
                  <a:pt x="7629625" y="0"/>
                </a:lnTo>
                <a:lnTo>
                  <a:pt x="7629625" y="8260420"/>
                </a:lnTo>
                <a:lnTo>
                  <a:pt x="0" y="8260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793149">
            <a:off x="13648912" y="641890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40"/>
                </a:lnTo>
                <a:lnTo>
                  <a:pt x="0" y="8149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27402" y="3276008"/>
            <a:ext cx="3585355" cy="358535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589967" y="409768"/>
            <a:ext cx="3402373" cy="340237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89967" y="6254313"/>
            <a:ext cx="3631839" cy="36318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901007" y="990600"/>
            <a:ext cx="9685940" cy="125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7999" spc="-15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Existing Systems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98243" y="8335234"/>
            <a:ext cx="400591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32614">
            <a:off x="-6869107" y="-2884563"/>
            <a:ext cx="7629624" cy="8260420"/>
          </a:xfrm>
          <a:custGeom>
            <a:avLst/>
            <a:gdLst/>
            <a:ahLst/>
            <a:cxnLst/>
            <a:rect r="r" b="b" t="t" l="l"/>
            <a:pathLst>
              <a:path h="8260420" w="7629624">
                <a:moveTo>
                  <a:pt x="0" y="0"/>
                </a:moveTo>
                <a:lnTo>
                  <a:pt x="7629625" y="0"/>
                </a:lnTo>
                <a:lnTo>
                  <a:pt x="7629625" y="8260421"/>
                </a:lnTo>
                <a:lnTo>
                  <a:pt x="0" y="8260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93149">
            <a:off x="13934933" y="6708760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383442" y="1646791"/>
          <a:ext cx="15551550" cy="7961576"/>
        </p:xfrm>
        <a:graphic>
          <a:graphicData uri="http://schemas.openxmlformats.org/drawingml/2006/table">
            <a:tbl>
              <a:tblPr/>
              <a:tblGrid>
                <a:gridCol w="1867223"/>
                <a:gridCol w="4812975"/>
                <a:gridCol w="4222323"/>
                <a:gridCol w="4649029"/>
              </a:tblGrid>
              <a:tr h="111978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Dawaii.com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Drugs.com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Pharmapedia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8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Pros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69280" indent="-334640" lvl="1">
                        <a:lnSpc>
                          <a:spcPts val="43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Good Interface</a:t>
                      </a:r>
                      <a:endParaRPr lang="en-US" sz="1100"/>
                    </a:p>
                    <a:p>
                      <a:pPr algn="l" marL="669280" indent="-334640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Alternative medication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Alternative medication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69283" indent="-334641" lvl="1">
                        <a:lnSpc>
                          <a:spcPts val="3471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Alternative medication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768">
                <a:tc rowSpan="2"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Cons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l">
                        <a:lnSpc>
                          <a:spcPts val="3998"/>
                        </a:lnSpc>
                        <a:defRPr/>
                      </a:pPr>
                      <a:endParaRPr lang="en-US" sz="1100"/>
                    </a:p>
                    <a:p>
                      <a:pPr algn="l" marL="669283" indent="-334641" lvl="1">
                        <a:lnSpc>
                          <a:spcPts val="3998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nearby pharmacy locator</a:t>
                      </a:r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</a:t>
                      </a: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o reminder/tracker</a:t>
                      </a:r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chatbot to help simplify complex terms</a:t>
                      </a:r>
                    </a:p>
                    <a:p>
                      <a:pPr algn="l">
                        <a:lnSpc>
                          <a:spcPts val="4339"/>
                        </a:lnSpc>
                      </a:pPr>
                    </a:p>
                  </a:txBody>
                  <a:tcPr marL="190500" marR="190500" marT="190500" marB="190500" anchor="b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Cluttered Interface</a:t>
                      </a:r>
                      <a:endParaRPr lang="en-US" sz="1100"/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purchasing of medication </a:t>
                      </a:r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pharmacy locator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l" marL="669293" indent="-334646" lvl="1">
                        <a:lnSpc>
                          <a:spcPts val="477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100" spc="-43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purchasing of medications</a:t>
                      </a:r>
                      <a:endParaRPr lang="en-US" sz="1100"/>
                    </a:p>
                    <a:p>
                      <a:pPr algn="l" marL="669293" indent="-334646" lvl="1">
                        <a:lnSpc>
                          <a:spcPts val="4774"/>
                        </a:lnSpc>
                        <a:buFont typeface="Arial"/>
                        <a:buChar char="•"/>
                      </a:pPr>
                      <a:r>
                        <a:rPr lang="en-US" sz="3100" spc="-43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reminder/tracker</a:t>
                      </a:r>
                    </a:p>
                    <a:p>
                      <a:pPr algn="l" marL="669293" indent="-334646" lvl="1">
                        <a:lnSpc>
                          <a:spcPts val="4774"/>
                        </a:lnSpc>
                        <a:buFont typeface="Arial"/>
                        <a:buChar char="•"/>
                      </a:pPr>
                      <a:r>
                        <a:rPr lang="en-US" sz="3100" spc="-43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pharmacy locator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69207"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Cons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>
                        <a:lnSpc>
                          <a:spcPts val="3998"/>
                        </a:lnSpc>
                        <a:defRPr/>
                      </a:pPr>
                      <a:endParaRPr lang="en-US" sz="1100"/>
                    </a:p>
                    <a:p>
                      <a:pPr algn="l" marL="669283" indent="-334641" lvl="1">
                        <a:lnSpc>
                          <a:spcPts val="3998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nearby pharmacy locator</a:t>
                      </a:r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</a:t>
                      </a: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o reminder/tracker</a:t>
                      </a:r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chatbot to help simplify complex terms</a:t>
                      </a:r>
                    </a:p>
                    <a:p>
                      <a:pPr algn="l">
                        <a:lnSpc>
                          <a:spcPts val="4339"/>
                        </a:lnSpc>
                      </a:pPr>
                    </a:p>
                  </a:txBody>
                  <a:tcPr marL="190500" marR="190500" marT="190500" marB="190500" anchor="b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Cluttered Interface</a:t>
                      </a:r>
                      <a:endParaRPr lang="en-US" sz="1100"/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purchasing of medication </a:t>
                      </a:r>
                    </a:p>
                    <a:p>
                      <a:pPr algn="l" marL="669283" indent="-334641" lvl="1">
                        <a:lnSpc>
                          <a:spcPts val="4339"/>
                        </a:lnSpc>
                        <a:buFont typeface="Arial"/>
                        <a:buChar char="•"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pharmacy locator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l" marL="669293" indent="-334646" lvl="1">
                        <a:lnSpc>
                          <a:spcPts val="4774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100" spc="-43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purchasing of medications</a:t>
                      </a:r>
                      <a:endParaRPr lang="en-US" sz="1100"/>
                    </a:p>
                    <a:p>
                      <a:pPr algn="l" marL="669293" indent="-334646" lvl="1">
                        <a:lnSpc>
                          <a:spcPts val="4774"/>
                        </a:lnSpc>
                        <a:buFont typeface="Arial"/>
                        <a:buChar char="•"/>
                      </a:pPr>
                      <a:r>
                        <a:rPr lang="en-US" sz="3100" spc="-43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reminder/tracker</a:t>
                      </a:r>
                    </a:p>
                    <a:p>
                      <a:pPr algn="l" marL="669293" indent="-334646" lvl="1">
                        <a:lnSpc>
                          <a:spcPts val="4774"/>
                        </a:lnSpc>
                        <a:buFont typeface="Arial"/>
                        <a:buChar char="•"/>
                      </a:pPr>
                      <a:r>
                        <a:rPr lang="en-US" sz="3100" spc="-43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No pharmacy locator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4603598" y="106362"/>
            <a:ext cx="9716476" cy="125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7999" spc="-15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Existing Systems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80582" y="8782110"/>
            <a:ext cx="445413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30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82953" y="-2189453"/>
            <a:ext cx="10944138" cy="14665905"/>
            <a:chOff x="0" y="0"/>
            <a:chExt cx="790745" cy="1059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0745" cy="1059653"/>
            </a:xfrm>
            <a:custGeom>
              <a:avLst/>
              <a:gdLst/>
              <a:ahLst/>
              <a:cxnLst/>
              <a:rect r="r" b="b" t="t" l="l"/>
              <a:pathLst>
                <a:path h="1059653" w="790745">
                  <a:moveTo>
                    <a:pt x="263724" y="19070"/>
                  </a:moveTo>
                  <a:cubicBezTo>
                    <a:pt x="304133" y="7556"/>
                    <a:pt x="350352" y="0"/>
                    <a:pt x="395585" y="0"/>
                  </a:cubicBezTo>
                  <a:cubicBezTo>
                    <a:pt x="440820" y="0"/>
                    <a:pt x="484348" y="6476"/>
                    <a:pt x="524460" y="17990"/>
                  </a:cubicBezTo>
                  <a:cubicBezTo>
                    <a:pt x="525314" y="18350"/>
                    <a:pt x="526168" y="18350"/>
                    <a:pt x="527021" y="18710"/>
                  </a:cubicBezTo>
                  <a:cubicBezTo>
                    <a:pt x="677659" y="64765"/>
                    <a:pt x="788611" y="186379"/>
                    <a:pt x="790745" y="333985"/>
                  </a:cubicBezTo>
                  <a:lnTo>
                    <a:pt x="790745" y="1059653"/>
                  </a:lnTo>
                  <a:lnTo>
                    <a:pt x="0" y="1059653"/>
                  </a:lnTo>
                  <a:lnTo>
                    <a:pt x="0" y="334524"/>
                  </a:lnTo>
                  <a:cubicBezTo>
                    <a:pt x="2134" y="185660"/>
                    <a:pt x="111379" y="64045"/>
                    <a:pt x="263724" y="19070"/>
                  </a:cubicBezTo>
                  <a:close/>
                </a:path>
              </a:pathLst>
            </a:custGeom>
            <a:solidFill>
              <a:srgbClr val="F7F8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790745" cy="970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51217"/>
            <a:ext cx="4530458" cy="47690"/>
            <a:chOff x="0" y="0"/>
            <a:chExt cx="1193207" cy="12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3207" cy="12560"/>
            </a:xfrm>
            <a:custGeom>
              <a:avLst/>
              <a:gdLst/>
              <a:ahLst/>
              <a:cxnLst/>
              <a:rect r="r" b="b" t="t" l="l"/>
              <a:pathLst>
                <a:path h="12560" w="1193207">
                  <a:moveTo>
                    <a:pt x="6280" y="0"/>
                  </a:moveTo>
                  <a:lnTo>
                    <a:pt x="1186927" y="0"/>
                  </a:lnTo>
                  <a:cubicBezTo>
                    <a:pt x="1190395" y="0"/>
                    <a:pt x="1193207" y="2812"/>
                    <a:pt x="1193207" y="6280"/>
                  </a:cubicBezTo>
                  <a:lnTo>
                    <a:pt x="1193207" y="6280"/>
                  </a:lnTo>
                  <a:cubicBezTo>
                    <a:pt x="1193207" y="7946"/>
                    <a:pt x="1192545" y="9543"/>
                    <a:pt x="1191368" y="10721"/>
                  </a:cubicBezTo>
                  <a:cubicBezTo>
                    <a:pt x="1190190" y="11899"/>
                    <a:pt x="1188593" y="12560"/>
                    <a:pt x="1186927" y="12560"/>
                  </a:cubicBezTo>
                  <a:lnTo>
                    <a:pt x="6280" y="12560"/>
                  </a:lnTo>
                  <a:cubicBezTo>
                    <a:pt x="4615" y="12560"/>
                    <a:pt x="3017" y="11899"/>
                    <a:pt x="1839" y="10721"/>
                  </a:cubicBezTo>
                  <a:cubicBezTo>
                    <a:pt x="662" y="9543"/>
                    <a:pt x="0" y="7946"/>
                    <a:pt x="0" y="6280"/>
                  </a:cubicBezTo>
                  <a:lnTo>
                    <a:pt x="0" y="6280"/>
                  </a:lnTo>
                  <a:cubicBezTo>
                    <a:pt x="0" y="4615"/>
                    <a:pt x="662" y="3017"/>
                    <a:pt x="1839" y="1839"/>
                  </a:cubicBezTo>
                  <a:cubicBezTo>
                    <a:pt x="3017" y="662"/>
                    <a:pt x="4615" y="0"/>
                    <a:pt x="6280" y="0"/>
                  </a:cubicBezTo>
                  <a:close/>
                </a:path>
              </a:pathLst>
            </a:custGeom>
            <a:solidFill>
              <a:srgbClr val="F7F8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93207" cy="50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62071" y="1942524"/>
            <a:ext cx="4725804" cy="6401952"/>
          </a:xfrm>
          <a:custGeom>
            <a:avLst/>
            <a:gdLst/>
            <a:ahLst/>
            <a:cxnLst/>
            <a:rect r="r" b="b" t="t" l="l"/>
            <a:pathLst>
              <a:path h="6401952" w="4725804">
                <a:moveTo>
                  <a:pt x="0" y="0"/>
                </a:moveTo>
                <a:lnTo>
                  <a:pt x="4725804" y="0"/>
                </a:lnTo>
                <a:lnTo>
                  <a:pt x="4725804" y="6401952"/>
                </a:lnTo>
                <a:lnTo>
                  <a:pt x="0" y="64019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514985"/>
            <a:ext cx="4912704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spc="-16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Scope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51486"/>
            <a:ext cx="9387882" cy="660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Cross-Platform Application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User Account Management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Medication Search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Shopping Cart and Checkout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Drug Interaction Checker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Medibot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Online Consultations</a:t>
            </a:r>
          </a:p>
          <a:p>
            <a:pPr algn="just" marL="1021185" indent="-510593" lvl="1">
              <a:lnSpc>
                <a:spcPts val="6621"/>
              </a:lnSpc>
              <a:buFont typeface="Arial"/>
              <a:buChar char="•"/>
            </a:pPr>
            <a:r>
              <a:rPr lang="en-US" sz="472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Donations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29190" y="8620554"/>
            <a:ext cx="362783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FFFFFF"/>
                </a:solidFill>
                <a:latin typeface="Arsenal"/>
                <a:ea typeface="Arsenal"/>
                <a:cs typeface="Arsenal"/>
                <a:sym typeface="Arsenal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07592" y="-803630"/>
            <a:ext cx="22654332" cy="12743062"/>
          </a:xfrm>
          <a:custGeom>
            <a:avLst/>
            <a:gdLst/>
            <a:ahLst/>
            <a:cxnLst/>
            <a:rect r="r" b="b" t="t" l="l"/>
            <a:pathLst>
              <a:path h="12743062" w="22654332">
                <a:moveTo>
                  <a:pt x="0" y="0"/>
                </a:moveTo>
                <a:lnTo>
                  <a:pt x="22654332" y="0"/>
                </a:lnTo>
                <a:lnTo>
                  <a:pt x="22654332" y="12743062"/>
                </a:lnTo>
                <a:lnTo>
                  <a:pt x="0" y="12743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93149">
            <a:off x="13992580" y="7174973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342428">
            <a:off x="-4382208" y="-4372615"/>
            <a:ext cx="7527211" cy="8149539"/>
          </a:xfrm>
          <a:custGeom>
            <a:avLst/>
            <a:gdLst/>
            <a:ahLst/>
            <a:cxnLst/>
            <a:rect r="r" b="b" t="t" l="l"/>
            <a:pathLst>
              <a:path h="8149539" w="7527211">
                <a:moveTo>
                  <a:pt x="0" y="0"/>
                </a:moveTo>
                <a:lnTo>
                  <a:pt x="7527211" y="0"/>
                </a:lnTo>
                <a:lnTo>
                  <a:pt x="7527211" y="8149539"/>
                </a:lnTo>
                <a:lnTo>
                  <a:pt x="0" y="8149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224377" y="8106634"/>
            <a:ext cx="432554" cy="115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7"/>
              </a:lnSpc>
            </a:pPr>
            <a:r>
              <a:rPr lang="en-US" sz="6783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3893" y="258763"/>
            <a:ext cx="661805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Process Flow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DAGLvIPlBsU</dc:identifier>
  <dcterms:modified xsi:type="dcterms:W3CDTF">2011-08-01T06:04:30Z</dcterms:modified>
  <cp:revision>1</cp:revision>
  <dc:title>MedTrove Presentation</dc:title>
</cp:coreProperties>
</file>