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Crimson Pro Bold" panose="020B0604020202020204" charset="0"/>
      <p:regular r:id="rId12"/>
    </p:embeddedFont>
    <p:embeddedFont>
      <p:font typeface="Open Sans" panose="020B0606030504020204" pitchFamily="34" charset="0"/>
      <p:regular r:id="rId13"/>
    </p:embeddedFont>
    <p:embeddedFont>
      <p:font typeface="Open Sans Bold" panose="020B0806030504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93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17.06.2025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5</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6</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7</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8</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9</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7EDE9"/>
            </a:solidFill>
          </p:spPr>
          <p:txBody>
            <a:bodyPr/>
            <a:lstStyle/>
            <a:p>
              <a:endParaRPr lang="en-PK"/>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CFA"/>
            </a:solidFill>
          </p:spPr>
          <p:txBody>
            <a:bodyPr/>
            <a:lstStyle/>
            <a:p>
              <a:endParaRPr lang="en-PK"/>
            </a:p>
          </p:txBody>
        </p:sp>
      </p:grpSp>
      <p:sp>
        <p:nvSpPr>
          <p:cNvPr id="6" name="Freeform 6" descr="preencoded.png"/>
          <p:cNvSpPr/>
          <p:nvPr/>
        </p:nvSpPr>
        <p:spPr>
          <a:xfrm>
            <a:off x="0" y="0"/>
            <a:ext cx="6858000" cy="10287000"/>
          </a:xfrm>
          <a:custGeom>
            <a:avLst/>
            <a:gdLst/>
            <a:ahLst/>
            <a:cxnLst/>
            <a:rect l="l" t="t" r="r" b="b"/>
            <a:pathLst>
              <a:path w="6858000" h="10287000">
                <a:moveTo>
                  <a:pt x="0" y="0"/>
                </a:moveTo>
                <a:lnTo>
                  <a:pt x="6858000" y="0"/>
                </a:lnTo>
                <a:lnTo>
                  <a:pt x="6858000" y="10287000"/>
                </a:lnTo>
                <a:lnTo>
                  <a:pt x="0" y="10287000"/>
                </a:lnTo>
                <a:lnTo>
                  <a:pt x="0" y="0"/>
                </a:lnTo>
                <a:close/>
              </a:path>
            </a:pathLst>
          </a:custGeom>
          <a:blipFill>
            <a:blip r:embed="rId3"/>
            <a:stretch>
              <a:fillRect/>
            </a:stretch>
          </a:blipFill>
        </p:spPr>
        <p:txBody>
          <a:bodyPr/>
          <a:lstStyle/>
          <a:p>
            <a:endParaRPr lang="en-PK"/>
          </a:p>
        </p:txBody>
      </p:sp>
      <p:sp>
        <p:nvSpPr>
          <p:cNvPr id="7" name="TextBox 7"/>
          <p:cNvSpPr txBox="1"/>
          <p:nvPr/>
        </p:nvSpPr>
        <p:spPr>
          <a:xfrm>
            <a:off x="7850237" y="2764482"/>
            <a:ext cx="9445526" cy="1578769"/>
          </a:xfrm>
          <a:prstGeom prst="rect">
            <a:avLst/>
          </a:prstGeom>
        </p:spPr>
        <p:txBody>
          <a:bodyPr lIns="0" tIns="0" rIns="0" bIns="0" rtlCol="0" anchor="t">
            <a:spAutoFit/>
          </a:bodyPr>
          <a:lstStyle/>
          <a:p>
            <a:pPr algn="l">
              <a:lnSpc>
                <a:spcPts val="6062"/>
              </a:lnSpc>
            </a:pPr>
            <a:r>
              <a:rPr lang="en-US" sz="4875" b="1">
                <a:solidFill>
                  <a:srgbClr val="443728"/>
                </a:solidFill>
                <a:latin typeface="Crimson Pro Bold"/>
                <a:ea typeface="Crimson Pro Bold"/>
                <a:cs typeface="Crimson Pro Bold"/>
                <a:sym typeface="Crimson Pro Bold"/>
              </a:rPr>
              <a:t>Stock Classification Using Machine Learning</a:t>
            </a:r>
          </a:p>
        </p:txBody>
      </p:sp>
      <p:sp>
        <p:nvSpPr>
          <p:cNvPr id="8" name="TextBox 8"/>
          <p:cNvSpPr txBox="1"/>
          <p:nvPr/>
        </p:nvSpPr>
        <p:spPr>
          <a:xfrm>
            <a:off x="7850237" y="4629596"/>
            <a:ext cx="9445526" cy="2864197"/>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This presentation details a project focused on developing a machine learning model to classify companies based on their financial data. We will explore the methodology, from data preprocessing and model selection to evaluation and interpretation. Our goal is to demonstrate how automated classification can provide valuable insights for investors and financial analysts, streamlining the complex process of identifying companies with similar financial profiles or risk levels in a time-efficient manner.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7EDE9"/>
            </a:solidFill>
          </p:spPr>
          <p:txBody>
            <a:bodyPr/>
            <a:lstStyle/>
            <a:p>
              <a:endParaRPr lang="en-PK"/>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CFA"/>
            </a:solidFill>
          </p:spPr>
          <p:txBody>
            <a:bodyPr/>
            <a:lstStyle/>
            <a:p>
              <a:endParaRPr lang="en-PK"/>
            </a:p>
          </p:txBody>
        </p:sp>
      </p:grpSp>
      <p:sp>
        <p:nvSpPr>
          <p:cNvPr id="7" name="TextBox 7"/>
          <p:cNvSpPr txBox="1"/>
          <p:nvPr/>
        </p:nvSpPr>
        <p:spPr>
          <a:xfrm>
            <a:off x="914400" y="2476500"/>
            <a:ext cx="6591746" cy="803672"/>
          </a:xfrm>
          <a:prstGeom prst="rect">
            <a:avLst/>
          </a:prstGeom>
        </p:spPr>
        <p:txBody>
          <a:bodyPr lIns="0" tIns="0" rIns="0" bIns="0" rtlCol="0" anchor="t">
            <a:spAutoFit/>
          </a:bodyPr>
          <a:lstStyle/>
          <a:p>
            <a:pPr algn="l">
              <a:lnSpc>
                <a:spcPts val="6062"/>
              </a:lnSpc>
            </a:pPr>
            <a:r>
              <a:rPr lang="en-US" sz="4875" b="1" dirty="0">
                <a:solidFill>
                  <a:srgbClr val="443728"/>
                </a:solidFill>
                <a:latin typeface="Crimson Pro Bold"/>
                <a:ea typeface="Crimson Pro Bold"/>
                <a:cs typeface="Crimson Pro Bold"/>
                <a:sym typeface="Crimson Pro Bold"/>
              </a:rPr>
              <a:t>Introduction &amp; Objective</a:t>
            </a:r>
          </a:p>
        </p:txBody>
      </p:sp>
      <p:sp>
        <p:nvSpPr>
          <p:cNvPr id="8" name="TextBox 8"/>
          <p:cNvSpPr txBox="1"/>
          <p:nvPr/>
        </p:nvSpPr>
        <p:spPr>
          <a:xfrm>
            <a:off x="992238" y="4211241"/>
            <a:ext cx="3101131" cy="397223"/>
          </a:xfrm>
          <a:prstGeom prst="rect">
            <a:avLst/>
          </a:prstGeom>
        </p:spPr>
        <p:txBody>
          <a:bodyPr lIns="0" tIns="0" rIns="0" bIns="0" rtlCol="0" anchor="t">
            <a:spAutoFit/>
          </a:bodyPr>
          <a:lstStyle/>
          <a:p>
            <a:pPr algn="l">
              <a:lnSpc>
                <a:spcPts val="2999"/>
              </a:lnSpc>
            </a:pPr>
            <a:r>
              <a:rPr lang="en-US" sz="2437" b="1">
                <a:solidFill>
                  <a:srgbClr val="443728"/>
                </a:solidFill>
                <a:latin typeface="Crimson Pro Bold"/>
                <a:ea typeface="Crimson Pro Bold"/>
                <a:cs typeface="Crimson Pro Bold"/>
                <a:sym typeface="Crimson Pro Bold"/>
              </a:rPr>
              <a:t>Project Goal</a:t>
            </a:r>
          </a:p>
        </p:txBody>
      </p:sp>
      <p:sp>
        <p:nvSpPr>
          <p:cNvPr id="9" name="TextBox 9"/>
          <p:cNvSpPr txBox="1"/>
          <p:nvPr/>
        </p:nvSpPr>
        <p:spPr>
          <a:xfrm>
            <a:off x="992238" y="4770685"/>
            <a:ext cx="7849195" cy="2070348"/>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To develop a robust machine learning model capable of classifying companies based on their intricate financial data. This classification aids investors and analysts in rapidly identifying companies with comparable financial profiles, risk exposures, or operational characteristics.</a:t>
            </a:r>
          </a:p>
        </p:txBody>
      </p:sp>
      <p:sp>
        <p:nvSpPr>
          <p:cNvPr id="10" name="TextBox 10"/>
          <p:cNvSpPr txBox="1"/>
          <p:nvPr/>
        </p:nvSpPr>
        <p:spPr>
          <a:xfrm>
            <a:off x="9456092" y="4211241"/>
            <a:ext cx="3101131" cy="397223"/>
          </a:xfrm>
          <a:prstGeom prst="rect">
            <a:avLst/>
          </a:prstGeom>
        </p:spPr>
        <p:txBody>
          <a:bodyPr lIns="0" tIns="0" rIns="0" bIns="0" rtlCol="0" anchor="t">
            <a:spAutoFit/>
          </a:bodyPr>
          <a:lstStyle/>
          <a:p>
            <a:pPr algn="l">
              <a:lnSpc>
                <a:spcPts val="2999"/>
              </a:lnSpc>
            </a:pPr>
            <a:r>
              <a:rPr lang="en-US" sz="2437" b="1">
                <a:solidFill>
                  <a:srgbClr val="443728"/>
                </a:solidFill>
                <a:latin typeface="Crimson Pro Bold"/>
                <a:ea typeface="Crimson Pro Bold"/>
                <a:cs typeface="Crimson Pro Bold"/>
                <a:sym typeface="Crimson Pro Bold"/>
              </a:rPr>
              <a:t>Importance</a:t>
            </a:r>
          </a:p>
        </p:txBody>
      </p:sp>
      <p:sp>
        <p:nvSpPr>
          <p:cNvPr id="11" name="TextBox 11"/>
          <p:cNvSpPr txBox="1"/>
          <p:nvPr/>
        </p:nvSpPr>
        <p:spPr>
          <a:xfrm>
            <a:off x="9456092" y="4770685"/>
            <a:ext cx="7849195" cy="2467273"/>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The sheer volume of financial data available today makes manual analysis exceedingly time-consuming and prone to human error. Automated classification not only dramatically reduces analysis time but also uncovers subtle, hidden patterns and relationships within company performance that might be missed by traditional methods, enhancing decision-making efficiency.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7EDE9"/>
            </a:solidFill>
          </p:spPr>
          <p:txBody>
            <a:bodyPr/>
            <a:lstStyle/>
            <a:p>
              <a:endParaRPr lang="en-PK"/>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CFA"/>
            </a:solidFill>
          </p:spPr>
          <p:txBody>
            <a:bodyPr/>
            <a:lstStyle/>
            <a:p>
              <a:endParaRPr lang="en-PK"/>
            </a:p>
          </p:txBody>
        </p:sp>
      </p:grpSp>
      <p:sp>
        <p:nvSpPr>
          <p:cNvPr id="7" name="TextBox 7"/>
          <p:cNvSpPr txBox="1"/>
          <p:nvPr/>
        </p:nvSpPr>
        <p:spPr>
          <a:xfrm>
            <a:off x="992238" y="1968996"/>
            <a:ext cx="6202264" cy="803672"/>
          </a:xfrm>
          <a:prstGeom prst="rect">
            <a:avLst/>
          </a:prstGeom>
        </p:spPr>
        <p:txBody>
          <a:bodyPr lIns="0" tIns="0" rIns="0" bIns="0" rtlCol="0" anchor="t">
            <a:spAutoFit/>
          </a:bodyPr>
          <a:lstStyle/>
          <a:p>
            <a:pPr algn="l">
              <a:lnSpc>
                <a:spcPts val="6062"/>
              </a:lnSpc>
            </a:pPr>
            <a:r>
              <a:rPr lang="en-US" sz="4875" b="1">
                <a:solidFill>
                  <a:srgbClr val="443728"/>
                </a:solidFill>
                <a:latin typeface="Crimson Pro Bold"/>
                <a:ea typeface="Crimson Pro Bold"/>
                <a:cs typeface="Crimson Pro Bold"/>
                <a:sym typeface="Crimson Pro Bold"/>
              </a:rPr>
              <a:t>Dataset Overview</a:t>
            </a:r>
          </a:p>
        </p:txBody>
      </p:sp>
      <p:grpSp>
        <p:nvGrpSpPr>
          <p:cNvPr id="8" name="Group 8"/>
          <p:cNvGrpSpPr/>
          <p:nvPr/>
        </p:nvGrpSpPr>
        <p:grpSpPr>
          <a:xfrm>
            <a:off x="987475" y="3263950"/>
            <a:ext cx="5278636" cy="5030241"/>
            <a:chOff x="0" y="0"/>
            <a:chExt cx="7038182" cy="6706988"/>
          </a:xfrm>
        </p:grpSpPr>
        <p:sp>
          <p:nvSpPr>
            <p:cNvPr id="9" name="Freeform 9"/>
            <p:cNvSpPr/>
            <p:nvPr/>
          </p:nvSpPr>
          <p:spPr>
            <a:xfrm>
              <a:off x="6350" y="6350"/>
              <a:ext cx="7025513" cy="6694297"/>
            </a:xfrm>
            <a:custGeom>
              <a:avLst/>
              <a:gdLst/>
              <a:ahLst/>
              <a:cxnLst/>
              <a:rect l="l" t="t" r="r" b="b"/>
              <a:pathLst>
                <a:path w="7025513" h="6694297">
                  <a:moveTo>
                    <a:pt x="0" y="138938"/>
                  </a:moveTo>
                  <a:cubicBezTo>
                    <a:pt x="0" y="62230"/>
                    <a:pt x="62230" y="0"/>
                    <a:pt x="138938" y="0"/>
                  </a:cubicBezTo>
                  <a:lnTo>
                    <a:pt x="6886575" y="0"/>
                  </a:lnTo>
                  <a:cubicBezTo>
                    <a:pt x="6963283" y="0"/>
                    <a:pt x="7025513" y="62230"/>
                    <a:pt x="7025513" y="138938"/>
                  </a:cubicBezTo>
                  <a:lnTo>
                    <a:pt x="7025513" y="6555359"/>
                  </a:lnTo>
                  <a:cubicBezTo>
                    <a:pt x="7025513" y="6632067"/>
                    <a:pt x="6963283" y="6694297"/>
                    <a:pt x="6886575" y="6694297"/>
                  </a:cubicBezTo>
                  <a:lnTo>
                    <a:pt x="138938" y="6694297"/>
                  </a:lnTo>
                  <a:cubicBezTo>
                    <a:pt x="62230" y="6694297"/>
                    <a:pt x="0" y="6632067"/>
                    <a:pt x="0" y="6555359"/>
                  </a:cubicBezTo>
                  <a:close/>
                </a:path>
              </a:pathLst>
            </a:custGeom>
            <a:solidFill>
              <a:srgbClr val="EBE2E0"/>
            </a:solidFill>
          </p:spPr>
          <p:txBody>
            <a:bodyPr/>
            <a:lstStyle/>
            <a:p>
              <a:endParaRPr lang="en-PK"/>
            </a:p>
          </p:txBody>
        </p:sp>
        <p:sp>
          <p:nvSpPr>
            <p:cNvPr id="10" name="Freeform 10"/>
            <p:cNvSpPr/>
            <p:nvPr/>
          </p:nvSpPr>
          <p:spPr>
            <a:xfrm>
              <a:off x="0" y="0"/>
              <a:ext cx="7038213" cy="6706997"/>
            </a:xfrm>
            <a:custGeom>
              <a:avLst/>
              <a:gdLst/>
              <a:ahLst/>
              <a:cxnLst/>
              <a:rect l="l" t="t" r="r" b="b"/>
              <a:pathLst>
                <a:path w="7038213" h="6706997">
                  <a:moveTo>
                    <a:pt x="0" y="145288"/>
                  </a:moveTo>
                  <a:cubicBezTo>
                    <a:pt x="0" y="65024"/>
                    <a:pt x="65024" y="0"/>
                    <a:pt x="145288" y="0"/>
                  </a:cubicBezTo>
                  <a:lnTo>
                    <a:pt x="6892925" y="0"/>
                  </a:lnTo>
                  <a:lnTo>
                    <a:pt x="6892925" y="6350"/>
                  </a:lnTo>
                  <a:lnTo>
                    <a:pt x="6892925" y="0"/>
                  </a:lnTo>
                  <a:cubicBezTo>
                    <a:pt x="6973189" y="0"/>
                    <a:pt x="7038213" y="65024"/>
                    <a:pt x="7038213" y="145288"/>
                  </a:cubicBezTo>
                  <a:lnTo>
                    <a:pt x="7031863" y="145288"/>
                  </a:lnTo>
                  <a:lnTo>
                    <a:pt x="7038213" y="145288"/>
                  </a:lnTo>
                  <a:lnTo>
                    <a:pt x="7038213" y="6561709"/>
                  </a:lnTo>
                  <a:lnTo>
                    <a:pt x="7031863" y="6561709"/>
                  </a:lnTo>
                  <a:lnTo>
                    <a:pt x="7038213" y="6561709"/>
                  </a:lnTo>
                  <a:cubicBezTo>
                    <a:pt x="7038213" y="6641973"/>
                    <a:pt x="6973189" y="6706997"/>
                    <a:pt x="6892925" y="6706997"/>
                  </a:cubicBezTo>
                  <a:lnTo>
                    <a:pt x="6892925" y="6700647"/>
                  </a:lnTo>
                  <a:lnTo>
                    <a:pt x="6892925" y="6706997"/>
                  </a:lnTo>
                  <a:lnTo>
                    <a:pt x="145288" y="6706997"/>
                  </a:lnTo>
                  <a:lnTo>
                    <a:pt x="145288" y="6700647"/>
                  </a:lnTo>
                  <a:lnTo>
                    <a:pt x="145288" y="6706997"/>
                  </a:lnTo>
                  <a:cubicBezTo>
                    <a:pt x="65024" y="6706997"/>
                    <a:pt x="0" y="6641973"/>
                    <a:pt x="0" y="6561709"/>
                  </a:cubicBezTo>
                  <a:lnTo>
                    <a:pt x="0" y="145288"/>
                  </a:lnTo>
                  <a:lnTo>
                    <a:pt x="6350" y="145288"/>
                  </a:lnTo>
                  <a:lnTo>
                    <a:pt x="0" y="145288"/>
                  </a:lnTo>
                  <a:moveTo>
                    <a:pt x="12700" y="145288"/>
                  </a:moveTo>
                  <a:lnTo>
                    <a:pt x="12700" y="6561709"/>
                  </a:lnTo>
                  <a:lnTo>
                    <a:pt x="6350" y="6561709"/>
                  </a:lnTo>
                  <a:lnTo>
                    <a:pt x="12700" y="6561709"/>
                  </a:lnTo>
                  <a:cubicBezTo>
                    <a:pt x="12700" y="6634861"/>
                    <a:pt x="72009" y="6694297"/>
                    <a:pt x="145288" y="6694297"/>
                  </a:cubicBezTo>
                  <a:lnTo>
                    <a:pt x="6892925" y="6694297"/>
                  </a:lnTo>
                  <a:cubicBezTo>
                    <a:pt x="6966204" y="6694297"/>
                    <a:pt x="7025513" y="6634988"/>
                    <a:pt x="7025513" y="6561709"/>
                  </a:cubicBezTo>
                  <a:lnTo>
                    <a:pt x="7025513" y="145288"/>
                  </a:lnTo>
                  <a:cubicBezTo>
                    <a:pt x="7025513" y="72009"/>
                    <a:pt x="6966077" y="12700"/>
                    <a:pt x="6892925" y="12700"/>
                  </a:cubicBezTo>
                  <a:lnTo>
                    <a:pt x="145288" y="12700"/>
                  </a:lnTo>
                  <a:lnTo>
                    <a:pt x="145288" y="6350"/>
                  </a:lnTo>
                  <a:lnTo>
                    <a:pt x="145288" y="12700"/>
                  </a:lnTo>
                  <a:cubicBezTo>
                    <a:pt x="72009" y="12700"/>
                    <a:pt x="12700" y="72009"/>
                    <a:pt x="12700" y="145288"/>
                  </a:cubicBezTo>
                  <a:close/>
                </a:path>
              </a:pathLst>
            </a:custGeom>
            <a:solidFill>
              <a:srgbClr val="D1C8C6"/>
            </a:solidFill>
          </p:spPr>
          <p:txBody>
            <a:bodyPr/>
            <a:lstStyle/>
            <a:p>
              <a:endParaRPr lang="en-PK"/>
            </a:p>
          </p:txBody>
        </p:sp>
      </p:grpSp>
      <p:sp>
        <p:nvSpPr>
          <p:cNvPr id="11" name="TextBox 11"/>
          <p:cNvSpPr txBox="1"/>
          <p:nvPr/>
        </p:nvSpPr>
        <p:spPr>
          <a:xfrm>
            <a:off x="1249710" y="3516660"/>
            <a:ext cx="3101131" cy="397223"/>
          </a:xfrm>
          <a:prstGeom prst="rect">
            <a:avLst/>
          </a:prstGeom>
        </p:spPr>
        <p:txBody>
          <a:bodyPr lIns="0" tIns="0" rIns="0" bIns="0" rtlCol="0" anchor="t">
            <a:spAutoFit/>
          </a:bodyPr>
          <a:lstStyle/>
          <a:p>
            <a:pPr algn="l">
              <a:lnSpc>
                <a:spcPts val="2999"/>
              </a:lnSpc>
            </a:pPr>
            <a:r>
              <a:rPr lang="en-US" sz="2437" b="1">
                <a:solidFill>
                  <a:srgbClr val="443728"/>
                </a:solidFill>
                <a:latin typeface="Crimson Pro Bold"/>
                <a:ea typeface="Crimson Pro Bold"/>
                <a:cs typeface="Crimson Pro Bold"/>
                <a:sym typeface="Crimson Pro Bold"/>
              </a:rPr>
              <a:t>File Details</a:t>
            </a:r>
          </a:p>
        </p:txBody>
      </p:sp>
      <p:sp>
        <p:nvSpPr>
          <p:cNvPr id="12" name="TextBox 12"/>
          <p:cNvSpPr txBox="1"/>
          <p:nvPr/>
        </p:nvSpPr>
        <p:spPr>
          <a:xfrm>
            <a:off x="1249710" y="3976985"/>
            <a:ext cx="4754166" cy="2467273"/>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Our analysis leverages the "2018_Financial_Data.csv" dataset. Each row in this file represents a unique company's comprehensive financial record for the year 2018, providing a snapshot of their performance.</a:t>
            </a:r>
          </a:p>
        </p:txBody>
      </p:sp>
      <p:grpSp>
        <p:nvGrpSpPr>
          <p:cNvPr id="13" name="Group 13"/>
          <p:cNvGrpSpPr/>
          <p:nvPr/>
        </p:nvGrpSpPr>
        <p:grpSpPr>
          <a:xfrm>
            <a:off x="6504534" y="3263950"/>
            <a:ext cx="5278785" cy="5030241"/>
            <a:chOff x="0" y="0"/>
            <a:chExt cx="7038380" cy="6706988"/>
          </a:xfrm>
        </p:grpSpPr>
        <p:sp>
          <p:nvSpPr>
            <p:cNvPr id="14" name="Freeform 14"/>
            <p:cNvSpPr/>
            <p:nvPr/>
          </p:nvSpPr>
          <p:spPr>
            <a:xfrm>
              <a:off x="6350" y="6350"/>
              <a:ext cx="7025640" cy="6694297"/>
            </a:xfrm>
            <a:custGeom>
              <a:avLst/>
              <a:gdLst/>
              <a:ahLst/>
              <a:cxnLst/>
              <a:rect l="l" t="t" r="r" b="b"/>
              <a:pathLst>
                <a:path w="7025640" h="6694297">
                  <a:moveTo>
                    <a:pt x="0" y="138938"/>
                  </a:moveTo>
                  <a:cubicBezTo>
                    <a:pt x="0" y="62230"/>
                    <a:pt x="62230" y="0"/>
                    <a:pt x="138938" y="0"/>
                  </a:cubicBezTo>
                  <a:lnTo>
                    <a:pt x="6886702" y="0"/>
                  </a:lnTo>
                  <a:cubicBezTo>
                    <a:pt x="6963410" y="0"/>
                    <a:pt x="7025640" y="62230"/>
                    <a:pt x="7025640" y="138938"/>
                  </a:cubicBezTo>
                  <a:lnTo>
                    <a:pt x="7025640" y="6555359"/>
                  </a:lnTo>
                  <a:cubicBezTo>
                    <a:pt x="7025640" y="6632067"/>
                    <a:pt x="6963410" y="6694297"/>
                    <a:pt x="6886702" y="6694297"/>
                  </a:cubicBezTo>
                  <a:lnTo>
                    <a:pt x="138938" y="6694297"/>
                  </a:lnTo>
                  <a:cubicBezTo>
                    <a:pt x="62230" y="6694297"/>
                    <a:pt x="0" y="6632067"/>
                    <a:pt x="0" y="6555359"/>
                  </a:cubicBezTo>
                  <a:close/>
                </a:path>
              </a:pathLst>
            </a:custGeom>
            <a:solidFill>
              <a:srgbClr val="EBE2E0"/>
            </a:solidFill>
          </p:spPr>
          <p:txBody>
            <a:bodyPr/>
            <a:lstStyle/>
            <a:p>
              <a:endParaRPr lang="en-PK"/>
            </a:p>
          </p:txBody>
        </p:sp>
        <p:sp>
          <p:nvSpPr>
            <p:cNvPr id="15" name="Freeform 15"/>
            <p:cNvSpPr/>
            <p:nvPr/>
          </p:nvSpPr>
          <p:spPr>
            <a:xfrm>
              <a:off x="0" y="0"/>
              <a:ext cx="7038340" cy="6706997"/>
            </a:xfrm>
            <a:custGeom>
              <a:avLst/>
              <a:gdLst/>
              <a:ahLst/>
              <a:cxnLst/>
              <a:rect l="l" t="t" r="r" b="b"/>
              <a:pathLst>
                <a:path w="7038340" h="6706997">
                  <a:moveTo>
                    <a:pt x="0" y="145288"/>
                  </a:moveTo>
                  <a:cubicBezTo>
                    <a:pt x="0" y="65024"/>
                    <a:pt x="65024" y="0"/>
                    <a:pt x="145288" y="0"/>
                  </a:cubicBezTo>
                  <a:lnTo>
                    <a:pt x="6893052" y="0"/>
                  </a:lnTo>
                  <a:lnTo>
                    <a:pt x="6893052" y="6350"/>
                  </a:lnTo>
                  <a:lnTo>
                    <a:pt x="6893052" y="0"/>
                  </a:lnTo>
                  <a:cubicBezTo>
                    <a:pt x="6973316" y="0"/>
                    <a:pt x="7038340" y="65024"/>
                    <a:pt x="7038340" y="145288"/>
                  </a:cubicBezTo>
                  <a:lnTo>
                    <a:pt x="7031990" y="145288"/>
                  </a:lnTo>
                  <a:lnTo>
                    <a:pt x="7038340" y="145288"/>
                  </a:lnTo>
                  <a:lnTo>
                    <a:pt x="7038340" y="6561709"/>
                  </a:lnTo>
                  <a:lnTo>
                    <a:pt x="7031990" y="6561709"/>
                  </a:lnTo>
                  <a:lnTo>
                    <a:pt x="7038340" y="6561709"/>
                  </a:lnTo>
                  <a:cubicBezTo>
                    <a:pt x="7038340" y="6641973"/>
                    <a:pt x="6973316" y="6706997"/>
                    <a:pt x="6893052" y="6706997"/>
                  </a:cubicBezTo>
                  <a:lnTo>
                    <a:pt x="6893052" y="6700647"/>
                  </a:lnTo>
                  <a:lnTo>
                    <a:pt x="6893052" y="6706997"/>
                  </a:lnTo>
                  <a:lnTo>
                    <a:pt x="145288" y="6706997"/>
                  </a:lnTo>
                  <a:lnTo>
                    <a:pt x="145288" y="6700647"/>
                  </a:lnTo>
                  <a:lnTo>
                    <a:pt x="145288" y="6706997"/>
                  </a:lnTo>
                  <a:cubicBezTo>
                    <a:pt x="65024" y="6706997"/>
                    <a:pt x="0" y="6641973"/>
                    <a:pt x="0" y="6561709"/>
                  </a:cubicBezTo>
                  <a:lnTo>
                    <a:pt x="0" y="145288"/>
                  </a:lnTo>
                  <a:lnTo>
                    <a:pt x="6350" y="145288"/>
                  </a:lnTo>
                  <a:lnTo>
                    <a:pt x="0" y="145288"/>
                  </a:lnTo>
                  <a:moveTo>
                    <a:pt x="12700" y="145288"/>
                  </a:moveTo>
                  <a:lnTo>
                    <a:pt x="12700" y="6561709"/>
                  </a:lnTo>
                  <a:lnTo>
                    <a:pt x="6350" y="6561709"/>
                  </a:lnTo>
                  <a:lnTo>
                    <a:pt x="12700" y="6561709"/>
                  </a:lnTo>
                  <a:cubicBezTo>
                    <a:pt x="12700" y="6634861"/>
                    <a:pt x="72009" y="6694297"/>
                    <a:pt x="145288" y="6694297"/>
                  </a:cubicBezTo>
                  <a:lnTo>
                    <a:pt x="6893052" y="6694297"/>
                  </a:lnTo>
                  <a:cubicBezTo>
                    <a:pt x="6966331" y="6694297"/>
                    <a:pt x="7025640" y="6634988"/>
                    <a:pt x="7025640" y="6561709"/>
                  </a:cubicBezTo>
                  <a:lnTo>
                    <a:pt x="7025640" y="145288"/>
                  </a:lnTo>
                  <a:cubicBezTo>
                    <a:pt x="7025640" y="72009"/>
                    <a:pt x="6966331" y="12700"/>
                    <a:pt x="6893052" y="12700"/>
                  </a:cubicBezTo>
                  <a:lnTo>
                    <a:pt x="145288" y="12700"/>
                  </a:lnTo>
                  <a:lnTo>
                    <a:pt x="145288" y="6350"/>
                  </a:lnTo>
                  <a:lnTo>
                    <a:pt x="145288" y="12700"/>
                  </a:lnTo>
                  <a:cubicBezTo>
                    <a:pt x="72009" y="12700"/>
                    <a:pt x="12700" y="72009"/>
                    <a:pt x="12700" y="145288"/>
                  </a:cubicBezTo>
                  <a:close/>
                </a:path>
              </a:pathLst>
            </a:custGeom>
            <a:solidFill>
              <a:srgbClr val="D1C8C6"/>
            </a:solidFill>
          </p:spPr>
          <p:txBody>
            <a:bodyPr/>
            <a:lstStyle/>
            <a:p>
              <a:endParaRPr lang="en-PK"/>
            </a:p>
          </p:txBody>
        </p:sp>
      </p:grpSp>
      <p:sp>
        <p:nvSpPr>
          <p:cNvPr id="16" name="TextBox 16"/>
          <p:cNvSpPr txBox="1"/>
          <p:nvPr/>
        </p:nvSpPr>
        <p:spPr>
          <a:xfrm>
            <a:off x="6766769" y="3516660"/>
            <a:ext cx="3101131" cy="397223"/>
          </a:xfrm>
          <a:prstGeom prst="rect">
            <a:avLst/>
          </a:prstGeom>
        </p:spPr>
        <p:txBody>
          <a:bodyPr lIns="0" tIns="0" rIns="0" bIns="0" rtlCol="0" anchor="t">
            <a:spAutoFit/>
          </a:bodyPr>
          <a:lstStyle/>
          <a:p>
            <a:pPr algn="l">
              <a:lnSpc>
                <a:spcPts val="2999"/>
              </a:lnSpc>
            </a:pPr>
            <a:r>
              <a:rPr lang="en-US" sz="2437" b="1">
                <a:solidFill>
                  <a:srgbClr val="443728"/>
                </a:solidFill>
                <a:latin typeface="Crimson Pro Bold"/>
                <a:ea typeface="Crimson Pro Bold"/>
                <a:cs typeface="Crimson Pro Bold"/>
                <a:sym typeface="Crimson Pro Bold"/>
              </a:rPr>
              <a:t>Key Financial Features</a:t>
            </a:r>
          </a:p>
        </p:txBody>
      </p:sp>
      <p:sp>
        <p:nvSpPr>
          <p:cNvPr id="17" name="TextBox 17"/>
          <p:cNvSpPr txBox="1"/>
          <p:nvPr/>
        </p:nvSpPr>
        <p:spPr>
          <a:xfrm>
            <a:off x="6766769" y="3976985"/>
            <a:ext cx="4754315" cy="3658046"/>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The dataset includes critical financial metrics such as Company Name/ID, Revenue, Gross Profit, Net Income, Total Assets, Total Liabilities, Equity, and Market Capitalization. Additionally, it contains the company's Sector and various calculated financial ratios like Debt/Equity and Return on Equity (ROE), offering a holistic view.</a:t>
            </a:r>
          </a:p>
        </p:txBody>
      </p:sp>
      <p:grpSp>
        <p:nvGrpSpPr>
          <p:cNvPr id="18" name="Group 18"/>
          <p:cNvGrpSpPr/>
          <p:nvPr/>
        </p:nvGrpSpPr>
        <p:grpSpPr>
          <a:xfrm>
            <a:off x="12021741" y="3263950"/>
            <a:ext cx="5278636" cy="5030241"/>
            <a:chOff x="0" y="0"/>
            <a:chExt cx="7038182" cy="6706988"/>
          </a:xfrm>
        </p:grpSpPr>
        <p:sp>
          <p:nvSpPr>
            <p:cNvPr id="19" name="Freeform 19"/>
            <p:cNvSpPr/>
            <p:nvPr/>
          </p:nvSpPr>
          <p:spPr>
            <a:xfrm>
              <a:off x="6350" y="6350"/>
              <a:ext cx="7025513" cy="6694297"/>
            </a:xfrm>
            <a:custGeom>
              <a:avLst/>
              <a:gdLst/>
              <a:ahLst/>
              <a:cxnLst/>
              <a:rect l="l" t="t" r="r" b="b"/>
              <a:pathLst>
                <a:path w="7025513" h="6694297">
                  <a:moveTo>
                    <a:pt x="0" y="138938"/>
                  </a:moveTo>
                  <a:cubicBezTo>
                    <a:pt x="0" y="62230"/>
                    <a:pt x="62230" y="0"/>
                    <a:pt x="138938" y="0"/>
                  </a:cubicBezTo>
                  <a:lnTo>
                    <a:pt x="6886575" y="0"/>
                  </a:lnTo>
                  <a:cubicBezTo>
                    <a:pt x="6963283" y="0"/>
                    <a:pt x="7025513" y="62230"/>
                    <a:pt x="7025513" y="138938"/>
                  </a:cubicBezTo>
                  <a:lnTo>
                    <a:pt x="7025513" y="6555359"/>
                  </a:lnTo>
                  <a:cubicBezTo>
                    <a:pt x="7025513" y="6632067"/>
                    <a:pt x="6963283" y="6694297"/>
                    <a:pt x="6886575" y="6694297"/>
                  </a:cubicBezTo>
                  <a:lnTo>
                    <a:pt x="138938" y="6694297"/>
                  </a:lnTo>
                  <a:cubicBezTo>
                    <a:pt x="62230" y="6694297"/>
                    <a:pt x="0" y="6632067"/>
                    <a:pt x="0" y="6555359"/>
                  </a:cubicBezTo>
                  <a:close/>
                </a:path>
              </a:pathLst>
            </a:custGeom>
            <a:solidFill>
              <a:srgbClr val="EBE2E0"/>
            </a:solidFill>
          </p:spPr>
          <p:txBody>
            <a:bodyPr/>
            <a:lstStyle/>
            <a:p>
              <a:endParaRPr lang="en-PK"/>
            </a:p>
          </p:txBody>
        </p:sp>
        <p:sp>
          <p:nvSpPr>
            <p:cNvPr id="20" name="Freeform 20"/>
            <p:cNvSpPr/>
            <p:nvPr/>
          </p:nvSpPr>
          <p:spPr>
            <a:xfrm>
              <a:off x="0" y="0"/>
              <a:ext cx="7038213" cy="6706997"/>
            </a:xfrm>
            <a:custGeom>
              <a:avLst/>
              <a:gdLst/>
              <a:ahLst/>
              <a:cxnLst/>
              <a:rect l="l" t="t" r="r" b="b"/>
              <a:pathLst>
                <a:path w="7038213" h="6706997">
                  <a:moveTo>
                    <a:pt x="0" y="145288"/>
                  </a:moveTo>
                  <a:cubicBezTo>
                    <a:pt x="0" y="65024"/>
                    <a:pt x="65024" y="0"/>
                    <a:pt x="145288" y="0"/>
                  </a:cubicBezTo>
                  <a:lnTo>
                    <a:pt x="6892925" y="0"/>
                  </a:lnTo>
                  <a:lnTo>
                    <a:pt x="6892925" y="6350"/>
                  </a:lnTo>
                  <a:lnTo>
                    <a:pt x="6892925" y="0"/>
                  </a:lnTo>
                  <a:cubicBezTo>
                    <a:pt x="6973189" y="0"/>
                    <a:pt x="7038213" y="65024"/>
                    <a:pt x="7038213" y="145288"/>
                  </a:cubicBezTo>
                  <a:lnTo>
                    <a:pt x="7031863" y="145288"/>
                  </a:lnTo>
                  <a:lnTo>
                    <a:pt x="7038213" y="145288"/>
                  </a:lnTo>
                  <a:lnTo>
                    <a:pt x="7038213" y="6561709"/>
                  </a:lnTo>
                  <a:lnTo>
                    <a:pt x="7031863" y="6561709"/>
                  </a:lnTo>
                  <a:lnTo>
                    <a:pt x="7038213" y="6561709"/>
                  </a:lnTo>
                  <a:cubicBezTo>
                    <a:pt x="7038213" y="6641973"/>
                    <a:pt x="6973189" y="6706997"/>
                    <a:pt x="6892925" y="6706997"/>
                  </a:cubicBezTo>
                  <a:lnTo>
                    <a:pt x="6892925" y="6700647"/>
                  </a:lnTo>
                  <a:lnTo>
                    <a:pt x="6892925" y="6706997"/>
                  </a:lnTo>
                  <a:lnTo>
                    <a:pt x="145288" y="6706997"/>
                  </a:lnTo>
                  <a:lnTo>
                    <a:pt x="145288" y="6700647"/>
                  </a:lnTo>
                  <a:lnTo>
                    <a:pt x="145288" y="6706997"/>
                  </a:lnTo>
                  <a:cubicBezTo>
                    <a:pt x="65024" y="6706997"/>
                    <a:pt x="0" y="6641973"/>
                    <a:pt x="0" y="6561709"/>
                  </a:cubicBezTo>
                  <a:lnTo>
                    <a:pt x="0" y="145288"/>
                  </a:lnTo>
                  <a:lnTo>
                    <a:pt x="6350" y="145288"/>
                  </a:lnTo>
                  <a:lnTo>
                    <a:pt x="0" y="145288"/>
                  </a:lnTo>
                  <a:moveTo>
                    <a:pt x="12700" y="145288"/>
                  </a:moveTo>
                  <a:lnTo>
                    <a:pt x="12700" y="6561709"/>
                  </a:lnTo>
                  <a:lnTo>
                    <a:pt x="6350" y="6561709"/>
                  </a:lnTo>
                  <a:lnTo>
                    <a:pt x="12700" y="6561709"/>
                  </a:lnTo>
                  <a:cubicBezTo>
                    <a:pt x="12700" y="6634861"/>
                    <a:pt x="72009" y="6694297"/>
                    <a:pt x="145288" y="6694297"/>
                  </a:cubicBezTo>
                  <a:lnTo>
                    <a:pt x="6892925" y="6694297"/>
                  </a:lnTo>
                  <a:cubicBezTo>
                    <a:pt x="6966204" y="6694297"/>
                    <a:pt x="7025513" y="6634988"/>
                    <a:pt x="7025513" y="6561709"/>
                  </a:cubicBezTo>
                  <a:lnTo>
                    <a:pt x="7025513" y="145288"/>
                  </a:lnTo>
                  <a:cubicBezTo>
                    <a:pt x="7025513" y="72009"/>
                    <a:pt x="6966077" y="12700"/>
                    <a:pt x="6892925" y="12700"/>
                  </a:cubicBezTo>
                  <a:lnTo>
                    <a:pt x="145288" y="12700"/>
                  </a:lnTo>
                  <a:lnTo>
                    <a:pt x="145288" y="6350"/>
                  </a:lnTo>
                  <a:lnTo>
                    <a:pt x="145288" y="12700"/>
                  </a:lnTo>
                  <a:cubicBezTo>
                    <a:pt x="72009" y="12700"/>
                    <a:pt x="12700" y="72009"/>
                    <a:pt x="12700" y="145288"/>
                  </a:cubicBezTo>
                  <a:close/>
                </a:path>
              </a:pathLst>
            </a:custGeom>
            <a:solidFill>
              <a:srgbClr val="D1C8C6"/>
            </a:solidFill>
          </p:spPr>
          <p:txBody>
            <a:bodyPr/>
            <a:lstStyle/>
            <a:p>
              <a:endParaRPr lang="en-PK"/>
            </a:p>
          </p:txBody>
        </p:sp>
      </p:grpSp>
      <p:sp>
        <p:nvSpPr>
          <p:cNvPr id="21" name="TextBox 21"/>
          <p:cNvSpPr txBox="1"/>
          <p:nvPr/>
        </p:nvSpPr>
        <p:spPr>
          <a:xfrm>
            <a:off x="12283976" y="3516660"/>
            <a:ext cx="3101131" cy="397223"/>
          </a:xfrm>
          <a:prstGeom prst="rect">
            <a:avLst/>
          </a:prstGeom>
        </p:spPr>
        <p:txBody>
          <a:bodyPr lIns="0" tIns="0" rIns="0" bIns="0" rtlCol="0" anchor="t">
            <a:spAutoFit/>
          </a:bodyPr>
          <a:lstStyle/>
          <a:p>
            <a:pPr algn="l">
              <a:lnSpc>
                <a:spcPts val="2999"/>
              </a:lnSpc>
            </a:pPr>
            <a:r>
              <a:rPr lang="en-US" sz="2437" b="1">
                <a:solidFill>
                  <a:srgbClr val="443728"/>
                </a:solidFill>
                <a:latin typeface="Crimson Pro Bold"/>
                <a:ea typeface="Crimson Pro Bold"/>
                <a:cs typeface="Crimson Pro Bold"/>
                <a:sym typeface="Crimson Pro Bold"/>
              </a:rPr>
              <a:t>Target Variable</a:t>
            </a:r>
          </a:p>
        </p:txBody>
      </p:sp>
      <p:sp>
        <p:nvSpPr>
          <p:cNvPr id="22" name="TextBox 22"/>
          <p:cNvSpPr txBox="1"/>
          <p:nvPr/>
        </p:nvSpPr>
        <p:spPr>
          <a:xfrm>
            <a:off x="12283976" y="3976985"/>
            <a:ext cx="4754166" cy="4054971"/>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The crucial element for our classification is the 'Class' label. This categorical variable indicates the pre-defined group each company belongs to, whether it's a performance-based classification (e.g., "Strong," "Average," "Weak"), an industry-based classification (Sector), or a risk-based grouping, depending on the specific objective of the machine learning notebook.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7EDE9"/>
            </a:solidFill>
          </p:spPr>
          <p:txBody>
            <a:bodyPr/>
            <a:lstStyle/>
            <a:p>
              <a:endParaRPr lang="en-PK"/>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CFA"/>
            </a:solidFill>
          </p:spPr>
          <p:txBody>
            <a:bodyPr/>
            <a:lstStyle/>
            <a:p>
              <a:endParaRPr lang="en-PK"/>
            </a:p>
          </p:txBody>
        </p:sp>
      </p:grpSp>
      <p:sp>
        <p:nvSpPr>
          <p:cNvPr id="7" name="TextBox 7"/>
          <p:cNvSpPr txBox="1"/>
          <p:nvPr/>
        </p:nvSpPr>
        <p:spPr>
          <a:xfrm>
            <a:off x="1210419" y="1943100"/>
            <a:ext cx="8543181" cy="803672"/>
          </a:xfrm>
          <a:prstGeom prst="rect">
            <a:avLst/>
          </a:prstGeom>
        </p:spPr>
        <p:txBody>
          <a:bodyPr lIns="0" tIns="0" rIns="0" bIns="0" rtlCol="0" anchor="t">
            <a:spAutoFit/>
          </a:bodyPr>
          <a:lstStyle/>
          <a:p>
            <a:pPr algn="l">
              <a:lnSpc>
                <a:spcPts val="6062"/>
              </a:lnSpc>
            </a:pPr>
            <a:r>
              <a:rPr lang="en-US" sz="4875" b="1" dirty="0">
                <a:solidFill>
                  <a:srgbClr val="443728"/>
                </a:solidFill>
                <a:latin typeface="Crimson Pro Bold"/>
                <a:ea typeface="Crimson Pro Bold"/>
                <a:cs typeface="Crimson Pro Bold"/>
                <a:sym typeface="Crimson Pro Bold"/>
              </a:rPr>
              <a:t>Exploratory Data Analysis (EDA)</a:t>
            </a:r>
          </a:p>
        </p:txBody>
      </p:sp>
      <p:sp>
        <p:nvSpPr>
          <p:cNvPr id="8" name="TextBox 8"/>
          <p:cNvSpPr txBox="1"/>
          <p:nvPr/>
        </p:nvSpPr>
        <p:spPr>
          <a:xfrm>
            <a:off x="992238" y="3776960"/>
            <a:ext cx="16303526" cy="879574"/>
          </a:xfrm>
          <a:prstGeom prst="rect">
            <a:avLst/>
          </a:prstGeom>
        </p:spPr>
        <p:txBody>
          <a:bodyPr lIns="0" tIns="0" rIns="0" bIns="0" rtlCol="0" anchor="t">
            <a:spAutoFit/>
          </a:bodyPr>
          <a:lstStyle/>
          <a:p>
            <a:pPr marL="292199" lvl="1" indent="-146100" algn="l">
              <a:lnSpc>
                <a:spcPts val="3125"/>
              </a:lnSpc>
              <a:buFont typeface="Arial"/>
              <a:buChar char="•"/>
            </a:pPr>
            <a:r>
              <a:rPr lang="en-US" sz="1937" b="1">
                <a:solidFill>
                  <a:srgbClr val="443728"/>
                </a:solidFill>
                <a:latin typeface="Open Sans Bold"/>
                <a:ea typeface="Open Sans Bold"/>
                <a:cs typeface="Open Sans Bold"/>
                <a:sym typeface="Open Sans Bold"/>
              </a:rPr>
              <a:t>Checking Data Quality:</a:t>
            </a:r>
            <a:r>
              <a:rPr lang="en-US" sz="1937">
                <a:solidFill>
                  <a:srgbClr val="443728"/>
                </a:solidFill>
                <a:latin typeface="Open Sans"/>
                <a:ea typeface="Open Sans"/>
                <a:cs typeface="Open Sans"/>
                <a:sym typeface="Open Sans"/>
              </a:rPr>
              <a:t> We meticulously searched for missing values, imputing or removing them as necessary, and identified outliers that could skew our analysis. Summary statistics provided a foundational understanding of typical financial ranges.</a:t>
            </a:r>
          </a:p>
        </p:txBody>
      </p:sp>
      <p:sp>
        <p:nvSpPr>
          <p:cNvPr id="9" name="TextBox 9"/>
          <p:cNvSpPr txBox="1"/>
          <p:nvPr/>
        </p:nvSpPr>
        <p:spPr>
          <a:xfrm>
            <a:off x="992238" y="4657576"/>
            <a:ext cx="16303526" cy="879574"/>
          </a:xfrm>
          <a:prstGeom prst="rect">
            <a:avLst/>
          </a:prstGeom>
        </p:spPr>
        <p:txBody>
          <a:bodyPr lIns="0" tIns="0" rIns="0" bIns="0" rtlCol="0" anchor="t">
            <a:spAutoFit/>
          </a:bodyPr>
          <a:lstStyle/>
          <a:p>
            <a:pPr marL="292199" lvl="1" indent="-146100" algn="l">
              <a:lnSpc>
                <a:spcPts val="3125"/>
              </a:lnSpc>
              <a:buFont typeface="Arial"/>
              <a:buChar char="•"/>
            </a:pPr>
            <a:r>
              <a:rPr lang="en-US" sz="1937" b="1">
                <a:solidFill>
                  <a:srgbClr val="443728"/>
                </a:solidFill>
                <a:latin typeface="Open Sans Bold"/>
                <a:ea typeface="Open Sans Bold"/>
                <a:cs typeface="Open Sans Bold"/>
                <a:sym typeface="Open Sans Bold"/>
              </a:rPr>
              <a:t>Understanding the Classes:</a:t>
            </a:r>
            <a:r>
              <a:rPr lang="en-US" sz="1937">
                <a:solidFill>
                  <a:srgbClr val="443728"/>
                </a:solidFill>
                <a:latin typeface="Open Sans"/>
                <a:ea typeface="Open Sans"/>
                <a:cs typeface="Open Sans"/>
                <a:sym typeface="Open Sans"/>
              </a:rPr>
              <a:t> A detailed count of companies within each class (e.g., "Strong," "Average," "Weak") was performed, and these distributions were visualized using intuitive bar and pie charts to grasp class imbalances.</a:t>
            </a:r>
          </a:p>
        </p:txBody>
      </p:sp>
      <p:sp>
        <p:nvSpPr>
          <p:cNvPr id="10" name="TextBox 10"/>
          <p:cNvSpPr txBox="1"/>
          <p:nvPr/>
        </p:nvSpPr>
        <p:spPr>
          <a:xfrm>
            <a:off x="992238" y="5538193"/>
            <a:ext cx="16303526" cy="879574"/>
          </a:xfrm>
          <a:prstGeom prst="rect">
            <a:avLst/>
          </a:prstGeom>
        </p:spPr>
        <p:txBody>
          <a:bodyPr lIns="0" tIns="0" rIns="0" bIns="0" rtlCol="0" anchor="t">
            <a:spAutoFit/>
          </a:bodyPr>
          <a:lstStyle/>
          <a:p>
            <a:pPr marL="292199" lvl="1" indent="-146100" algn="l">
              <a:lnSpc>
                <a:spcPts val="3125"/>
              </a:lnSpc>
              <a:buFont typeface="Arial"/>
              <a:buChar char="•"/>
            </a:pPr>
            <a:r>
              <a:rPr lang="en-US" sz="1937" b="1">
                <a:solidFill>
                  <a:srgbClr val="443728"/>
                </a:solidFill>
                <a:latin typeface="Open Sans Bold"/>
                <a:ea typeface="Open Sans Bold"/>
                <a:cs typeface="Open Sans Bold"/>
                <a:sym typeface="Open Sans Bold"/>
              </a:rPr>
              <a:t>Feature Distributions:</a:t>
            </a:r>
            <a:r>
              <a:rPr lang="en-US" sz="1937">
                <a:solidFill>
                  <a:srgbClr val="443728"/>
                </a:solidFill>
                <a:latin typeface="Open Sans"/>
                <a:ea typeface="Open Sans"/>
                <a:cs typeface="Open Sans"/>
                <a:sym typeface="Open Sans"/>
              </a:rPr>
              <a:t> Histograms were generated for key financial features like Revenue, Profit, and Assets to reveal their spread and identify any skewed data, such as a majority of companies exhibiting low profit while a few show exceptionally high returns.</a:t>
            </a:r>
          </a:p>
        </p:txBody>
      </p:sp>
      <p:sp>
        <p:nvSpPr>
          <p:cNvPr id="11" name="TextBox 11"/>
          <p:cNvSpPr txBox="1"/>
          <p:nvPr/>
        </p:nvSpPr>
        <p:spPr>
          <a:xfrm>
            <a:off x="992238" y="6418809"/>
            <a:ext cx="16303526" cy="1276499"/>
          </a:xfrm>
          <a:prstGeom prst="rect">
            <a:avLst/>
          </a:prstGeom>
        </p:spPr>
        <p:txBody>
          <a:bodyPr lIns="0" tIns="0" rIns="0" bIns="0" rtlCol="0" anchor="t">
            <a:spAutoFit/>
          </a:bodyPr>
          <a:lstStyle/>
          <a:p>
            <a:pPr marL="292199" lvl="1" indent="-146100" algn="l">
              <a:lnSpc>
                <a:spcPts val="3125"/>
              </a:lnSpc>
              <a:buFont typeface="Arial"/>
              <a:buChar char="•"/>
            </a:pPr>
            <a:r>
              <a:rPr lang="en-US" sz="1937" b="1">
                <a:solidFill>
                  <a:srgbClr val="443728"/>
                </a:solidFill>
                <a:latin typeface="Open Sans Bold"/>
                <a:ea typeface="Open Sans Bold"/>
                <a:cs typeface="Open Sans Bold"/>
                <a:sym typeface="Open Sans Bold"/>
              </a:rPr>
              <a:t>Correlation Analysis:</a:t>
            </a:r>
            <a:r>
              <a:rPr lang="en-US" sz="1937">
                <a:solidFill>
                  <a:srgbClr val="443728"/>
                </a:solidFill>
                <a:latin typeface="Open Sans"/>
                <a:ea typeface="Open Sans"/>
                <a:cs typeface="Open Sans"/>
                <a:sym typeface="Open Sans"/>
              </a:rPr>
              <a:t> We investigated the relationships between various financial features, asking if higher revenue consistently correlated with higher profit. Correlation heatmaps were instrumental in visually identifying these intricate patterns, providing actionable insights into feature dependencies.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7EDE9"/>
            </a:solidFill>
          </p:spPr>
          <p:txBody>
            <a:bodyPr/>
            <a:lstStyle/>
            <a:p>
              <a:endParaRPr lang="en-PK"/>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CFA"/>
            </a:solidFill>
          </p:spPr>
          <p:txBody>
            <a:bodyPr/>
            <a:lstStyle/>
            <a:p>
              <a:endParaRPr lang="en-PK"/>
            </a:p>
          </p:txBody>
        </p:sp>
      </p:grpSp>
      <p:sp>
        <p:nvSpPr>
          <p:cNvPr id="7" name="TextBox 7"/>
          <p:cNvSpPr txBox="1"/>
          <p:nvPr/>
        </p:nvSpPr>
        <p:spPr>
          <a:xfrm>
            <a:off x="992238" y="749201"/>
            <a:ext cx="6202264" cy="803672"/>
          </a:xfrm>
          <a:prstGeom prst="rect">
            <a:avLst/>
          </a:prstGeom>
        </p:spPr>
        <p:txBody>
          <a:bodyPr lIns="0" tIns="0" rIns="0" bIns="0" rtlCol="0" anchor="t">
            <a:spAutoFit/>
          </a:bodyPr>
          <a:lstStyle/>
          <a:p>
            <a:pPr algn="l">
              <a:lnSpc>
                <a:spcPts val="6062"/>
              </a:lnSpc>
            </a:pPr>
            <a:r>
              <a:rPr lang="en-US" sz="4875" b="1">
                <a:solidFill>
                  <a:srgbClr val="443728"/>
                </a:solidFill>
                <a:latin typeface="Crimson Pro Bold"/>
                <a:ea typeface="Crimson Pro Bold"/>
                <a:cs typeface="Crimson Pro Bold"/>
                <a:sym typeface="Crimson Pro Bold"/>
              </a:rPr>
              <a:t>Data Preprocessing</a:t>
            </a:r>
          </a:p>
        </p:txBody>
      </p:sp>
      <p:grpSp>
        <p:nvGrpSpPr>
          <p:cNvPr id="8" name="Group 8"/>
          <p:cNvGrpSpPr/>
          <p:nvPr/>
        </p:nvGrpSpPr>
        <p:grpSpPr>
          <a:xfrm>
            <a:off x="987475" y="2416225"/>
            <a:ext cx="8068270" cy="257473"/>
            <a:chOff x="0" y="0"/>
            <a:chExt cx="10757693" cy="343297"/>
          </a:xfrm>
        </p:grpSpPr>
        <p:sp>
          <p:nvSpPr>
            <p:cNvPr id="9" name="Freeform 9"/>
            <p:cNvSpPr/>
            <p:nvPr/>
          </p:nvSpPr>
          <p:spPr>
            <a:xfrm>
              <a:off x="6350" y="6350"/>
              <a:ext cx="10745088" cy="330581"/>
            </a:xfrm>
            <a:custGeom>
              <a:avLst/>
              <a:gdLst/>
              <a:ahLst/>
              <a:cxnLst/>
              <a:rect l="l" t="t" r="r" b="b"/>
              <a:pathLst>
                <a:path w="10745088" h="330581">
                  <a:moveTo>
                    <a:pt x="0" y="138938"/>
                  </a:moveTo>
                  <a:cubicBezTo>
                    <a:pt x="0" y="62230"/>
                    <a:pt x="64516" y="0"/>
                    <a:pt x="144145" y="0"/>
                  </a:cubicBezTo>
                  <a:lnTo>
                    <a:pt x="10600944" y="0"/>
                  </a:lnTo>
                  <a:cubicBezTo>
                    <a:pt x="10680573" y="0"/>
                    <a:pt x="10745088" y="62230"/>
                    <a:pt x="10745088" y="138938"/>
                  </a:cubicBezTo>
                  <a:lnTo>
                    <a:pt x="10745088" y="191643"/>
                  </a:lnTo>
                  <a:cubicBezTo>
                    <a:pt x="10745088" y="268351"/>
                    <a:pt x="10680573" y="330581"/>
                    <a:pt x="10600944" y="330581"/>
                  </a:cubicBezTo>
                  <a:lnTo>
                    <a:pt x="144145" y="330581"/>
                  </a:lnTo>
                  <a:cubicBezTo>
                    <a:pt x="64516" y="330581"/>
                    <a:pt x="0" y="268351"/>
                    <a:pt x="0" y="191643"/>
                  </a:cubicBezTo>
                  <a:close/>
                </a:path>
              </a:pathLst>
            </a:custGeom>
            <a:solidFill>
              <a:srgbClr val="EBE2E0"/>
            </a:solidFill>
          </p:spPr>
          <p:txBody>
            <a:bodyPr/>
            <a:lstStyle/>
            <a:p>
              <a:endParaRPr lang="en-PK"/>
            </a:p>
          </p:txBody>
        </p:sp>
        <p:sp>
          <p:nvSpPr>
            <p:cNvPr id="10" name="Freeform 10"/>
            <p:cNvSpPr/>
            <p:nvPr/>
          </p:nvSpPr>
          <p:spPr>
            <a:xfrm>
              <a:off x="0" y="0"/>
              <a:ext cx="10757788" cy="343281"/>
            </a:xfrm>
            <a:custGeom>
              <a:avLst/>
              <a:gdLst/>
              <a:ahLst/>
              <a:cxnLst/>
              <a:rect l="l" t="t" r="r" b="b"/>
              <a:pathLst>
                <a:path w="10757788" h="343281">
                  <a:moveTo>
                    <a:pt x="0" y="145288"/>
                  </a:moveTo>
                  <a:cubicBezTo>
                    <a:pt x="0" y="64770"/>
                    <a:pt x="67564" y="0"/>
                    <a:pt x="150495" y="0"/>
                  </a:cubicBezTo>
                  <a:lnTo>
                    <a:pt x="10607294" y="0"/>
                  </a:lnTo>
                  <a:lnTo>
                    <a:pt x="10607294" y="6350"/>
                  </a:lnTo>
                  <a:lnTo>
                    <a:pt x="10607294" y="0"/>
                  </a:lnTo>
                  <a:cubicBezTo>
                    <a:pt x="10690225" y="0"/>
                    <a:pt x="10757788" y="64770"/>
                    <a:pt x="10757788" y="145288"/>
                  </a:cubicBezTo>
                  <a:lnTo>
                    <a:pt x="10751438" y="145288"/>
                  </a:lnTo>
                  <a:lnTo>
                    <a:pt x="10757788" y="145288"/>
                  </a:lnTo>
                  <a:lnTo>
                    <a:pt x="10757788" y="197993"/>
                  </a:lnTo>
                  <a:lnTo>
                    <a:pt x="10751438" y="197993"/>
                  </a:lnTo>
                  <a:lnTo>
                    <a:pt x="10757788" y="197993"/>
                  </a:lnTo>
                  <a:cubicBezTo>
                    <a:pt x="10757788" y="278384"/>
                    <a:pt x="10690225" y="343281"/>
                    <a:pt x="10607294" y="343281"/>
                  </a:cubicBezTo>
                  <a:lnTo>
                    <a:pt x="10607294" y="336931"/>
                  </a:lnTo>
                  <a:lnTo>
                    <a:pt x="10607294" y="343281"/>
                  </a:lnTo>
                  <a:lnTo>
                    <a:pt x="150495" y="343281"/>
                  </a:lnTo>
                  <a:lnTo>
                    <a:pt x="150495" y="336931"/>
                  </a:lnTo>
                  <a:lnTo>
                    <a:pt x="150495" y="343281"/>
                  </a:lnTo>
                  <a:cubicBezTo>
                    <a:pt x="67564" y="343281"/>
                    <a:pt x="0" y="278511"/>
                    <a:pt x="0" y="197993"/>
                  </a:cubicBezTo>
                  <a:lnTo>
                    <a:pt x="0" y="145288"/>
                  </a:lnTo>
                  <a:lnTo>
                    <a:pt x="6350" y="145288"/>
                  </a:lnTo>
                  <a:lnTo>
                    <a:pt x="0" y="145288"/>
                  </a:lnTo>
                  <a:moveTo>
                    <a:pt x="12700" y="145288"/>
                  </a:moveTo>
                  <a:lnTo>
                    <a:pt x="12700" y="197993"/>
                  </a:lnTo>
                  <a:lnTo>
                    <a:pt x="6350" y="197993"/>
                  </a:lnTo>
                  <a:lnTo>
                    <a:pt x="12700" y="197993"/>
                  </a:lnTo>
                  <a:cubicBezTo>
                    <a:pt x="12700" y="271018"/>
                    <a:pt x="74168" y="330581"/>
                    <a:pt x="150495" y="330581"/>
                  </a:cubicBezTo>
                  <a:lnTo>
                    <a:pt x="10607294" y="330581"/>
                  </a:lnTo>
                  <a:cubicBezTo>
                    <a:pt x="10683621" y="330581"/>
                    <a:pt x="10745088" y="271018"/>
                    <a:pt x="10745088" y="197993"/>
                  </a:cubicBezTo>
                  <a:lnTo>
                    <a:pt x="10745088" y="145288"/>
                  </a:lnTo>
                  <a:cubicBezTo>
                    <a:pt x="10744962" y="72263"/>
                    <a:pt x="10683494" y="12700"/>
                    <a:pt x="10607294" y="12700"/>
                  </a:cubicBezTo>
                  <a:lnTo>
                    <a:pt x="150495" y="12700"/>
                  </a:lnTo>
                  <a:lnTo>
                    <a:pt x="150495" y="6350"/>
                  </a:lnTo>
                  <a:lnTo>
                    <a:pt x="150495" y="12700"/>
                  </a:lnTo>
                  <a:cubicBezTo>
                    <a:pt x="74168" y="12700"/>
                    <a:pt x="12700" y="72263"/>
                    <a:pt x="12700" y="145288"/>
                  </a:cubicBezTo>
                  <a:close/>
                </a:path>
              </a:pathLst>
            </a:custGeom>
            <a:solidFill>
              <a:srgbClr val="D1C8C6"/>
            </a:solidFill>
          </p:spPr>
          <p:txBody>
            <a:bodyPr/>
            <a:lstStyle/>
            <a:p>
              <a:endParaRPr lang="en-PK"/>
            </a:p>
          </p:txBody>
        </p:sp>
      </p:grpSp>
      <p:sp>
        <p:nvSpPr>
          <p:cNvPr id="11" name="TextBox 11"/>
          <p:cNvSpPr txBox="1"/>
          <p:nvPr/>
        </p:nvSpPr>
        <p:spPr>
          <a:xfrm>
            <a:off x="1240185" y="2907357"/>
            <a:ext cx="3101131" cy="397223"/>
          </a:xfrm>
          <a:prstGeom prst="rect">
            <a:avLst/>
          </a:prstGeom>
        </p:spPr>
        <p:txBody>
          <a:bodyPr lIns="0" tIns="0" rIns="0" bIns="0" rtlCol="0" anchor="t">
            <a:spAutoFit/>
          </a:bodyPr>
          <a:lstStyle/>
          <a:p>
            <a:pPr algn="l">
              <a:lnSpc>
                <a:spcPts val="2999"/>
              </a:lnSpc>
            </a:pPr>
            <a:r>
              <a:rPr lang="en-US" sz="2437" b="1">
                <a:solidFill>
                  <a:srgbClr val="443728"/>
                </a:solidFill>
                <a:latin typeface="Crimson Pro Bold"/>
                <a:ea typeface="Crimson Pro Bold"/>
                <a:cs typeface="Crimson Pro Bold"/>
                <a:sym typeface="Crimson Pro Bold"/>
              </a:rPr>
              <a:t>Handling Missing Data</a:t>
            </a:r>
          </a:p>
        </p:txBody>
      </p:sp>
      <p:sp>
        <p:nvSpPr>
          <p:cNvPr id="12" name="TextBox 12"/>
          <p:cNvSpPr txBox="1"/>
          <p:nvPr/>
        </p:nvSpPr>
        <p:spPr>
          <a:xfrm>
            <a:off x="1240185" y="3367682"/>
            <a:ext cx="7562850" cy="2070347"/>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Missing values within the dataset were addressed by applying imputation techniques, such as filling them with the mean or median of their respective columns. In cases where a significant number of values were missing for a particular row, those rows were removed to maintain data integrity.</a:t>
            </a:r>
          </a:p>
        </p:txBody>
      </p:sp>
      <p:grpSp>
        <p:nvGrpSpPr>
          <p:cNvPr id="13" name="Group 13"/>
          <p:cNvGrpSpPr/>
          <p:nvPr/>
        </p:nvGrpSpPr>
        <p:grpSpPr>
          <a:xfrm>
            <a:off x="9232255" y="2044154"/>
            <a:ext cx="8068270" cy="257473"/>
            <a:chOff x="0" y="0"/>
            <a:chExt cx="10757693" cy="343297"/>
          </a:xfrm>
        </p:grpSpPr>
        <p:sp>
          <p:nvSpPr>
            <p:cNvPr id="14" name="Freeform 14"/>
            <p:cNvSpPr/>
            <p:nvPr/>
          </p:nvSpPr>
          <p:spPr>
            <a:xfrm>
              <a:off x="6350" y="6350"/>
              <a:ext cx="10745088" cy="330581"/>
            </a:xfrm>
            <a:custGeom>
              <a:avLst/>
              <a:gdLst/>
              <a:ahLst/>
              <a:cxnLst/>
              <a:rect l="l" t="t" r="r" b="b"/>
              <a:pathLst>
                <a:path w="10745088" h="330581">
                  <a:moveTo>
                    <a:pt x="0" y="138938"/>
                  </a:moveTo>
                  <a:cubicBezTo>
                    <a:pt x="0" y="62230"/>
                    <a:pt x="64516" y="0"/>
                    <a:pt x="144145" y="0"/>
                  </a:cubicBezTo>
                  <a:lnTo>
                    <a:pt x="10600944" y="0"/>
                  </a:lnTo>
                  <a:cubicBezTo>
                    <a:pt x="10680573" y="0"/>
                    <a:pt x="10745088" y="62230"/>
                    <a:pt x="10745088" y="138938"/>
                  </a:cubicBezTo>
                  <a:lnTo>
                    <a:pt x="10745088" y="191643"/>
                  </a:lnTo>
                  <a:cubicBezTo>
                    <a:pt x="10745088" y="268351"/>
                    <a:pt x="10680573" y="330581"/>
                    <a:pt x="10600944" y="330581"/>
                  </a:cubicBezTo>
                  <a:lnTo>
                    <a:pt x="144145" y="330581"/>
                  </a:lnTo>
                  <a:cubicBezTo>
                    <a:pt x="64516" y="330581"/>
                    <a:pt x="0" y="268351"/>
                    <a:pt x="0" y="191643"/>
                  </a:cubicBezTo>
                  <a:close/>
                </a:path>
              </a:pathLst>
            </a:custGeom>
            <a:solidFill>
              <a:srgbClr val="EBE2E0"/>
            </a:solidFill>
          </p:spPr>
          <p:txBody>
            <a:bodyPr/>
            <a:lstStyle/>
            <a:p>
              <a:endParaRPr lang="en-PK"/>
            </a:p>
          </p:txBody>
        </p:sp>
        <p:sp>
          <p:nvSpPr>
            <p:cNvPr id="15" name="Freeform 15"/>
            <p:cNvSpPr/>
            <p:nvPr/>
          </p:nvSpPr>
          <p:spPr>
            <a:xfrm>
              <a:off x="0" y="0"/>
              <a:ext cx="10757788" cy="343281"/>
            </a:xfrm>
            <a:custGeom>
              <a:avLst/>
              <a:gdLst/>
              <a:ahLst/>
              <a:cxnLst/>
              <a:rect l="l" t="t" r="r" b="b"/>
              <a:pathLst>
                <a:path w="10757788" h="343281">
                  <a:moveTo>
                    <a:pt x="0" y="145288"/>
                  </a:moveTo>
                  <a:cubicBezTo>
                    <a:pt x="0" y="64770"/>
                    <a:pt x="67564" y="0"/>
                    <a:pt x="150495" y="0"/>
                  </a:cubicBezTo>
                  <a:lnTo>
                    <a:pt x="10607294" y="0"/>
                  </a:lnTo>
                  <a:lnTo>
                    <a:pt x="10607294" y="6350"/>
                  </a:lnTo>
                  <a:lnTo>
                    <a:pt x="10607294" y="0"/>
                  </a:lnTo>
                  <a:cubicBezTo>
                    <a:pt x="10690225" y="0"/>
                    <a:pt x="10757788" y="64770"/>
                    <a:pt x="10757788" y="145288"/>
                  </a:cubicBezTo>
                  <a:lnTo>
                    <a:pt x="10751438" y="145288"/>
                  </a:lnTo>
                  <a:lnTo>
                    <a:pt x="10757788" y="145288"/>
                  </a:lnTo>
                  <a:lnTo>
                    <a:pt x="10757788" y="197993"/>
                  </a:lnTo>
                  <a:lnTo>
                    <a:pt x="10751438" y="197993"/>
                  </a:lnTo>
                  <a:lnTo>
                    <a:pt x="10757788" y="197993"/>
                  </a:lnTo>
                  <a:cubicBezTo>
                    <a:pt x="10757788" y="278384"/>
                    <a:pt x="10690225" y="343281"/>
                    <a:pt x="10607294" y="343281"/>
                  </a:cubicBezTo>
                  <a:lnTo>
                    <a:pt x="10607294" y="336931"/>
                  </a:lnTo>
                  <a:lnTo>
                    <a:pt x="10607294" y="343281"/>
                  </a:lnTo>
                  <a:lnTo>
                    <a:pt x="150495" y="343281"/>
                  </a:lnTo>
                  <a:lnTo>
                    <a:pt x="150495" y="336931"/>
                  </a:lnTo>
                  <a:lnTo>
                    <a:pt x="150495" y="343281"/>
                  </a:lnTo>
                  <a:cubicBezTo>
                    <a:pt x="67564" y="343281"/>
                    <a:pt x="0" y="278511"/>
                    <a:pt x="0" y="197993"/>
                  </a:cubicBezTo>
                  <a:lnTo>
                    <a:pt x="0" y="145288"/>
                  </a:lnTo>
                  <a:lnTo>
                    <a:pt x="6350" y="145288"/>
                  </a:lnTo>
                  <a:lnTo>
                    <a:pt x="0" y="145288"/>
                  </a:lnTo>
                  <a:moveTo>
                    <a:pt x="12700" y="145288"/>
                  </a:moveTo>
                  <a:lnTo>
                    <a:pt x="12700" y="197993"/>
                  </a:lnTo>
                  <a:lnTo>
                    <a:pt x="6350" y="197993"/>
                  </a:lnTo>
                  <a:lnTo>
                    <a:pt x="12700" y="197993"/>
                  </a:lnTo>
                  <a:cubicBezTo>
                    <a:pt x="12700" y="271018"/>
                    <a:pt x="74168" y="330581"/>
                    <a:pt x="150495" y="330581"/>
                  </a:cubicBezTo>
                  <a:lnTo>
                    <a:pt x="10607294" y="330581"/>
                  </a:lnTo>
                  <a:cubicBezTo>
                    <a:pt x="10683621" y="330581"/>
                    <a:pt x="10745088" y="271018"/>
                    <a:pt x="10745088" y="197993"/>
                  </a:cubicBezTo>
                  <a:lnTo>
                    <a:pt x="10745088" y="145288"/>
                  </a:lnTo>
                  <a:cubicBezTo>
                    <a:pt x="10744962" y="72263"/>
                    <a:pt x="10683494" y="12700"/>
                    <a:pt x="10607294" y="12700"/>
                  </a:cubicBezTo>
                  <a:lnTo>
                    <a:pt x="150495" y="12700"/>
                  </a:lnTo>
                  <a:lnTo>
                    <a:pt x="150495" y="6350"/>
                  </a:lnTo>
                  <a:lnTo>
                    <a:pt x="150495" y="12700"/>
                  </a:lnTo>
                  <a:cubicBezTo>
                    <a:pt x="74168" y="12700"/>
                    <a:pt x="12700" y="72263"/>
                    <a:pt x="12700" y="145288"/>
                  </a:cubicBezTo>
                  <a:close/>
                </a:path>
              </a:pathLst>
            </a:custGeom>
            <a:solidFill>
              <a:srgbClr val="D1C8C6"/>
            </a:solidFill>
          </p:spPr>
          <p:txBody>
            <a:bodyPr/>
            <a:lstStyle/>
            <a:p>
              <a:endParaRPr lang="en-PK"/>
            </a:p>
          </p:txBody>
        </p:sp>
      </p:grpSp>
      <p:sp>
        <p:nvSpPr>
          <p:cNvPr id="16" name="TextBox 16"/>
          <p:cNvSpPr txBox="1"/>
          <p:nvPr/>
        </p:nvSpPr>
        <p:spPr>
          <a:xfrm>
            <a:off x="9484965" y="2324100"/>
            <a:ext cx="4082206" cy="397223"/>
          </a:xfrm>
          <a:prstGeom prst="rect">
            <a:avLst/>
          </a:prstGeom>
        </p:spPr>
        <p:txBody>
          <a:bodyPr lIns="0" tIns="0" rIns="0" bIns="0" rtlCol="0" anchor="t">
            <a:spAutoFit/>
          </a:bodyPr>
          <a:lstStyle/>
          <a:p>
            <a:pPr algn="l">
              <a:lnSpc>
                <a:spcPts val="2999"/>
              </a:lnSpc>
            </a:pPr>
            <a:r>
              <a:rPr lang="en-US" sz="2437" b="1" dirty="0">
                <a:solidFill>
                  <a:srgbClr val="443728"/>
                </a:solidFill>
                <a:latin typeface="Crimson Pro Bold"/>
                <a:ea typeface="Crimson Pro Bold"/>
                <a:cs typeface="Crimson Pro Bold"/>
                <a:sym typeface="Crimson Pro Bold"/>
              </a:rPr>
              <a:t>Encoding Categorical Variables</a:t>
            </a:r>
          </a:p>
        </p:txBody>
      </p:sp>
      <p:sp>
        <p:nvSpPr>
          <p:cNvPr id="17" name="TextBox 17"/>
          <p:cNvSpPr txBox="1"/>
          <p:nvPr/>
        </p:nvSpPr>
        <p:spPr>
          <a:xfrm>
            <a:off x="9484965" y="2995612"/>
            <a:ext cx="7562850" cy="1673424"/>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Non-numeric data, such as company 'Sector' or 'Class' names, were converted into a numerical format. This is a critical step, as machine learning models require numerical input to process and learn effectively from the data.</a:t>
            </a:r>
          </a:p>
        </p:txBody>
      </p:sp>
      <p:grpSp>
        <p:nvGrpSpPr>
          <p:cNvPr id="18" name="Group 18"/>
          <p:cNvGrpSpPr/>
          <p:nvPr/>
        </p:nvGrpSpPr>
        <p:grpSpPr>
          <a:xfrm>
            <a:off x="987475" y="6239321"/>
            <a:ext cx="8068270" cy="257472"/>
            <a:chOff x="0" y="0"/>
            <a:chExt cx="10757693" cy="343297"/>
          </a:xfrm>
        </p:grpSpPr>
        <p:sp>
          <p:nvSpPr>
            <p:cNvPr id="19" name="Freeform 19"/>
            <p:cNvSpPr/>
            <p:nvPr/>
          </p:nvSpPr>
          <p:spPr>
            <a:xfrm>
              <a:off x="6350" y="6350"/>
              <a:ext cx="10745088" cy="330581"/>
            </a:xfrm>
            <a:custGeom>
              <a:avLst/>
              <a:gdLst/>
              <a:ahLst/>
              <a:cxnLst/>
              <a:rect l="l" t="t" r="r" b="b"/>
              <a:pathLst>
                <a:path w="10745088" h="330581">
                  <a:moveTo>
                    <a:pt x="0" y="138938"/>
                  </a:moveTo>
                  <a:cubicBezTo>
                    <a:pt x="0" y="62230"/>
                    <a:pt x="64516" y="0"/>
                    <a:pt x="144145" y="0"/>
                  </a:cubicBezTo>
                  <a:lnTo>
                    <a:pt x="10600944" y="0"/>
                  </a:lnTo>
                  <a:cubicBezTo>
                    <a:pt x="10680573" y="0"/>
                    <a:pt x="10745088" y="62230"/>
                    <a:pt x="10745088" y="138938"/>
                  </a:cubicBezTo>
                  <a:lnTo>
                    <a:pt x="10745088" y="191643"/>
                  </a:lnTo>
                  <a:cubicBezTo>
                    <a:pt x="10745088" y="268351"/>
                    <a:pt x="10680573" y="330581"/>
                    <a:pt x="10600944" y="330581"/>
                  </a:cubicBezTo>
                  <a:lnTo>
                    <a:pt x="144145" y="330581"/>
                  </a:lnTo>
                  <a:cubicBezTo>
                    <a:pt x="64516" y="330581"/>
                    <a:pt x="0" y="268351"/>
                    <a:pt x="0" y="191643"/>
                  </a:cubicBezTo>
                  <a:close/>
                </a:path>
              </a:pathLst>
            </a:custGeom>
            <a:solidFill>
              <a:srgbClr val="EBE2E0"/>
            </a:solidFill>
          </p:spPr>
          <p:txBody>
            <a:bodyPr/>
            <a:lstStyle/>
            <a:p>
              <a:endParaRPr lang="en-PK"/>
            </a:p>
          </p:txBody>
        </p:sp>
        <p:sp>
          <p:nvSpPr>
            <p:cNvPr id="20" name="Freeform 20"/>
            <p:cNvSpPr/>
            <p:nvPr/>
          </p:nvSpPr>
          <p:spPr>
            <a:xfrm>
              <a:off x="0" y="0"/>
              <a:ext cx="10757788" cy="343281"/>
            </a:xfrm>
            <a:custGeom>
              <a:avLst/>
              <a:gdLst/>
              <a:ahLst/>
              <a:cxnLst/>
              <a:rect l="l" t="t" r="r" b="b"/>
              <a:pathLst>
                <a:path w="10757788" h="343281">
                  <a:moveTo>
                    <a:pt x="0" y="145288"/>
                  </a:moveTo>
                  <a:cubicBezTo>
                    <a:pt x="0" y="64770"/>
                    <a:pt x="67564" y="0"/>
                    <a:pt x="150495" y="0"/>
                  </a:cubicBezTo>
                  <a:lnTo>
                    <a:pt x="10607294" y="0"/>
                  </a:lnTo>
                  <a:lnTo>
                    <a:pt x="10607294" y="6350"/>
                  </a:lnTo>
                  <a:lnTo>
                    <a:pt x="10607294" y="0"/>
                  </a:lnTo>
                  <a:cubicBezTo>
                    <a:pt x="10690225" y="0"/>
                    <a:pt x="10757788" y="64770"/>
                    <a:pt x="10757788" y="145288"/>
                  </a:cubicBezTo>
                  <a:lnTo>
                    <a:pt x="10751438" y="145288"/>
                  </a:lnTo>
                  <a:lnTo>
                    <a:pt x="10757788" y="145288"/>
                  </a:lnTo>
                  <a:lnTo>
                    <a:pt x="10757788" y="197993"/>
                  </a:lnTo>
                  <a:lnTo>
                    <a:pt x="10751438" y="197993"/>
                  </a:lnTo>
                  <a:lnTo>
                    <a:pt x="10757788" y="197993"/>
                  </a:lnTo>
                  <a:cubicBezTo>
                    <a:pt x="10757788" y="278384"/>
                    <a:pt x="10690225" y="343281"/>
                    <a:pt x="10607294" y="343281"/>
                  </a:cubicBezTo>
                  <a:lnTo>
                    <a:pt x="10607294" y="336931"/>
                  </a:lnTo>
                  <a:lnTo>
                    <a:pt x="10607294" y="343281"/>
                  </a:lnTo>
                  <a:lnTo>
                    <a:pt x="150495" y="343281"/>
                  </a:lnTo>
                  <a:lnTo>
                    <a:pt x="150495" y="336931"/>
                  </a:lnTo>
                  <a:lnTo>
                    <a:pt x="150495" y="343281"/>
                  </a:lnTo>
                  <a:cubicBezTo>
                    <a:pt x="67564" y="343281"/>
                    <a:pt x="0" y="278511"/>
                    <a:pt x="0" y="197993"/>
                  </a:cubicBezTo>
                  <a:lnTo>
                    <a:pt x="0" y="145288"/>
                  </a:lnTo>
                  <a:lnTo>
                    <a:pt x="6350" y="145288"/>
                  </a:lnTo>
                  <a:lnTo>
                    <a:pt x="0" y="145288"/>
                  </a:lnTo>
                  <a:moveTo>
                    <a:pt x="12700" y="145288"/>
                  </a:moveTo>
                  <a:lnTo>
                    <a:pt x="12700" y="197993"/>
                  </a:lnTo>
                  <a:lnTo>
                    <a:pt x="6350" y="197993"/>
                  </a:lnTo>
                  <a:lnTo>
                    <a:pt x="12700" y="197993"/>
                  </a:lnTo>
                  <a:cubicBezTo>
                    <a:pt x="12700" y="271018"/>
                    <a:pt x="74168" y="330581"/>
                    <a:pt x="150495" y="330581"/>
                  </a:cubicBezTo>
                  <a:lnTo>
                    <a:pt x="10607294" y="330581"/>
                  </a:lnTo>
                  <a:cubicBezTo>
                    <a:pt x="10683621" y="330581"/>
                    <a:pt x="10745088" y="271018"/>
                    <a:pt x="10745088" y="197993"/>
                  </a:cubicBezTo>
                  <a:lnTo>
                    <a:pt x="10745088" y="145288"/>
                  </a:lnTo>
                  <a:cubicBezTo>
                    <a:pt x="10744962" y="72263"/>
                    <a:pt x="10683494" y="12700"/>
                    <a:pt x="10607294" y="12700"/>
                  </a:cubicBezTo>
                  <a:lnTo>
                    <a:pt x="150495" y="12700"/>
                  </a:lnTo>
                  <a:lnTo>
                    <a:pt x="150495" y="6350"/>
                  </a:lnTo>
                  <a:lnTo>
                    <a:pt x="150495" y="12700"/>
                  </a:lnTo>
                  <a:cubicBezTo>
                    <a:pt x="74168" y="12700"/>
                    <a:pt x="12700" y="72263"/>
                    <a:pt x="12700" y="145288"/>
                  </a:cubicBezTo>
                  <a:close/>
                </a:path>
              </a:pathLst>
            </a:custGeom>
            <a:solidFill>
              <a:srgbClr val="D1C8C6"/>
            </a:solidFill>
          </p:spPr>
          <p:txBody>
            <a:bodyPr/>
            <a:lstStyle/>
            <a:p>
              <a:endParaRPr lang="en-PK"/>
            </a:p>
          </p:txBody>
        </p:sp>
      </p:grpSp>
      <p:sp>
        <p:nvSpPr>
          <p:cNvPr id="21" name="TextBox 21"/>
          <p:cNvSpPr txBox="1"/>
          <p:nvPr/>
        </p:nvSpPr>
        <p:spPr>
          <a:xfrm>
            <a:off x="1240185" y="6730454"/>
            <a:ext cx="3101131" cy="397223"/>
          </a:xfrm>
          <a:prstGeom prst="rect">
            <a:avLst/>
          </a:prstGeom>
        </p:spPr>
        <p:txBody>
          <a:bodyPr lIns="0" tIns="0" rIns="0" bIns="0" rtlCol="0" anchor="t">
            <a:spAutoFit/>
          </a:bodyPr>
          <a:lstStyle/>
          <a:p>
            <a:pPr algn="l">
              <a:lnSpc>
                <a:spcPts val="2999"/>
              </a:lnSpc>
            </a:pPr>
            <a:r>
              <a:rPr lang="en-US" sz="2437" b="1">
                <a:solidFill>
                  <a:srgbClr val="443728"/>
                </a:solidFill>
                <a:latin typeface="Crimson Pro Bold"/>
                <a:ea typeface="Crimson Pro Bold"/>
                <a:cs typeface="Crimson Pro Bold"/>
                <a:sym typeface="Crimson Pro Bold"/>
              </a:rPr>
              <a:t>Feature Scaling</a:t>
            </a:r>
          </a:p>
        </p:txBody>
      </p:sp>
      <p:sp>
        <p:nvSpPr>
          <p:cNvPr id="22" name="TextBox 22"/>
          <p:cNvSpPr txBox="1"/>
          <p:nvPr/>
        </p:nvSpPr>
        <p:spPr>
          <a:xfrm>
            <a:off x="1240185" y="7190780"/>
            <a:ext cx="7562850" cy="2070347"/>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To prevent features with large numerical ranges (e.g., Revenue in millions) from disproportionately influencing the model, all features were standardized or normalized. This ensures that each feature contributes equally to the model's learning process, optimizing performance.</a:t>
            </a:r>
          </a:p>
        </p:txBody>
      </p:sp>
      <p:grpSp>
        <p:nvGrpSpPr>
          <p:cNvPr id="23" name="Group 23"/>
          <p:cNvGrpSpPr/>
          <p:nvPr/>
        </p:nvGrpSpPr>
        <p:grpSpPr>
          <a:xfrm>
            <a:off x="9232255" y="5867251"/>
            <a:ext cx="8068270" cy="257472"/>
            <a:chOff x="0" y="0"/>
            <a:chExt cx="10757693" cy="343297"/>
          </a:xfrm>
        </p:grpSpPr>
        <p:sp>
          <p:nvSpPr>
            <p:cNvPr id="24" name="Freeform 24"/>
            <p:cNvSpPr/>
            <p:nvPr/>
          </p:nvSpPr>
          <p:spPr>
            <a:xfrm>
              <a:off x="6350" y="6350"/>
              <a:ext cx="10745088" cy="330581"/>
            </a:xfrm>
            <a:custGeom>
              <a:avLst/>
              <a:gdLst/>
              <a:ahLst/>
              <a:cxnLst/>
              <a:rect l="l" t="t" r="r" b="b"/>
              <a:pathLst>
                <a:path w="10745088" h="330581">
                  <a:moveTo>
                    <a:pt x="0" y="138938"/>
                  </a:moveTo>
                  <a:cubicBezTo>
                    <a:pt x="0" y="62230"/>
                    <a:pt x="64516" y="0"/>
                    <a:pt x="144145" y="0"/>
                  </a:cubicBezTo>
                  <a:lnTo>
                    <a:pt x="10600944" y="0"/>
                  </a:lnTo>
                  <a:cubicBezTo>
                    <a:pt x="10680573" y="0"/>
                    <a:pt x="10745088" y="62230"/>
                    <a:pt x="10745088" y="138938"/>
                  </a:cubicBezTo>
                  <a:lnTo>
                    <a:pt x="10745088" y="191643"/>
                  </a:lnTo>
                  <a:cubicBezTo>
                    <a:pt x="10745088" y="268351"/>
                    <a:pt x="10680573" y="330581"/>
                    <a:pt x="10600944" y="330581"/>
                  </a:cubicBezTo>
                  <a:lnTo>
                    <a:pt x="144145" y="330581"/>
                  </a:lnTo>
                  <a:cubicBezTo>
                    <a:pt x="64516" y="330581"/>
                    <a:pt x="0" y="268351"/>
                    <a:pt x="0" y="191643"/>
                  </a:cubicBezTo>
                  <a:close/>
                </a:path>
              </a:pathLst>
            </a:custGeom>
            <a:solidFill>
              <a:srgbClr val="EBE2E0"/>
            </a:solidFill>
          </p:spPr>
          <p:txBody>
            <a:bodyPr/>
            <a:lstStyle/>
            <a:p>
              <a:endParaRPr lang="en-PK"/>
            </a:p>
          </p:txBody>
        </p:sp>
        <p:sp>
          <p:nvSpPr>
            <p:cNvPr id="25" name="Freeform 25"/>
            <p:cNvSpPr/>
            <p:nvPr/>
          </p:nvSpPr>
          <p:spPr>
            <a:xfrm>
              <a:off x="0" y="0"/>
              <a:ext cx="10757788" cy="343281"/>
            </a:xfrm>
            <a:custGeom>
              <a:avLst/>
              <a:gdLst/>
              <a:ahLst/>
              <a:cxnLst/>
              <a:rect l="l" t="t" r="r" b="b"/>
              <a:pathLst>
                <a:path w="10757788" h="343281">
                  <a:moveTo>
                    <a:pt x="0" y="145288"/>
                  </a:moveTo>
                  <a:cubicBezTo>
                    <a:pt x="0" y="64770"/>
                    <a:pt x="67564" y="0"/>
                    <a:pt x="150495" y="0"/>
                  </a:cubicBezTo>
                  <a:lnTo>
                    <a:pt x="10607294" y="0"/>
                  </a:lnTo>
                  <a:lnTo>
                    <a:pt x="10607294" y="6350"/>
                  </a:lnTo>
                  <a:lnTo>
                    <a:pt x="10607294" y="0"/>
                  </a:lnTo>
                  <a:cubicBezTo>
                    <a:pt x="10690225" y="0"/>
                    <a:pt x="10757788" y="64770"/>
                    <a:pt x="10757788" y="145288"/>
                  </a:cubicBezTo>
                  <a:lnTo>
                    <a:pt x="10751438" y="145288"/>
                  </a:lnTo>
                  <a:lnTo>
                    <a:pt x="10757788" y="145288"/>
                  </a:lnTo>
                  <a:lnTo>
                    <a:pt x="10757788" y="197993"/>
                  </a:lnTo>
                  <a:lnTo>
                    <a:pt x="10751438" y="197993"/>
                  </a:lnTo>
                  <a:lnTo>
                    <a:pt x="10757788" y="197993"/>
                  </a:lnTo>
                  <a:cubicBezTo>
                    <a:pt x="10757788" y="278384"/>
                    <a:pt x="10690225" y="343281"/>
                    <a:pt x="10607294" y="343281"/>
                  </a:cubicBezTo>
                  <a:lnTo>
                    <a:pt x="10607294" y="336931"/>
                  </a:lnTo>
                  <a:lnTo>
                    <a:pt x="10607294" y="343281"/>
                  </a:lnTo>
                  <a:lnTo>
                    <a:pt x="150495" y="343281"/>
                  </a:lnTo>
                  <a:lnTo>
                    <a:pt x="150495" y="336931"/>
                  </a:lnTo>
                  <a:lnTo>
                    <a:pt x="150495" y="343281"/>
                  </a:lnTo>
                  <a:cubicBezTo>
                    <a:pt x="67564" y="343281"/>
                    <a:pt x="0" y="278511"/>
                    <a:pt x="0" y="197993"/>
                  </a:cubicBezTo>
                  <a:lnTo>
                    <a:pt x="0" y="145288"/>
                  </a:lnTo>
                  <a:lnTo>
                    <a:pt x="6350" y="145288"/>
                  </a:lnTo>
                  <a:lnTo>
                    <a:pt x="0" y="145288"/>
                  </a:lnTo>
                  <a:moveTo>
                    <a:pt x="12700" y="145288"/>
                  </a:moveTo>
                  <a:lnTo>
                    <a:pt x="12700" y="197993"/>
                  </a:lnTo>
                  <a:lnTo>
                    <a:pt x="6350" y="197993"/>
                  </a:lnTo>
                  <a:lnTo>
                    <a:pt x="12700" y="197993"/>
                  </a:lnTo>
                  <a:cubicBezTo>
                    <a:pt x="12700" y="271018"/>
                    <a:pt x="74168" y="330581"/>
                    <a:pt x="150495" y="330581"/>
                  </a:cubicBezTo>
                  <a:lnTo>
                    <a:pt x="10607294" y="330581"/>
                  </a:lnTo>
                  <a:cubicBezTo>
                    <a:pt x="10683621" y="330581"/>
                    <a:pt x="10745088" y="271018"/>
                    <a:pt x="10745088" y="197993"/>
                  </a:cubicBezTo>
                  <a:lnTo>
                    <a:pt x="10745088" y="145288"/>
                  </a:lnTo>
                  <a:cubicBezTo>
                    <a:pt x="10744962" y="72263"/>
                    <a:pt x="10683494" y="12700"/>
                    <a:pt x="10607294" y="12700"/>
                  </a:cubicBezTo>
                  <a:lnTo>
                    <a:pt x="150495" y="12700"/>
                  </a:lnTo>
                  <a:lnTo>
                    <a:pt x="150495" y="6350"/>
                  </a:lnTo>
                  <a:lnTo>
                    <a:pt x="150495" y="12700"/>
                  </a:lnTo>
                  <a:cubicBezTo>
                    <a:pt x="74168" y="12700"/>
                    <a:pt x="12700" y="72263"/>
                    <a:pt x="12700" y="145288"/>
                  </a:cubicBezTo>
                  <a:close/>
                </a:path>
              </a:pathLst>
            </a:custGeom>
            <a:solidFill>
              <a:srgbClr val="D1C8C6"/>
            </a:solidFill>
          </p:spPr>
          <p:txBody>
            <a:bodyPr/>
            <a:lstStyle/>
            <a:p>
              <a:endParaRPr lang="en-PK"/>
            </a:p>
          </p:txBody>
        </p:sp>
      </p:grpSp>
      <p:sp>
        <p:nvSpPr>
          <p:cNvPr id="26" name="TextBox 26"/>
          <p:cNvSpPr txBox="1"/>
          <p:nvPr/>
        </p:nvSpPr>
        <p:spPr>
          <a:xfrm>
            <a:off x="9484965" y="6358384"/>
            <a:ext cx="3101131" cy="397223"/>
          </a:xfrm>
          <a:prstGeom prst="rect">
            <a:avLst/>
          </a:prstGeom>
        </p:spPr>
        <p:txBody>
          <a:bodyPr lIns="0" tIns="0" rIns="0" bIns="0" rtlCol="0" anchor="t">
            <a:spAutoFit/>
          </a:bodyPr>
          <a:lstStyle/>
          <a:p>
            <a:pPr algn="l">
              <a:lnSpc>
                <a:spcPts val="2999"/>
              </a:lnSpc>
            </a:pPr>
            <a:r>
              <a:rPr lang="en-US" sz="2437" b="1">
                <a:solidFill>
                  <a:srgbClr val="443728"/>
                </a:solidFill>
                <a:latin typeface="Crimson Pro Bold"/>
                <a:ea typeface="Crimson Pro Bold"/>
                <a:cs typeface="Crimson Pro Bold"/>
                <a:sym typeface="Crimson Pro Bold"/>
              </a:rPr>
              <a:t>Splitting Data</a:t>
            </a:r>
          </a:p>
        </p:txBody>
      </p:sp>
      <p:sp>
        <p:nvSpPr>
          <p:cNvPr id="27" name="TextBox 27"/>
          <p:cNvSpPr txBox="1"/>
          <p:nvPr/>
        </p:nvSpPr>
        <p:spPr>
          <a:xfrm>
            <a:off x="9484965" y="6818710"/>
            <a:ext cx="7562850" cy="2070347"/>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The preprocessed dataset was divided into distinct training and test sets. Typically, an 80% training and 20% test split was used. The training set is utilized to teach the model, while the unseen test set is reserved for an unbiased evaluation of its performance and generalization capabilities.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7EDE9"/>
            </a:solidFill>
          </p:spPr>
          <p:txBody>
            <a:bodyPr/>
            <a:lstStyle/>
            <a:p>
              <a:endParaRPr lang="en-PK"/>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CFA"/>
            </a:solidFill>
          </p:spPr>
          <p:txBody>
            <a:bodyPr/>
            <a:lstStyle/>
            <a:p>
              <a:endParaRPr lang="en-PK"/>
            </a:p>
          </p:txBody>
        </p:sp>
      </p:grpSp>
      <p:sp>
        <p:nvSpPr>
          <p:cNvPr id="7" name="TextBox 7"/>
          <p:cNvSpPr txBox="1"/>
          <p:nvPr/>
        </p:nvSpPr>
        <p:spPr>
          <a:xfrm>
            <a:off x="992238" y="1761381"/>
            <a:ext cx="7190780" cy="803673"/>
          </a:xfrm>
          <a:prstGeom prst="rect">
            <a:avLst/>
          </a:prstGeom>
        </p:spPr>
        <p:txBody>
          <a:bodyPr lIns="0" tIns="0" rIns="0" bIns="0" rtlCol="0" anchor="t">
            <a:spAutoFit/>
          </a:bodyPr>
          <a:lstStyle/>
          <a:p>
            <a:pPr algn="l">
              <a:lnSpc>
                <a:spcPts val="6062"/>
              </a:lnSpc>
            </a:pPr>
            <a:r>
              <a:rPr lang="en-US" sz="4875" b="1">
                <a:solidFill>
                  <a:srgbClr val="443728"/>
                </a:solidFill>
                <a:latin typeface="Crimson Pro Bold"/>
                <a:ea typeface="Crimson Pro Bold"/>
                <a:cs typeface="Crimson Pro Bold"/>
                <a:sym typeface="Crimson Pro Bold"/>
              </a:rPr>
              <a:t>Model Selection &amp; Building</a:t>
            </a:r>
          </a:p>
        </p:txBody>
      </p:sp>
      <p:sp>
        <p:nvSpPr>
          <p:cNvPr id="8" name="Freeform 8" descr="preencoded.png"/>
          <p:cNvSpPr/>
          <p:nvPr/>
        </p:nvSpPr>
        <p:spPr>
          <a:xfrm>
            <a:off x="992238" y="3061098"/>
            <a:ext cx="620166" cy="620166"/>
          </a:xfrm>
          <a:custGeom>
            <a:avLst/>
            <a:gdLst/>
            <a:ahLst/>
            <a:cxnLst/>
            <a:rect l="l" t="t" r="r" b="b"/>
            <a:pathLst>
              <a:path w="620166" h="620166">
                <a:moveTo>
                  <a:pt x="0" y="0"/>
                </a:moveTo>
                <a:lnTo>
                  <a:pt x="620166" y="0"/>
                </a:lnTo>
                <a:lnTo>
                  <a:pt x="620166" y="620166"/>
                </a:lnTo>
                <a:lnTo>
                  <a:pt x="0" y="620166"/>
                </a:lnTo>
                <a:lnTo>
                  <a:pt x="0" y="0"/>
                </a:lnTo>
                <a:close/>
              </a:path>
            </a:pathLst>
          </a:custGeom>
          <a:blipFill>
            <a:blip r:embed="rId3"/>
            <a:stretch>
              <a:fillRect/>
            </a:stretch>
          </a:blipFill>
        </p:spPr>
        <p:txBody>
          <a:bodyPr/>
          <a:lstStyle/>
          <a:p>
            <a:endParaRPr lang="en-PK"/>
          </a:p>
        </p:txBody>
      </p:sp>
      <p:sp>
        <p:nvSpPr>
          <p:cNvPr id="9" name="TextBox 9"/>
          <p:cNvSpPr txBox="1"/>
          <p:nvPr/>
        </p:nvSpPr>
        <p:spPr>
          <a:xfrm>
            <a:off x="992238" y="3981747"/>
            <a:ext cx="3101131" cy="397223"/>
          </a:xfrm>
          <a:prstGeom prst="rect">
            <a:avLst/>
          </a:prstGeom>
        </p:spPr>
        <p:txBody>
          <a:bodyPr lIns="0" tIns="0" rIns="0" bIns="0" rtlCol="0" anchor="t">
            <a:spAutoFit/>
          </a:bodyPr>
          <a:lstStyle/>
          <a:p>
            <a:pPr algn="l">
              <a:lnSpc>
                <a:spcPts val="2999"/>
              </a:lnSpc>
            </a:pPr>
            <a:r>
              <a:rPr lang="en-US" sz="2437" b="1">
                <a:solidFill>
                  <a:srgbClr val="443728"/>
                </a:solidFill>
                <a:latin typeface="Crimson Pro Bold"/>
                <a:ea typeface="Crimson Pro Bold"/>
                <a:cs typeface="Crimson Pro Bold"/>
                <a:sym typeface="Crimson Pro Bold"/>
              </a:rPr>
              <a:t>Choosing Algorithms</a:t>
            </a:r>
          </a:p>
        </p:txBody>
      </p:sp>
      <p:sp>
        <p:nvSpPr>
          <p:cNvPr id="10" name="TextBox 10"/>
          <p:cNvSpPr txBox="1"/>
          <p:nvPr/>
        </p:nvSpPr>
        <p:spPr>
          <a:xfrm>
            <a:off x="992238" y="4442072"/>
            <a:ext cx="5227736" cy="3261122"/>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We strategically tested a variety of machine learning classification algorithms, including Random Forest, Decision Tree, Logistic Regression, and Support Vector Machines (SVM). Each algorithm was selected for its suitability in handling distinct aspects of financial classification, allowing us to identify the most effective approach.</a:t>
            </a:r>
          </a:p>
        </p:txBody>
      </p:sp>
      <p:sp>
        <p:nvSpPr>
          <p:cNvPr id="11" name="Freeform 11" descr="preencoded.png"/>
          <p:cNvSpPr/>
          <p:nvPr/>
        </p:nvSpPr>
        <p:spPr>
          <a:xfrm>
            <a:off x="6529982" y="3061098"/>
            <a:ext cx="620166" cy="620166"/>
          </a:xfrm>
          <a:custGeom>
            <a:avLst/>
            <a:gdLst/>
            <a:ahLst/>
            <a:cxnLst/>
            <a:rect l="l" t="t" r="r" b="b"/>
            <a:pathLst>
              <a:path w="620166" h="620166">
                <a:moveTo>
                  <a:pt x="0" y="0"/>
                </a:moveTo>
                <a:lnTo>
                  <a:pt x="620167" y="0"/>
                </a:lnTo>
                <a:lnTo>
                  <a:pt x="620167" y="620166"/>
                </a:lnTo>
                <a:lnTo>
                  <a:pt x="0" y="620166"/>
                </a:lnTo>
                <a:lnTo>
                  <a:pt x="0" y="0"/>
                </a:lnTo>
                <a:close/>
              </a:path>
            </a:pathLst>
          </a:custGeom>
          <a:blipFill>
            <a:blip r:embed="rId4"/>
            <a:stretch>
              <a:fillRect/>
            </a:stretch>
          </a:blipFill>
        </p:spPr>
        <p:txBody>
          <a:bodyPr/>
          <a:lstStyle/>
          <a:p>
            <a:endParaRPr lang="en-PK"/>
          </a:p>
        </p:txBody>
      </p:sp>
      <p:sp>
        <p:nvSpPr>
          <p:cNvPr id="12" name="TextBox 12"/>
          <p:cNvSpPr txBox="1"/>
          <p:nvPr/>
        </p:nvSpPr>
        <p:spPr>
          <a:xfrm>
            <a:off x="6529982" y="3981747"/>
            <a:ext cx="3101131" cy="397223"/>
          </a:xfrm>
          <a:prstGeom prst="rect">
            <a:avLst/>
          </a:prstGeom>
        </p:spPr>
        <p:txBody>
          <a:bodyPr lIns="0" tIns="0" rIns="0" bIns="0" rtlCol="0" anchor="t">
            <a:spAutoFit/>
          </a:bodyPr>
          <a:lstStyle/>
          <a:p>
            <a:pPr algn="l">
              <a:lnSpc>
                <a:spcPts val="2999"/>
              </a:lnSpc>
            </a:pPr>
            <a:r>
              <a:rPr lang="en-US" sz="2437" b="1">
                <a:solidFill>
                  <a:srgbClr val="443728"/>
                </a:solidFill>
                <a:latin typeface="Crimson Pro Bold"/>
                <a:ea typeface="Crimson Pro Bold"/>
                <a:cs typeface="Crimson Pro Bold"/>
                <a:sym typeface="Crimson Pro Bold"/>
              </a:rPr>
              <a:t>Why Classification?</a:t>
            </a:r>
          </a:p>
        </p:txBody>
      </p:sp>
      <p:sp>
        <p:nvSpPr>
          <p:cNvPr id="13" name="TextBox 13"/>
          <p:cNvSpPr txBox="1"/>
          <p:nvPr/>
        </p:nvSpPr>
        <p:spPr>
          <a:xfrm>
            <a:off x="6529982" y="4442072"/>
            <a:ext cx="5227885" cy="2864197"/>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The core objective of this project is to assign each company to a specific class or group rather than predicting a continuous numerical value. Classification algorithms are uniquely suited for this task, enabling us to categorize companies based on their financial attributes.</a:t>
            </a:r>
          </a:p>
        </p:txBody>
      </p:sp>
      <p:sp>
        <p:nvSpPr>
          <p:cNvPr id="14" name="Freeform 14" descr="preencoded.png"/>
          <p:cNvSpPr/>
          <p:nvPr/>
        </p:nvSpPr>
        <p:spPr>
          <a:xfrm>
            <a:off x="12067878" y="3061098"/>
            <a:ext cx="620166" cy="620166"/>
          </a:xfrm>
          <a:custGeom>
            <a:avLst/>
            <a:gdLst/>
            <a:ahLst/>
            <a:cxnLst/>
            <a:rect l="l" t="t" r="r" b="b"/>
            <a:pathLst>
              <a:path w="620166" h="620166">
                <a:moveTo>
                  <a:pt x="0" y="0"/>
                </a:moveTo>
                <a:lnTo>
                  <a:pt x="620166" y="0"/>
                </a:lnTo>
                <a:lnTo>
                  <a:pt x="620166" y="620166"/>
                </a:lnTo>
                <a:lnTo>
                  <a:pt x="0" y="620166"/>
                </a:lnTo>
                <a:lnTo>
                  <a:pt x="0" y="0"/>
                </a:lnTo>
                <a:close/>
              </a:path>
            </a:pathLst>
          </a:custGeom>
          <a:blipFill>
            <a:blip r:embed="rId5"/>
            <a:stretch>
              <a:fillRect/>
            </a:stretch>
          </a:blipFill>
        </p:spPr>
        <p:txBody>
          <a:bodyPr/>
          <a:lstStyle/>
          <a:p>
            <a:endParaRPr lang="en-PK"/>
          </a:p>
        </p:txBody>
      </p:sp>
      <p:sp>
        <p:nvSpPr>
          <p:cNvPr id="15" name="TextBox 15"/>
          <p:cNvSpPr txBox="1"/>
          <p:nvPr/>
        </p:nvSpPr>
        <p:spPr>
          <a:xfrm>
            <a:off x="12067878" y="3981747"/>
            <a:ext cx="3101131" cy="397223"/>
          </a:xfrm>
          <a:prstGeom prst="rect">
            <a:avLst/>
          </a:prstGeom>
        </p:spPr>
        <p:txBody>
          <a:bodyPr lIns="0" tIns="0" rIns="0" bIns="0" rtlCol="0" anchor="t">
            <a:spAutoFit/>
          </a:bodyPr>
          <a:lstStyle/>
          <a:p>
            <a:pPr algn="l">
              <a:lnSpc>
                <a:spcPts val="2999"/>
              </a:lnSpc>
            </a:pPr>
            <a:r>
              <a:rPr lang="en-US" sz="2437" b="1">
                <a:solidFill>
                  <a:srgbClr val="443728"/>
                </a:solidFill>
                <a:latin typeface="Crimson Pro Bold"/>
                <a:ea typeface="Crimson Pro Bold"/>
                <a:cs typeface="Crimson Pro Bold"/>
                <a:sym typeface="Crimson Pro Bold"/>
              </a:rPr>
              <a:t>Model Training</a:t>
            </a:r>
          </a:p>
        </p:txBody>
      </p:sp>
      <p:sp>
        <p:nvSpPr>
          <p:cNvPr id="16" name="TextBox 16"/>
          <p:cNvSpPr txBox="1"/>
          <p:nvPr/>
        </p:nvSpPr>
        <p:spPr>
          <a:xfrm>
            <a:off x="12067878" y="4442072"/>
            <a:ext cx="5227885" cy="4054971"/>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During the training phase, the selected algorithms were fed the prepared training data. This allowed the models to learn complex patterns and relationships within the financial metrics. Crucially, various model parameters were meticulously tuned to optimize performance and ensure the best possible classification outcomes, such as the optimal number of trees in a Random Forest model.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7EDE9"/>
            </a:solidFill>
          </p:spPr>
          <p:txBody>
            <a:bodyPr/>
            <a:lstStyle/>
            <a:p>
              <a:endParaRPr lang="en-PK"/>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CFA"/>
            </a:solidFill>
          </p:spPr>
          <p:txBody>
            <a:bodyPr/>
            <a:lstStyle/>
            <a:p>
              <a:endParaRPr lang="en-PK"/>
            </a:p>
          </p:txBody>
        </p:sp>
      </p:grpSp>
      <p:sp>
        <p:nvSpPr>
          <p:cNvPr id="7" name="TextBox 7"/>
          <p:cNvSpPr txBox="1"/>
          <p:nvPr/>
        </p:nvSpPr>
        <p:spPr>
          <a:xfrm>
            <a:off x="992238" y="952500"/>
            <a:ext cx="9692580" cy="803672"/>
          </a:xfrm>
          <a:prstGeom prst="rect">
            <a:avLst/>
          </a:prstGeom>
        </p:spPr>
        <p:txBody>
          <a:bodyPr lIns="0" tIns="0" rIns="0" bIns="0" rtlCol="0" anchor="t">
            <a:spAutoFit/>
          </a:bodyPr>
          <a:lstStyle/>
          <a:p>
            <a:pPr algn="l">
              <a:lnSpc>
                <a:spcPts val="6062"/>
              </a:lnSpc>
            </a:pPr>
            <a:r>
              <a:rPr lang="en-US" sz="4875" b="1" dirty="0">
                <a:solidFill>
                  <a:srgbClr val="443728"/>
                </a:solidFill>
                <a:latin typeface="Crimson Pro Bold"/>
                <a:ea typeface="Crimson Pro Bold"/>
                <a:cs typeface="Crimson Pro Bold"/>
                <a:sym typeface="Crimson Pro Bold"/>
              </a:rPr>
              <a:t>Feature Importance &amp; Interpretation</a:t>
            </a:r>
          </a:p>
        </p:txBody>
      </p:sp>
      <p:sp>
        <p:nvSpPr>
          <p:cNvPr id="8" name="Freeform 8" descr="preencoded.png"/>
          <p:cNvSpPr/>
          <p:nvPr/>
        </p:nvSpPr>
        <p:spPr>
          <a:xfrm>
            <a:off x="992238" y="2642741"/>
            <a:ext cx="1240334" cy="2223195"/>
          </a:xfrm>
          <a:custGeom>
            <a:avLst/>
            <a:gdLst/>
            <a:ahLst/>
            <a:cxnLst/>
            <a:rect l="l" t="t" r="r" b="b"/>
            <a:pathLst>
              <a:path w="1240334" h="2223195">
                <a:moveTo>
                  <a:pt x="0" y="0"/>
                </a:moveTo>
                <a:lnTo>
                  <a:pt x="1240333" y="0"/>
                </a:lnTo>
                <a:lnTo>
                  <a:pt x="1240333" y="2223195"/>
                </a:lnTo>
                <a:lnTo>
                  <a:pt x="0" y="2223195"/>
                </a:lnTo>
                <a:lnTo>
                  <a:pt x="0" y="0"/>
                </a:lnTo>
                <a:close/>
              </a:path>
            </a:pathLst>
          </a:custGeom>
          <a:blipFill>
            <a:blip r:embed="rId3"/>
            <a:stretch>
              <a:fillRect l="-3" r="-3"/>
            </a:stretch>
          </a:blipFill>
        </p:spPr>
        <p:txBody>
          <a:bodyPr/>
          <a:lstStyle/>
          <a:p>
            <a:endParaRPr lang="en-PK"/>
          </a:p>
        </p:txBody>
      </p:sp>
      <p:sp>
        <p:nvSpPr>
          <p:cNvPr id="9" name="TextBox 9"/>
          <p:cNvSpPr txBox="1"/>
          <p:nvPr/>
        </p:nvSpPr>
        <p:spPr>
          <a:xfrm>
            <a:off x="2480519" y="2628900"/>
            <a:ext cx="4364683" cy="397223"/>
          </a:xfrm>
          <a:prstGeom prst="rect">
            <a:avLst/>
          </a:prstGeom>
        </p:spPr>
        <p:txBody>
          <a:bodyPr lIns="0" tIns="0" rIns="0" bIns="0" rtlCol="0" anchor="t">
            <a:spAutoFit/>
          </a:bodyPr>
          <a:lstStyle/>
          <a:p>
            <a:pPr algn="l">
              <a:lnSpc>
                <a:spcPts val="2999"/>
              </a:lnSpc>
            </a:pPr>
            <a:r>
              <a:rPr lang="en-US" sz="2437" b="1" dirty="0">
                <a:solidFill>
                  <a:srgbClr val="443728"/>
                </a:solidFill>
                <a:latin typeface="Crimson Pro Bold"/>
                <a:ea typeface="Crimson Pro Bold"/>
                <a:cs typeface="Crimson Pro Bold"/>
                <a:sym typeface="Crimson Pro Bold"/>
              </a:rPr>
              <a:t>Identifying Key Financial Metrics</a:t>
            </a:r>
          </a:p>
        </p:txBody>
      </p:sp>
      <p:sp>
        <p:nvSpPr>
          <p:cNvPr id="10" name="TextBox 10"/>
          <p:cNvSpPr txBox="1"/>
          <p:nvPr/>
        </p:nvSpPr>
        <p:spPr>
          <a:xfrm>
            <a:off x="2480519" y="3341489"/>
            <a:ext cx="14815245" cy="1276499"/>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One of the most valuable outputs of our model is its ability to pinpoint which financial features are most influential in its classification decisions. This insight allows us to understand the underlying drivers of company performance as perceived by the algorithm.</a:t>
            </a:r>
          </a:p>
        </p:txBody>
      </p:sp>
      <p:sp>
        <p:nvSpPr>
          <p:cNvPr id="11" name="Freeform 11" descr="preencoded.png"/>
          <p:cNvSpPr/>
          <p:nvPr/>
        </p:nvSpPr>
        <p:spPr>
          <a:xfrm>
            <a:off x="992238" y="4865935"/>
            <a:ext cx="1240334" cy="1826270"/>
          </a:xfrm>
          <a:custGeom>
            <a:avLst/>
            <a:gdLst/>
            <a:ahLst/>
            <a:cxnLst/>
            <a:rect l="l" t="t" r="r" b="b"/>
            <a:pathLst>
              <a:path w="1240334" h="1826270">
                <a:moveTo>
                  <a:pt x="0" y="0"/>
                </a:moveTo>
                <a:lnTo>
                  <a:pt x="1240333" y="0"/>
                </a:lnTo>
                <a:lnTo>
                  <a:pt x="1240333" y="1826270"/>
                </a:lnTo>
                <a:lnTo>
                  <a:pt x="0" y="1826270"/>
                </a:lnTo>
                <a:lnTo>
                  <a:pt x="0" y="0"/>
                </a:lnTo>
                <a:close/>
              </a:path>
            </a:pathLst>
          </a:custGeom>
          <a:blipFill>
            <a:blip r:embed="rId4"/>
            <a:stretch>
              <a:fillRect t="-153" b="-153"/>
            </a:stretch>
          </a:blipFill>
        </p:spPr>
        <p:txBody>
          <a:bodyPr/>
          <a:lstStyle/>
          <a:p>
            <a:endParaRPr lang="en-PK"/>
          </a:p>
        </p:txBody>
      </p:sp>
      <p:sp>
        <p:nvSpPr>
          <p:cNvPr id="12" name="TextBox 12"/>
          <p:cNvSpPr txBox="1"/>
          <p:nvPr/>
        </p:nvSpPr>
        <p:spPr>
          <a:xfrm>
            <a:off x="2480519" y="4838700"/>
            <a:ext cx="4395341" cy="397223"/>
          </a:xfrm>
          <a:prstGeom prst="rect">
            <a:avLst/>
          </a:prstGeom>
        </p:spPr>
        <p:txBody>
          <a:bodyPr lIns="0" tIns="0" rIns="0" bIns="0" rtlCol="0" anchor="t">
            <a:spAutoFit/>
          </a:bodyPr>
          <a:lstStyle/>
          <a:p>
            <a:pPr algn="l">
              <a:lnSpc>
                <a:spcPts val="2999"/>
              </a:lnSpc>
            </a:pPr>
            <a:r>
              <a:rPr lang="en-US" sz="2437" b="1" dirty="0">
                <a:solidFill>
                  <a:srgbClr val="443728"/>
                </a:solidFill>
                <a:latin typeface="Crimson Pro Bold"/>
                <a:ea typeface="Crimson Pro Bold"/>
                <a:cs typeface="Crimson Pro Bold"/>
                <a:sym typeface="Crimson Pro Bold"/>
              </a:rPr>
              <a:t>Feature Importance Visualization</a:t>
            </a:r>
          </a:p>
        </p:txBody>
      </p:sp>
      <p:sp>
        <p:nvSpPr>
          <p:cNvPr id="13" name="TextBox 13"/>
          <p:cNvSpPr txBox="1"/>
          <p:nvPr/>
        </p:nvSpPr>
        <p:spPr>
          <a:xfrm>
            <a:off x="2480519" y="5564684"/>
            <a:ext cx="14815245" cy="879574"/>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A clear bar chart illustrates the relative importance of each feature, allowing analysts to quickly identify which financial indicators – such as Net Income or the Debt/Equity ratio – carry the most weight in determining a company's classification.</a:t>
            </a:r>
          </a:p>
        </p:txBody>
      </p:sp>
      <p:sp>
        <p:nvSpPr>
          <p:cNvPr id="14" name="Freeform 14" descr="preencoded.png"/>
          <p:cNvSpPr/>
          <p:nvPr/>
        </p:nvSpPr>
        <p:spPr>
          <a:xfrm>
            <a:off x="992238" y="6692205"/>
            <a:ext cx="1240334" cy="2223195"/>
          </a:xfrm>
          <a:custGeom>
            <a:avLst/>
            <a:gdLst/>
            <a:ahLst/>
            <a:cxnLst/>
            <a:rect l="l" t="t" r="r" b="b"/>
            <a:pathLst>
              <a:path w="1240334" h="2223195">
                <a:moveTo>
                  <a:pt x="0" y="0"/>
                </a:moveTo>
                <a:lnTo>
                  <a:pt x="1240333" y="0"/>
                </a:lnTo>
                <a:lnTo>
                  <a:pt x="1240333" y="2223195"/>
                </a:lnTo>
                <a:lnTo>
                  <a:pt x="0" y="2223195"/>
                </a:lnTo>
                <a:lnTo>
                  <a:pt x="0" y="0"/>
                </a:lnTo>
                <a:close/>
              </a:path>
            </a:pathLst>
          </a:custGeom>
          <a:blipFill>
            <a:blip r:embed="rId5"/>
            <a:stretch>
              <a:fillRect l="-3" r="-3"/>
            </a:stretch>
          </a:blipFill>
        </p:spPr>
        <p:txBody>
          <a:bodyPr/>
          <a:lstStyle/>
          <a:p>
            <a:endParaRPr lang="en-PK"/>
          </a:p>
        </p:txBody>
      </p:sp>
      <p:sp>
        <p:nvSpPr>
          <p:cNvPr id="15" name="TextBox 15"/>
          <p:cNvSpPr txBox="1"/>
          <p:nvPr/>
        </p:nvSpPr>
        <p:spPr>
          <a:xfrm>
            <a:off x="2480519" y="6667500"/>
            <a:ext cx="4202162" cy="397223"/>
          </a:xfrm>
          <a:prstGeom prst="rect">
            <a:avLst/>
          </a:prstGeom>
        </p:spPr>
        <p:txBody>
          <a:bodyPr lIns="0" tIns="0" rIns="0" bIns="0" rtlCol="0" anchor="t">
            <a:spAutoFit/>
          </a:bodyPr>
          <a:lstStyle/>
          <a:p>
            <a:pPr algn="l">
              <a:lnSpc>
                <a:spcPts val="2999"/>
              </a:lnSpc>
            </a:pPr>
            <a:r>
              <a:rPr lang="en-US" sz="2437" b="1" dirty="0">
                <a:solidFill>
                  <a:srgbClr val="443728"/>
                </a:solidFill>
                <a:latin typeface="Crimson Pro Bold"/>
                <a:ea typeface="Crimson Pro Bold"/>
                <a:cs typeface="Crimson Pro Bold"/>
                <a:sym typeface="Crimson Pro Bold"/>
              </a:rPr>
              <a:t>Translating to Business Insights</a:t>
            </a:r>
          </a:p>
        </p:txBody>
      </p:sp>
      <p:sp>
        <p:nvSpPr>
          <p:cNvPr id="16" name="TextBox 16"/>
          <p:cNvSpPr txBox="1"/>
          <p:nvPr/>
        </p:nvSpPr>
        <p:spPr>
          <a:xfrm>
            <a:off x="2480519" y="7390954"/>
            <a:ext cx="14815245" cy="1276499"/>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This interpretability translates directly into actionable business insights. For instance, the model consistently shows that "strong" companies are characterized by robust net income and manageable debt levels, while "weak" companies often exhibit low or negative income coupled with high liabilities, aligning with fundamental financial principles.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7EDE9"/>
            </a:solidFill>
          </p:spPr>
          <p:txBody>
            <a:bodyPr/>
            <a:lstStyle/>
            <a:p>
              <a:endParaRPr lang="en-PK"/>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CFA"/>
            </a:solidFill>
          </p:spPr>
          <p:txBody>
            <a:bodyPr/>
            <a:lstStyle/>
            <a:p>
              <a:endParaRPr lang="en-PK"/>
            </a:p>
          </p:txBody>
        </p:sp>
      </p:grpSp>
      <p:sp>
        <p:nvSpPr>
          <p:cNvPr id="7" name="TextBox 7"/>
          <p:cNvSpPr txBox="1"/>
          <p:nvPr/>
        </p:nvSpPr>
        <p:spPr>
          <a:xfrm>
            <a:off x="992238" y="1714500"/>
            <a:ext cx="7123509" cy="803672"/>
          </a:xfrm>
          <a:prstGeom prst="rect">
            <a:avLst/>
          </a:prstGeom>
        </p:spPr>
        <p:txBody>
          <a:bodyPr lIns="0" tIns="0" rIns="0" bIns="0" rtlCol="0" anchor="t">
            <a:spAutoFit/>
          </a:bodyPr>
          <a:lstStyle/>
          <a:p>
            <a:pPr algn="l">
              <a:lnSpc>
                <a:spcPts val="6062"/>
              </a:lnSpc>
            </a:pPr>
            <a:r>
              <a:rPr lang="en-US" sz="4875" b="1" dirty="0">
                <a:solidFill>
                  <a:srgbClr val="443728"/>
                </a:solidFill>
                <a:latin typeface="Crimson Pro Bold"/>
                <a:ea typeface="Crimson Pro Bold"/>
                <a:cs typeface="Crimson Pro Bold"/>
                <a:sym typeface="Crimson Pro Bold"/>
              </a:rPr>
              <a:t>Limitations &amp; Future Work</a:t>
            </a:r>
          </a:p>
        </p:txBody>
      </p:sp>
      <p:sp>
        <p:nvSpPr>
          <p:cNvPr id="8" name="TextBox 8"/>
          <p:cNvSpPr txBox="1"/>
          <p:nvPr/>
        </p:nvSpPr>
        <p:spPr>
          <a:xfrm>
            <a:off x="992238" y="3206502"/>
            <a:ext cx="16303526" cy="482650"/>
          </a:xfrm>
          <a:prstGeom prst="rect">
            <a:avLst/>
          </a:prstGeom>
        </p:spPr>
        <p:txBody>
          <a:bodyPr lIns="0" tIns="0" rIns="0" bIns="0" rtlCol="0" anchor="t">
            <a:spAutoFit/>
          </a:bodyPr>
          <a:lstStyle/>
          <a:p>
            <a:pPr marL="292199" lvl="1" indent="-146100" algn="l">
              <a:lnSpc>
                <a:spcPts val="3125"/>
              </a:lnSpc>
              <a:buFont typeface="Arial"/>
              <a:buChar char="•"/>
            </a:pPr>
            <a:r>
              <a:rPr lang="en-US" sz="1937" b="1">
                <a:solidFill>
                  <a:srgbClr val="443728"/>
                </a:solidFill>
                <a:latin typeface="Open Sans Bold"/>
                <a:ea typeface="Open Sans Bold"/>
                <a:cs typeface="Open Sans Bold"/>
                <a:sym typeface="Open Sans Bold"/>
              </a:rPr>
              <a:t>Limitations:</a:t>
            </a:r>
          </a:p>
        </p:txBody>
      </p:sp>
      <p:sp>
        <p:nvSpPr>
          <p:cNvPr id="9" name="TextBox 9"/>
          <p:cNvSpPr txBox="1"/>
          <p:nvPr/>
        </p:nvSpPr>
        <p:spPr>
          <a:xfrm>
            <a:off x="992238" y="3690194"/>
            <a:ext cx="16303526" cy="879574"/>
          </a:xfrm>
          <a:prstGeom prst="rect">
            <a:avLst/>
          </a:prstGeom>
        </p:spPr>
        <p:txBody>
          <a:bodyPr lIns="0" tIns="0" rIns="0" bIns="0" rtlCol="0" anchor="t">
            <a:spAutoFit/>
          </a:bodyPr>
          <a:lstStyle/>
          <a:p>
            <a:pPr marL="720824" lvl="2" indent="-240275" algn="l">
              <a:lnSpc>
                <a:spcPts val="3125"/>
              </a:lnSpc>
              <a:buFont typeface="Arial"/>
              <a:buChar char="⚬"/>
            </a:pPr>
            <a:r>
              <a:rPr lang="en-US" sz="1937">
                <a:solidFill>
                  <a:srgbClr val="443728"/>
                </a:solidFill>
                <a:latin typeface="Open Sans"/>
                <a:ea typeface="Open Sans"/>
                <a:cs typeface="Open Sans"/>
                <a:sym typeface="Open Sans"/>
              </a:rPr>
              <a:t>The model's performance is inherently limited by the quality and recency of the input data; 2018 data may not accurately reflect current market conditions.</a:t>
            </a:r>
          </a:p>
        </p:txBody>
      </p:sp>
      <p:sp>
        <p:nvSpPr>
          <p:cNvPr id="10" name="TextBox 10"/>
          <p:cNvSpPr txBox="1"/>
          <p:nvPr/>
        </p:nvSpPr>
        <p:spPr>
          <a:xfrm>
            <a:off x="992238" y="4570809"/>
            <a:ext cx="16303526" cy="482650"/>
          </a:xfrm>
          <a:prstGeom prst="rect">
            <a:avLst/>
          </a:prstGeom>
        </p:spPr>
        <p:txBody>
          <a:bodyPr lIns="0" tIns="0" rIns="0" bIns="0" rtlCol="0" anchor="t">
            <a:spAutoFit/>
          </a:bodyPr>
          <a:lstStyle/>
          <a:p>
            <a:pPr marL="720824" lvl="2" indent="-240275" algn="l">
              <a:lnSpc>
                <a:spcPts val="3125"/>
              </a:lnSpc>
              <a:buFont typeface="Arial"/>
              <a:buChar char="⚬"/>
            </a:pPr>
            <a:r>
              <a:rPr lang="en-US" sz="1937">
                <a:solidFill>
                  <a:srgbClr val="443728"/>
                </a:solidFill>
                <a:latin typeface="Open Sans"/>
                <a:ea typeface="Open Sans"/>
                <a:cs typeface="Open Sans"/>
                <a:sym typeface="Open Sans"/>
              </a:rPr>
              <a:t>Outliers or companies with highly unusual financial profiles may be misclassified.</a:t>
            </a:r>
          </a:p>
        </p:txBody>
      </p:sp>
      <p:sp>
        <p:nvSpPr>
          <p:cNvPr id="11" name="TextBox 11"/>
          <p:cNvSpPr txBox="1"/>
          <p:nvPr/>
        </p:nvSpPr>
        <p:spPr>
          <a:xfrm>
            <a:off x="992238" y="5054501"/>
            <a:ext cx="16303526" cy="879574"/>
          </a:xfrm>
          <a:prstGeom prst="rect">
            <a:avLst/>
          </a:prstGeom>
        </p:spPr>
        <p:txBody>
          <a:bodyPr lIns="0" tIns="0" rIns="0" bIns="0" rtlCol="0" anchor="t">
            <a:spAutoFit/>
          </a:bodyPr>
          <a:lstStyle/>
          <a:p>
            <a:pPr marL="720824" lvl="2" indent="-240275" algn="l">
              <a:lnSpc>
                <a:spcPts val="3125"/>
              </a:lnSpc>
              <a:buFont typeface="Arial"/>
              <a:buChar char="⚬"/>
            </a:pPr>
            <a:r>
              <a:rPr lang="en-US" sz="1937">
                <a:solidFill>
                  <a:srgbClr val="443728"/>
                </a:solidFill>
                <a:latin typeface="Open Sans"/>
                <a:ea typeface="Open Sans"/>
                <a:cs typeface="Open Sans"/>
                <a:sym typeface="Open Sans"/>
              </a:rPr>
              <a:t>Significant economic shifts (e.g., pandemics, recessions) can alter the characteristics of "strong" or "weak" companies, potentially affecting model relevance.</a:t>
            </a:r>
          </a:p>
        </p:txBody>
      </p:sp>
      <p:sp>
        <p:nvSpPr>
          <p:cNvPr id="12" name="TextBox 12"/>
          <p:cNvSpPr txBox="1"/>
          <p:nvPr/>
        </p:nvSpPr>
        <p:spPr>
          <a:xfrm>
            <a:off x="992238" y="5935116"/>
            <a:ext cx="16303526" cy="482650"/>
          </a:xfrm>
          <a:prstGeom prst="rect">
            <a:avLst/>
          </a:prstGeom>
        </p:spPr>
        <p:txBody>
          <a:bodyPr lIns="0" tIns="0" rIns="0" bIns="0" rtlCol="0" anchor="t">
            <a:spAutoFit/>
          </a:bodyPr>
          <a:lstStyle/>
          <a:p>
            <a:pPr marL="292199" lvl="1" indent="-146100" algn="l">
              <a:lnSpc>
                <a:spcPts val="3125"/>
              </a:lnSpc>
              <a:buFont typeface="Arial"/>
              <a:buChar char="•"/>
            </a:pPr>
            <a:r>
              <a:rPr lang="en-US" sz="1937" b="1">
                <a:solidFill>
                  <a:srgbClr val="443728"/>
                </a:solidFill>
                <a:latin typeface="Open Sans Bold"/>
                <a:ea typeface="Open Sans Bold"/>
                <a:cs typeface="Open Sans Bold"/>
                <a:sym typeface="Open Sans Bold"/>
              </a:rPr>
              <a:t>Future Enhancements:</a:t>
            </a:r>
          </a:p>
        </p:txBody>
      </p:sp>
      <p:sp>
        <p:nvSpPr>
          <p:cNvPr id="13" name="TextBox 13"/>
          <p:cNvSpPr txBox="1"/>
          <p:nvPr/>
        </p:nvSpPr>
        <p:spPr>
          <a:xfrm>
            <a:off x="992238" y="6418809"/>
            <a:ext cx="16303526" cy="482650"/>
          </a:xfrm>
          <a:prstGeom prst="rect">
            <a:avLst/>
          </a:prstGeom>
        </p:spPr>
        <p:txBody>
          <a:bodyPr lIns="0" tIns="0" rIns="0" bIns="0" rtlCol="0" anchor="t">
            <a:spAutoFit/>
          </a:bodyPr>
          <a:lstStyle/>
          <a:p>
            <a:pPr marL="720824" lvl="2" indent="-240275" algn="l">
              <a:lnSpc>
                <a:spcPts val="3125"/>
              </a:lnSpc>
              <a:buFont typeface="Arial"/>
              <a:buChar char="⚬"/>
            </a:pPr>
            <a:r>
              <a:rPr lang="en-US" sz="1937">
                <a:solidFill>
                  <a:srgbClr val="443728"/>
                </a:solidFill>
                <a:latin typeface="Open Sans"/>
                <a:ea typeface="Open Sans"/>
                <a:cs typeface="Open Sans"/>
                <a:sym typeface="Open Sans"/>
              </a:rPr>
              <a:t>Incorporate multi-year financial data to improve model robustness and capture evolving trends.</a:t>
            </a:r>
          </a:p>
        </p:txBody>
      </p:sp>
      <p:sp>
        <p:nvSpPr>
          <p:cNvPr id="14" name="TextBox 14"/>
          <p:cNvSpPr txBox="1"/>
          <p:nvPr/>
        </p:nvSpPr>
        <p:spPr>
          <a:xfrm>
            <a:off x="992238" y="6902500"/>
            <a:ext cx="16303526" cy="879574"/>
          </a:xfrm>
          <a:prstGeom prst="rect">
            <a:avLst/>
          </a:prstGeom>
        </p:spPr>
        <p:txBody>
          <a:bodyPr lIns="0" tIns="0" rIns="0" bIns="0" rtlCol="0" anchor="t">
            <a:spAutoFit/>
          </a:bodyPr>
          <a:lstStyle/>
          <a:p>
            <a:pPr marL="720824" lvl="2" indent="-240275" algn="l">
              <a:lnSpc>
                <a:spcPts val="3125"/>
              </a:lnSpc>
              <a:buFont typeface="Arial"/>
              <a:buChar char="⚬"/>
            </a:pPr>
            <a:r>
              <a:rPr lang="en-US" sz="1937">
                <a:solidFill>
                  <a:srgbClr val="443728"/>
                </a:solidFill>
                <a:latin typeface="Open Sans"/>
                <a:ea typeface="Open Sans"/>
                <a:cs typeface="Open Sans"/>
                <a:sym typeface="Open Sans"/>
              </a:rPr>
              <a:t>Experiment with more advanced machine learning algorithms, such as Gradient Boosting and Neural Networks, for potentially greater accuracy.</a:t>
            </a:r>
          </a:p>
        </p:txBody>
      </p:sp>
      <p:sp>
        <p:nvSpPr>
          <p:cNvPr id="15" name="TextBox 15"/>
          <p:cNvSpPr txBox="1"/>
          <p:nvPr/>
        </p:nvSpPr>
        <p:spPr>
          <a:xfrm>
            <a:off x="992238" y="7783116"/>
            <a:ext cx="16303526" cy="482650"/>
          </a:xfrm>
          <a:prstGeom prst="rect">
            <a:avLst/>
          </a:prstGeom>
        </p:spPr>
        <p:txBody>
          <a:bodyPr lIns="0" tIns="0" rIns="0" bIns="0" rtlCol="0" anchor="t">
            <a:spAutoFit/>
          </a:bodyPr>
          <a:lstStyle/>
          <a:p>
            <a:pPr marL="720824" lvl="2" indent="-240275" algn="l">
              <a:lnSpc>
                <a:spcPts val="3125"/>
              </a:lnSpc>
              <a:buFont typeface="Arial"/>
              <a:buChar char="⚬"/>
            </a:pPr>
            <a:r>
              <a:rPr lang="en-US" sz="1937">
                <a:solidFill>
                  <a:srgbClr val="443728"/>
                </a:solidFill>
                <a:latin typeface="Open Sans"/>
                <a:ea typeface="Open Sans"/>
                <a:cs typeface="Open Sans"/>
                <a:sym typeface="Open Sans"/>
              </a:rPr>
              <a:t>Develop a user-friendly web application or interactive dashboard to make the model accessible to non-technical stakeholders.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7EDE9"/>
            </a:solidFill>
          </p:spPr>
          <p:txBody>
            <a:bodyPr/>
            <a:lstStyle/>
            <a:p>
              <a:endParaRPr lang="en-PK"/>
            </a:p>
          </p:txBody>
        </p:sp>
      </p:grpSp>
      <p:grpSp>
        <p:nvGrpSpPr>
          <p:cNvPr id="4" name="Group 4"/>
          <p:cNvGrpSpPr/>
          <p:nvPr/>
        </p:nvGrpSpPr>
        <p:grpSpPr>
          <a:xfrm>
            <a:off x="0" y="0"/>
            <a:ext cx="18288000" cy="10287000"/>
            <a:chOff x="0" y="0"/>
            <a:chExt cx="24384000" cy="13716000"/>
          </a:xfrm>
        </p:grpSpPr>
        <p:sp>
          <p:nvSpPr>
            <p:cNvPr id="5" name="Freeform 5"/>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FFFCFA"/>
            </a:solidFill>
          </p:spPr>
          <p:txBody>
            <a:bodyPr/>
            <a:lstStyle/>
            <a:p>
              <a:endParaRPr lang="en-PK"/>
            </a:p>
          </p:txBody>
        </p:sp>
      </p:grpSp>
      <p:sp>
        <p:nvSpPr>
          <p:cNvPr id="7" name="TextBox 7"/>
          <p:cNvSpPr txBox="1"/>
          <p:nvPr/>
        </p:nvSpPr>
        <p:spPr>
          <a:xfrm>
            <a:off x="992238" y="1181100"/>
            <a:ext cx="8603605" cy="803672"/>
          </a:xfrm>
          <a:prstGeom prst="rect">
            <a:avLst/>
          </a:prstGeom>
        </p:spPr>
        <p:txBody>
          <a:bodyPr lIns="0" tIns="0" rIns="0" bIns="0" rtlCol="0" anchor="t">
            <a:spAutoFit/>
          </a:bodyPr>
          <a:lstStyle/>
          <a:p>
            <a:pPr algn="l">
              <a:lnSpc>
                <a:spcPts val="6062"/>
              </a:lnSpc>
            </a:pPr>
            <a:r>
              <a:rPr lang="en-US" sz="4875" b="1" dirty="0">
                <a:solidFill>
                  <a:srgbClr val="443728"/>
                </a:solidFill>
                <a:latin typeface="Crimson Pro Bold"/>
                <a:ea typeface="Crimson Pro Bold"/>
                <a:cs typeface="Crimson Pro Bold"/>
                <a:sym typeface="Crimson Pro Bold"/>
              </a:rPr>
              <a:t>Conclusion &amp; Recommendations</a:t>
            </a:r>
          </a:p>
        </p:txBody>
      </p:sp>
      <p:sp>
        <p:nvSpPr>
          <p:cNvPr id="8" name="TextBox 8"/>
          <p:cNvSpPr txBox="1"/>
          <p:nvPr/>
        </p:nvSpPr>
        <p:spPr>
          <a:xfrm>
            <a:off x="2604492" y="2628900"/>
            <a:ext cx="3314254" cy="397223"/>
          </a:xfrm>
          <a:prstGeom prst="rect">
            <a:avLst/>
          </a:prstGeom>
        </p:spPr>
        <p:txBody>
          <a:bodyPr lIns="0" tIns="0" rIns="0" bIns="0" rtlCol="0" anchor="t">
            <a:spAutoFit/>
          </a:bodyPr>
          <a:lstStyle/>
          <a:p>
            <a:pPr algn="r">
              <a:lnSpc>
                <a:spcPts val="2999"/>
              </a:lnSpc>
            </a:pPr>
            <a:r>
              <a:rPr lang="en-US" sz="2437" b="1" dirty="0">
                <a:solidFill>
                  <a:srgbClr val="443728"/>
                </a:solidFill>
                <a:latin typeface="Crimson Pro Bold"/>
                <a:ea typeface="Crimson Pro Bold"/>
                <a:cs typeface="Crimson Pro Bold"/>
                <a:sym typeface="Crimson Pro Bold"/>
              </a:rPr>
              <a:t>Automated Classification</a:t>
            </a:r>
          </a:p>
        </p:txBody>
      </p:sp>
      <p:sp>
        <p:nvSpPr>
          <p:cNvPr id="9" name="TextBox 9"/>
          <p:cNvSpPr txBox="1"/>
          <p:nvPr/>
        </p:nvSpPr>
        <p:spPr>
          <a:xfrm>
            <a:off x="992238" y="3324076"/>
            <a:ext cx="4926509" cy="2070347"/>
          </a:xfrm>
          <a:prstGeom prst="rect">
            <a:avLst/>
          </a:prstGeom>
        </p:spPr>
        <p:txBody>
          <a:bodyPr lIns="0" tIns="0" rIns="0" bIns="0" rtlCol="0" anchor="t">
            <a:spAutoFit/>
          </a:bodyPr>
          <a:lstStyle/>
          <a:p>
            <a:pPr algn="r">
              <a:lnSpc>
                <a:spcPts val="3125"/>
              </a:lnSpc>
            </a:pPr>
            <a:r>
              <a:rPr lang="en-US" sz="1937">
                <a:solidFill>
                  <a:srgbClr val="443728"/>
                </a:solidFill>
                <a:latin typeface="Open Sans"/>
                <a:ea typeface="Open Sans"/>
                <a:cs typeface="Open Sans"/>
                <a:sym typeface="Open Sans"/>
              </a:rPr>
              <a:t>Machine learning offers a powerful solution for automating company classification using vast financial datasets, replacing time-consuming manual processes with efficient, objective analysis.</a:t>
            </a:r>
          </a:p>
        </p:txBody>
      </p:sp>
      <p:sp>
        <p:nvSpPr>
          <p:cNvPr id="10" name="Freeform 10" descr="preencoded.png"/>
          <p:cNvSpPr/>
          <p:nvPr/>
        </p:nvSpPr>
        <p:spPr>
          <a:xfrm>
            <a:off x="6290816" y="2925812"/>
            <a:ext cx="5706219" cy="5706219"/>
          </a:xfrm>
          <a:custGeom>
            <a:avLst/>
            <a:gdLst/>
            <a:ahLst/>
            <a:cxnLst/>
            <a:rect l="l" t="t" r="r" b="b"/>
            <a:pathLst>
              <a:path w="5706219" h="5706219">
                <a:moveTo>
                  <a:pt x="0" y="0"/>
                </a:moveTo>
                <a:lnTo>
                  <a:pt x="5706219" y="0"/>
                </a:lnTo>
                <a:lnTo>
                  <a:pt x="5706219" y="5706219"/>
                </a:lnTo>
                <a:lnTo>
                  <a:pt x="0" y="5706219"/>
                </a:lnTo>
                <a:lnTo>
                  <a:pt x="0" y="0"/>
                </a:lnTo>
                <a:close/>
              </a:path>
            </a:pathLst>
          </a:custGeom>
          <a:blipFill>
            <a:blip r:embed="rId3"/>
            <a:stretch>
              <a:fillRect/>
            </a:stretch>
          </a:blipFill>
        </p:spPr>
        <p:txBody>
          <a:bodyPr/>
          <a:lstStyle/>
          <a:p>
            <a:endParaRPr lang="en-PK"/>
          </a:p>
        </p:txBody>
      </p:sp>
      <p:sp>
        <p:nvSpPr>
          <p:cNvPr id="11" name="Freeform 11" descr="preencoded.png"/>
          <p:cNvSpPr/>
          <p:nvPr/>
        </p:nvSpPr>
        <p:spPr>
          <a:xfrm>
            <a:off x="7809830" y="3912915"/>
            <a:ext cx="371178" cy="463898"/>
          </a:xfrm>
          <a:custGeom>
            <a:avLst/>
            <a:gdLst/>
            <a:ahLst/>
            <a:cxnLst/>
            <a:rect l="l" t="t" r="r" b="b"/>
            <a:pathLst>
              <a:path w="371178" h="463898">
                <a:moveTo>
                  <a:pt x="0" y="0"/>
                </a:moveTo>
                <a:lnTo>
                  <a:pt x="371178" y="0"/>
                </a:lnTo>
                <a:lnTo>
                  <a:pt x="371178" y="463898"/>
                </a:lnTo>
                <a:lnTo>
                  <a:pt x="0" y="463898"/>
                </a:lnTo>
                <a:lnTo>
                  <a:pt x="0" y="0"/>
                </a:lnTo>
                <a:close/>
              </a:path>
            </a:pathLst>
          </a:custGeom>
          <a:blipFill>
            <a:blip r:embed="rId4"/>
            <a:stretch>
              <a:fillRect t="-264" b="-264"/>
            </a:stretch>
          </a:blipFill>
        </p:spPr>
        <p:txBody>
          <a:bodyPr/>
          <a:lstStyle/>
          <a:p>
            <a:endParaRPr lang="en-PK"/>
          </a:p>
        </p:txBody>
      </p:sp>
      <p:sp>
        <p:nvSpPr>
          <p:cNvPr id="12" name="TextBox 12"/>
          <p:cNvSpPr txBox="1"/>
          <p:nvPr/>
        </p:nvSpPr>
        <p:spPr>
          <a:xfrm>
            <a:off x="12369105" y="2665363"/>
            <a:ext cx="3101131" cy="397223"/>
          </a:xfrm>
          <a:prstGeom prst="rect">
            <a:avLst/>
          </a:prstGeom>
        </p:spPr>
        <p:txBody>
          <a:bodyPr lIns="0" tIns="0" rIns="0" bIns="0" rtlCol="0" anchor="t">
            <a:spAutoFit/>
          </a:bodyPr>
          <a:lstStyle/>
          <a:p>
            <a:pPr algn="l">
              <a:lnSpc>
                <a:spcPts val="2999"/>
              </a:lnSpc>
            </a:pPr>
            <a:r>
              <a:rPr lang="en-US" sz="2437" b="1">
                <a:solidFill>
                  <a:srgbClr val="443728"/>
                </a:solidFill>
                <a:latin typeface="Crimson Pro Bold"/>
                <a:ea typeface="Crimson Pro Bold"/>
                <a:cs typeface="Crimson Pro Bold"/>
                <a:sym typeface="Crimson Pro Bold"/>
              </a:rPr>
              <a:t>Objective Insights</a:t>
            </a:r>
          </a:p>
        </p:txBody>
      </p:sp>
      <p:sp>
        <p:nvSpPr>
          <p:cNvPr id="13" name="TextBox 13"/>
          <p:cNvSpPr txBox="1"/>
          <p:nvPr/>
        </p:nvSpPr>
        <p:spPr>
          <a:xfrm>
            <a:off x="12369105" y="3125689"/>
            <a:ext cx="4926658" cy="2467273"/>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This automation provides quicker and more objective insights for investors and analysts, enabling them to make informed decisions based on data-driven categorizations rather than subjective interpretations.</a:t>
            </a:r>
          </a:p>
        </p:txBody>
      </p:sp>
      <p:sp>
        <p:nvSpPr>
          <p:cNvPr id="14" name="Freeform 14" descr="preencoded.png"/>
          <p:cNvSpPr/>
          <p:nvPr/>
        </p:nvSpPr>
        <p:spPr>
          <a:xfrm>
            <a:off x="6290816" y="2925812"/>
            <a:ext cx="5706219" cy="5706219"/>
          </a:xfrm>
          <a:custGeom>
            <a:avLst/>
            <a:gdLst/>
            <a:ahLst/>
            <a:cxnLst/>
            <a:rect l="l" t="t" r="r" b="b"/>
            <a:pathLst>
              <a:path w="5706219" h="5706219">
                <a:moveTo>
                  <a:pt x="0" y="0"/>
                </a:moveTo>
                <a:lnTo>
                  <a:pt x="5706219" y="0"/>
                </a:lnTo>
                <a:lnTo>
                  <a:pt x="5706219" y="5706219"/>
                </a:lnTo>
                <a:lnTo>
                  <a:pt x="0" y="5706219"/>
                </a:lnTo>
                <a:lnTo>
                  <a:pt x="0" y="0"/>
                </a:lnTo>
                <a:close/>
              </a:path>
            </a:pathLst>
          </a:custGeom>
          <a:blipFill>
            <a:blip r:embed="rId5"/>
            <a:stretch>
              <a:fillRect/>
            </a:stretch>
          </a:blipFill>
        </p:spPr>
        <p:txBody>
          <a:bodyPr/>
          <a:lstStyle/>
          <a:p>
            <a:endParaRPr lang="en-PK"/>
          </a:p>
        </p:txBody>
      </p:sp>
      <p:sp>
        <p:nvSpPr>
          <p:cNvPr id="15" name="Freeform 15" descr="preencoded.png"/>
          <p:cNvSpPr/>
          <p:nvPr/>
        </p:nvSpPr>
        <p:spPr>
          <a:xfrm>
            <a:off x="10592172" y="4398541"/>
            <a:ext cx="371177" cy="463897"/>
          </a:xfrm>
          <a:custGeom>
            <a:avLst/>
            <a:gdLst/>
            <a:ahLst/>
            <a:cxnLst/>
            <a:rect l="l" t="t" r="r" b="b"/>
            <a:pathLst>
              <a:path w="371177" h="463897">
                <a:moveTo>
                  <a:pt x="0" y="0"/>
                </a:moveTo>
                <a:lnTo>
                  <a:pt x="371178" y="0"/>
                </a:lnTo>
                <a:lnTo>
                  <a:pt x="371178" y="463898"/>
                </a:lnTo>
                <a:lnTo>
                  <a:pt x="0" y="463898"/>
                </a:lnTo>
                <a:lnTo>
                  <a:pt x="0" y="0"/>
                </a:lnTo>
                <a:close/>
              </a:path>
            </a:pathLst>
          </a:custGeom>
          <a:blipFill>
            <a:blip r:embed="rId6"/>
            <a:stretch>
              <a:fillRect t="-264" b="-264"/>
            </a:stretch>
          </a:blipFill>
        </p:spPr>
        <p:txBody>
          <a:bodyPr/>
          <a:lstStyle/>
          <a:p>
            <a:endParaRPr lang="en-PK"/>
          </a:p>
        </p:txBody>
      </p:sp>
      <p:sp>
        <p:nvSpPr>
          <p:cNvPr id="16" name="TextBox 16"/>
          <p:cNvSpPr txBox="1"/>
          <p:nvPr/>
        </p:nvSpPr>
        <p:spPr>
          <a:xfrm>
            <a:off x="12369105" y="5955506"/>
            <a:ext cx="3101131" cy="397223"/>
          </a:xfrm>
          <a:prstGeom prst="rect">
            <a:avLst/>
          </a:prstGeom>
        </p:spPr>
        <p:txBody>
          <a:bodyPr lIns="0" tIns="0" rIns="0" bIns="0" rtlCol="0" anchor="t">
            <a:spAutoFit/>
          </a:bodyPr>
          <a:lstStyle/>
          <a:p>
            <a:pPr algn="l">
              <a:lnSpc>
                <a:spcPts val="2999"/>
              </a:lnSpc>
            </a:pPr>
            <a:r>
              <a:rPr lang="en-US" sz="2437" b="1">
                <a:solidFill>
                  <a:srgbClr val="443728"/>
                </a:solidFill>
                <a:latin typeface="Crimson Pro Bold"/>
                <a:ea typeface="Crimson Pro Bold"/>
                <a:cs typeface="Crimson Pro Bold"/>
                <a:sym typeface="Crimson Pro Bold"/>
              </a:rPr>
              <a:t>Screening Tool</a:t>
            </a:r>
          </a:p>
        </p:txBody>
      </p:sp>
      <p:sp>
        <p:nvSpPr>
          <p:cNvPr id="17" name="TextBox 17"/>
          <p:cNvSpPr txBox="1"/>
          <p:nvPr/>
        </p:nvSpPr>
        <p:spPr>
          <a:xfrm>
            <a:off x="12369105" y="6415831"/>
            <a:ext cx="4926658" cy="2467273"/>
          </a:xfrm>
          <a:prstGeom prst="rect">
            <a:avLst/>
          </a:prstGeom>
        </p:spPr>
        <p:txBody>
          <a:bodyPr lIns="0" tIns="0" rIns="0" bIns="0" rtlCol="0" anchor="t">
            <a:spAutoFit/>
          </a:bodyPr>
          <a:lstStyle/>
          <a:p>
            <a:pPr algn="l">
              <a:lnSpc>
                <a:spcPts val="3125"/>
              </a:lnSpc>
            </a:pPr>
            <a:r>
              <a:rPr lang="en-US" sz="1937">
                <a:solidFill>
                  <a:srgbClr val="443728"/>
                </a:solidFill>
                <a:latin typeface="Open Sans"/>
                <a:ea typeface="Open Sans"/>
                <a:cs typeface="Open Sans"/>
                <a:sym typeface="Open Sans"/>
              </a:rPr>
              <a:t>We recommend utilizing this model primarily as an initial screening tool to rapidly narrow down potential companies. Its outputs should always be combined with expert human judgment for comprehensive decision-making.</a:t>
            </a:r>
          </a:p>
        </p:txBody>
      </p:sp>
      <p:sp>
        <p:nvSpPr>
          <p:cNvPr id="18" name="Freeform 18" descr="preencoded.png"/>
          <p:cNvSpPr/>
          <p:nvPr/>
        </p:nvSpPr>
        <p:spPr>
          <a:xfrm>
            <a:off x="6290816" y="2925812"/>
            <a:ext cx="5706219" cy="5706219"/>
          </a:xfrm>
          <a:custGeom>
            <a:avLst/>
            <a:gdLst/>
            <a:ahLst/>
            <a:cxnLst/>
            <a:rect l="l" t="t" r="r" b="b"/>
            <a:pathLst>
              <a:path w="5706219" h="5706219">
                <a:moveTo>
                  <a:pt x="0" y="0"/>
                </a:moveTo>
                <a:lnTo>
                  <a:pt x="5706219" y="0"/>
                </a:lnTo>
                <a:lnTo>
                  <a:pt x="5706219" y="5706219"/>
                </a:lnTo>
                <a:lnTo>
                  <a:pt x="0" y="5706219"/>
                </a:lnTo>
                <a:lnTo>
                  <a:pt x="0" y="0"/>
                </a:lnTo>
                <a:close/>
              </a:path>
            </a:pathLst>
          </a:custGeom>
          <a:blipFill>
            <a:blip r:embed="rId7"/>
            <a:stretch>
              <a:fillRect/>
            </a:stretch>
          </a:blipFill>
        </p:spPr>
        <p:txBody>
          <a:bodyPr/>
          <a:lstStyle/>
          <a:p>
            <a:endParaRPr lang="en-PK"/>
          </a:p>
        </p:txBody>
      </p:sp>
      <p:sp>
        <p:nvSpPr>
          <p:cNvPr id="19" name="Freeform 19" descr="preencoded.png"/>
          <p:cNvSpPr/>
          <p:nvPr/>
        </p:nvSpPr>
        <p:spPr>
          <a:xfrm>
            <a:off x="10106546" y="7180882"/>
            <a:ext cx="371177" cy="463898"/>
          </a:xfrm>
          <a:custGeom>
            <a:avLst/>
            <a:gdLst/>
            <a:ahLst/>
            <a:cxnLst/>
            <a:rect l="l" t="t" r="r" b="b"/>
            <a:pathLst>
              <a:path w="371177" h="463898">
                <a:moveTo>
                  <a:pt x="0" y="0"/>
                </a:moveTo>
                <a:lnTo>
                  <a:pt x="371178" y="0"/>
                </a:lnTo>
                <a:lnTo>
                  <a:pt x="371178" y="463898"/>
                </a:lnTo>
                <a:lnTo>
                  <a:pt x="0" y="463898"/>
                </a:lnTo>
                <a:lnTo>
                  <a:pt x="0" y="0"/>
                </a:lnTo>
                <a:close/>
              </a:path>
            </a:pathLst>
          </a:custGeom>
          <a:blipFill>
            <a:blip r:embed="rId8"/>
            <a:stretch>
              <a:fillRect t="-264" b="-264"/>
            </a:stretch>
          </a:blipFill>
        </p:spPr>
        <p:txBody>
          <a:bodyPr/>
          <a:lstStyle/>
          <a:p>
            <a:endParaRPr lang="en-PK"/>
          </a:p>
        </p:txBody>
      </p:sp>
      <p:sp>
        <p:nvSpPr>
          <p:cNvPr id="20" name="TextBox 20"/>
          <p:cNvSpPr txBox="1"/>
          <p:nvPr/>
        </p:nvSpPr>
        <p:spPr>
          <a:xfrm>
            <a:off x="2817614" y="5955506"/>
            <a:ext cx="3101131" cy="397223"/>
          </a:xfrm>
          <a:prstGeom prst="rect">
            <a:avLst/>
          </a:prstGeom>
        </p:spPr>
        <p:txBody>
          <a:bodyPr lIns="0" tIns="0" rIns="0" bIns="0" rtlCol="0" anchor="t">
            <a:spAutoFit/>
          </a:bodyPr>
          <a:lstStyle/>
          <a:p>
            <a:pPr algn="r">
              <a:lnSpc>
                <a:spcPts val="2999"/>
              </a:lnSpc>
            </a:pPr>
            <a:r>
              <a:rPr lang="en-US" sz="2437" b="1">
                <a:solidFill>
                  <a:srgbClr val="443728"/>
                </a:solidFill>
                <a:latin typeface="Crimson Pro Bold"/>
                <a:ea typeface="Crimson Pro Bold"/>
                <a:cs typeface="Crimson Pro Bold"/>
                <a:sym typeface="Crimson Pro Bold"/>
              </a:rPr>
              <a:t>Future Expansion</a:t>
            </a:r>
          </a:p>
        </p:txBody>
      </p:sp>
      <p:sp>
        <p:nvSpPr>
          <p:cNvPr id="21" name="TextBox 21"/>
          <p:cNvSpPr txBox="1"/>
          <p:nvPr/>
        </p:nvSpPr>
        <p:spPr>
          <a:xfrm>
            <a:off x="992238" y="6415831"/>
            <a:ext cx="4926509" cy="2467273"/>
          </a:xfrm>
          <a:prstGeom prst="rect">
            <a:avLst/>
          </a:prstGeom>
        </p:spPr>
        <p:txBody>
          <a:bodyPr lIns="0" tIns="0" rIns="0" bIns="0" rtlCol="0" anchor="t">
            <a:spAutoFit/>
          </a:bodyPr>
          <a:lstStyle/>
          <a:p>
            <a:pPr algn="r">
              <a:lnSpc>
                <a:spcPts val="3125"/>
              </a:lnSpc>
            </a:pPr>
            <a:r>
              <a:rPr lang="en-US" sz="1937">
                <a:solidFill>
                  <a:srgbClr val="443728"/>
                </a:solidFill>
                <a:latin typeface="Open Sans"/>
                <a:ea typeface="Open Sans"/>
                <a:cs typeface="Open Sans"/>
                <a:sym typeface="Open Sans"/>
              </a:rPr>
              <a:t>Future enhancements could include expanding the model with additional features, such as non-financial factors like ESG scores or news sentiment, to create an even more holistic and predictive classification system.</a:t>
            </a:r>
          </a:p>
        </p:txBody>
      </p:sp>
      <p:sp>
        <p:nvSpPr>
          <p:cNvPr id="22" name="Freeform 22" descr="preencoded.png"/>
          <p:cNvSpPr/>
          <p:nvPr/>
        </p:nvSpPr>
        <p:spPr>
          <a:xfrm>
            <a:off x="6290816" y="2925812"/>
            <a:ext cx="5706219" cy="5706219"/>
          </a:xfrm>
          <a:custGeom>
            <a:avLst/>
            <a:gdLst/>
            <a:ahLst/>
            <a:cxnLst/>
            <a:rect l="l" t="t" r="r" b="b"/>
            <a:pathLst>
              <a:path w="5706219" h="5706219">
                <a:moveTo>
                  <a:pt x="0" y="0"/>
                </a:moveTo>
                <a:lnTo>
                  <a:pt x="5706219" y="0"/>
                </a:lnTo>
                <a:lnTo>
                  <a:pt x="5706219" y="5706219"/>
                </a:lnTo>
                <a:lnTo>
                  <a:pt x="0" y="5706219"/>
                </a:lnTo>
                <a:lnTo>
                  <a:pt x="0" y="0"/>
                </a:lnTo>
                <a:close/>
              </a:path>
            </a:pathLst>
          </a:custGeom>
          <a:blipFill>
            <a:blip r:embed="rId9"/>
            <a:stretch>
              <a:fillRect/>
            </a:stretch>
          </a:blipFill>
        </p:spPr>
        <p:txBody>
          <a:bodyPr/>
          <a:lstStyle/>
          <a:p>
            <a:endParaRPr lang="en-PK"/>
          </a:p>
        </p:txBody>
      </p:sp>
      <p:sp>
        <p:nvSpPr>
          <p:cNvPr id="23" name="Freeform 23" descr="preencoded.png"/>
          <p:cNvSpPr/>
          <p:nvPr/>
        </p:nvSpPr>
        <p:spPr>
          <a:xfrm>
            <a:off x="7324204" y="6695256"/>
            <a:ext cx="371177" cy="463898"/>
          </a:xfrm>
          <a:custGeom>
            <a:avLst/>
            <a:gdLst/>
            <a:ahLst/>
            <a:cxnLst/>
            <a:rect l="l" t="t" r="r" b="b"/>
            <a:pathLst>
              <a:path w="371177" h="463898">
                <a:moveTo>
                  <a:pt x="0" y="0"/>
                </a:moveTo>
                <a:lnTo>
                  <a:pt x="371177" y="0"/>
                </a:lnTo>
                <a:lnTo>
                  <a:pt x="371177" y="463898"/>
                </a:lnTo>
                <a:lnTo>
                  <a:pt x="0" y="463898"/>
                </a:lnTo>
                <a:lnTo>
                  <a:pt x="0" y="0"/>
                </a:lnTo>
                <a:close/>
              </a:path>
            </a:pathLst>
          </a:custGeom>
          <a:blipFill>
            <a:blip r:embed="rId10"/>
            <a:stretch>
              <a:fillRect t="-264" b="-264"/>
            </a:stretch>
          </a:blipFill>
        </p:spPr>
        <p:txBody>
          <a:bodyPr/>
          <a:lstStyle/>
          <a:p>
            <a:endParaRPr lang="en-PK"/>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1336</Words>
  <Application>Microsoft Office PowerPoint</Application>
  <PresentationFormat>Custom</PresentationFormat>
  <Paragraphs>87</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Crimson Pro Bold</vt:lpstr>
      <vt:lpstr>Open Sans</vt:lpstr>
      <vt:lpstr>Arial</vt:lpstr>
      <vt:lpstr>Open Sans Bold</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Stock-Classification-Using-Machine-Learning.pptx</dc:title>
  <cp:lastModifiedBy>Ali Hassan</cp:lastModifiedBy>
  <cp:revision>2</cp:revision>
  <dcterms:created xsi:type="dcterms:W3CDTF">2006-08-16T00:00:00Z</dcterms:created>
  <dcterms:modified xsi:type="dcterms:W3CDTF">2025-06-17T00:59:17Z</dcterms:modified>
  <dc:identifier>DAGqkNVuy34</dc:identifier>
</cp:coreProperties>
</file>