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9"/>
  </p:notesMasterIdLst>
  <p:handoutMasterIdLst>
    <p:handoutMasterId r:id="rId20"/>
  </p:handoutMasterIdLst>
  <p:sldIdLst>
    <p:sldId id="285" r:id="rId5"/>
    <p:sldId id="282" r:id="rId6"/>
    <p:sldId id="271" r:id="rId7"/>
    <p:sldId id="284" r:id="rId8"/>
    <p:sldId id="286" r:id="rId9"/>
    <p:sldId id="287" r:id="rId10"/>
    <p:sldId id="288" r:id="rId11"/>
    <p:sldId id="289" r:id="rId12"/>
    <p:sldId id="290" r:id="rId13"/>
    <p:sldId id="291" r:id="rId14"/>
    <p:sldId id="294" r:id="rId15"/>
    <p:sldId id="295" r:id="rId16"/>
    <p:sldId id="293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07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982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15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65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6689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8" r:id="rId12"/>
    <p:sldLayoutId id="2147483719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8" r:id="rId2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4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4.jpe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4.jpeg"/><Relationship Id="rId7" Type="http://schemas.openxmlformats.org/officeDocument/2006/relationships/image" Target="../media/image2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jpe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90747" y="1585169"/>
            <a:ext cx="11943760" cy="2286000"/>
          </a:xfrm>
        </p:spPr>
        <p:txBody>
          <a:bodyPr/>
          <a:lstStyle/>
          <a:p>
            <a:r>
              <a:rPr lang="en-US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MACHINE LEARNING PROJECTS</a:t>
            </a:r>
            <a:br>
              <a:rPr lang="en-US" sz="4800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US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CLASSIFICATION &amp; REGRESSION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3A137-DE6D-7D39-450F-98CC27E3D206}"/>
              </a:ext>
            </a:extLst>
          </p:cNvPr>
          <p:cNvSpPr txBox="1"/>
          <p:nvPr/>
        </p:nvSpPr>
        <p:spPr>
          <a:xfrm>
            <a:off x="2716491" y="224957"/>
            <a:ext cx="6759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gency FB" panose="020B0503020202020204" pitchFamily="34" charset="0"/>
              </a:rPr>
              <a:t>Modeling Using Classification</a:t>
            </a:r>
            <a:endParaRPr lang="en-US" sz="36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03D2C96-9F3D-F4BC-0D43-10022ED796A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544494" y="1199432"/>
            <a:ext cx="2246064" cy="3693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Logistic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3CCB1A-BEC5-2F9F-A1DC-D9AD455BD5A9}"/>
              </a:ext>
            </a:extLst>
          </p:cNvPr>
          <p:cNvSpPr txBox="1"/>
          <p:nvPr/>
        </p:nvSpPr>
        <p:spPr>
          <a:xfrm>
            <a:off x="3301740" y="641649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model selected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performance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CBE0E0-7A4C-E3A4-462B-4C016D343831}"/>
              </a:ext>
            </a:extLst>
          </p:cNvPr>
          <p:cNvSpPr txBox="1"/>
          <p:nvPr/>
        </p:nvSpPr>
        <p:spPr>
          <a:xfrm>
            <a:off x="1151905" y="3595185"/>
            <a:ext cx="283039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Decision Tree Classifier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86C43C-B109-F826-EA11-34A53A81D0AD}"/>
              </a:ext>
            </a:extLst>
          </p:cNvPr>
          <p:cNvSpPr txBox="1"/>
          <p:nvPr/>
        </p:nvSpPr>
        <p:spPr>
          <a:xfrm>
            <a:off x="7986175" y="1199432"/>
            <a:ext cx="300174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Random Forest </a:t>
            </a:r>
            <a:r>
              <a:rPr lang="en-US" altLang="en-US" b="1" dirty="0">
                <a:solidFill>
                  <a:schemeClr val="bg1"/>
                </a:solidFill>
              </a:rPr>
              <a:t>Classifier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18" name="Picture Placeholder 19" descr="A close-up of a graph">
            <a:extLst>
              <a:ext uri="{FF2B5EF4-FFF2-40B4-BE49-F238E27FC236}">
                <a16:creationId xmlns:a16="http://schemas.microsoft.com/office/drawing/2014/main" id="{5C8F844F-4D59-3D8F-1A81-E065A71AB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>
          <a:xfrm>
            <a:off x="11924999" y="0"/>
            <a:ext cx="267001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FF9465F-8E12-D004-9F2E-428307FEA46C}"/>
              </a:ext>
            </a:extLst>
          </p:cNvPr>
          <p:cNvSpPr txBox="1"/>
          <p:nvPr/>
        </p:nvSpPr>
        <p:spPr>
          <a:xfrm>
            <a:off x="391073" y="1618304"/>
            <a:ext cx="52170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Purpose</a:t>
            </a:r>
          </a:p>
          <a:p>
            <a:r>
              <a:rPr lang="en-US" sz="1600" dirty="0"/>
              <a:t>Used for </a:t>
            </a:r>
            <a:r>
              <a:rPr lang="en-US" sz="1600" b="1" dirty="0"/>
              <a:t>binary classification problems</a:t>
            </a:r>
            <a:r>
              <a:rPr lang="en-US" sz="1600" dirty="0"/>
              <a:t>. It models the probability that an instance belongs to a particular class.</a:t>
            </a:r>
            <a:endParaRPr lang="en-US" sz="16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2002F33-F14E-48AD-2D40-C9BB38E93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46" y="2578132"/>
            <a:ext cx="4385734" cy="74474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EDE9CE8-C965-DDA8-8251-125A14D22B13}"/>
              </a:ext>
            </a:extLst>
          </p:cNvPr>
          <p:cNvSpPr txBox="1"/>
          <p:nvPr/>
        </p:nvSpPr>
        <p:spPr>
          <a:xfrm>
            <a:off x="306219" y="3982222"/>
            <a:ext cx="45028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Purpose</a:t>
            </a:r>
          </a:p>
          <a:p>
            <a:r>
              <a:rPr lang="en-US" sz="1600" dirty="0"/>
              <a:t>Splits data into tree-based rules for prediction.</a:t>
            </a:r>
          </a:p>
          <a:p>
            <a:r>
              <a:rPr lang="en-US" sz="1600" dirty="0"/>
              <a:t>Can </a:t>
            </a:r>
            <a:r>
              <a:rPr lang="en-US" sz="1600" b="1" dirty="0"/>
              <a:t>overfit</a:t>
            </a:r>
            <a:r>
              <a:rPr lang="en-US" sz="1600" dirty="0"/>
              <a:t> on small datasets but captures non-linearity.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629D19D-38A2-11CC-08B8-4C43CD70C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17" y="5059440"/>
            <a:ext cx="4552907" cy="103623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C2D2F6F-B02A-FE61-80A0-E096C75790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4254" y="2716778"/>
            <a:ext cx="4028472" cy="120984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99C6C1D-CF58-5FD5-4621-E2B61ECDB5E5}"/>
              </a:ext>
            </a:extLst>
          </p:cNvPr>
          <p:cNvSpPr txBox="1"/>
          <p:nvPr/>
        </p:nvSpPr>
        <p:spPr>
          <a:xfrm>
            <a:off x="7512150" y="1613068"/>
            <a:ext cx="40284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Purpose</a:t>
            </a:r>
          </a:p>
          <a:p>
            <a:r>
              <a:rPr lang="en-US" sz="1600" dirty="0"/>
              <a:t>An </a:t>
            </a:r>
            <a:r>
              <a:rPr lang="en-US" sz="1600" b="1" dirty="0"/>
              <a:t>ensemble method</a:t>
            </a:r>
            <a:r>
              <a:rPr lang="en-US" sz="1600" dirty="0"/>
              <a:t> using multiple decision trees. Reduces overfitting and improves generalization.</a:t>
            </a:r>
          </a:p>
        </p:txBody>
      </p:sp>
      <p:pic>
        <p:nvPicPr>
          <p:cNvPr id="34" name="Picture Placeholder 15" descr="Data points digital background">
            <a:extLst>
              <a:ext uri="{FF2B5EF4-FFF2-40B4-BE49-F238E27FC236}">
                <a16:creationId xmlns:a16="http://schemas.microsoft.com/office/drawing/2014/main" id="{F32D69E2-A79D-94B0-B087-665EE238462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 rot="10800000" flipV="1">
            <a:off x="3420466" y="862088"/>
            <a:ext cx="5577950" cy="7048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7CBA039-3258-4EB1-39D6-A1837D81796C}"/>
              </a:ext>
            </a:extLst>
          </p:cNvPr>
          <p:cNvSpPr txBox="1"/>
          <p:nvPr/>
        </p:nvSpPr>
        <p:spPr>
          <a:xfrm>
            <a:off x="7419376" y="4516260"/>
            <a:ext cx="37599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Purpose:</a:t>
            </a:r>
          </a:p>
          <a:p>
            <a:r>
              <a:rPr lang="en-US" sz="1600" dirty="0"/>
              <a:t>An advanced ensemble technique that builds trees sequentially, each correcting the error of the previous one.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A203D9-0AFE-5581-5EC2-48D6FFF5CA57}"/>
              </a:ext>
            </a:extLst>
          </p:cNvPr>
          <p:cNvSpPr txBox="1"/>
          <p:nvPr/>
        </p:nvSpPr>
        <p:spPr>
          <a:xfrm>
            <a:off x="7862102" y="4105160"/>
            <a:ext cx="324989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Gradient Boosting Classifier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2EA503C-7B48-BA20-1574-C9008698CF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74940" y="5598748"/>
            <a:ext cx="4401136" cy="86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465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4820F3-D9A1-F930-2946-2D060FDDF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928312"/>
              </p:ext>
            </p:extLst>
          </p:nvPr>
        </p:nvGraphicFramePr>
        <p:xfrm>
          <a:off x="7638345" y="3647776"/>
          <a:ext cx="4237164" cy="28346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18582">
                  <a:extLst>
                    <a:ext uri="{9D8B030D-6E8A-4147-A177-3AD203B41FA5}">
                      <a16:colId xmlns:a16="http://schemas.microsoft.com/office/drawing/2014/main" val="6721348"/>
                    </a:ext>
                  </a:extLst>
                </a:gridCol>
                <a:gridCol w="2118582">
                  <a:extLst>
                    <a:ext uri="{9D8B030D-6E8A-4147-A177-3AD203B41FA5}">
                      <a16:colId xmlns:a16="http://schemas.microsoft.com/office/drawing/2014/main" val="3220495364"/>
                    </a:ext>
                  </a:extLst>
                </a:gridCol>
              </a:tblGrid>
              <a:tr h="317317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084697"/>
                  </a:ext>
                </a:extLst>
              </a:tr>
              <a:tr h="31731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~76%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325863"/>
                  </a:ext>
                </a:extLst>
              </a:tr>
              <a:tr h="31731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~74%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5273659"/>
                  </a:ext>
                </a:extLst>
              </a:tr>
              <a:tr h="31731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~79%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678499"/>
                  </a:ext>
                </a:extLst>
              </a:tr>
              <a:tr h="31731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~78%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176702"/>
                  </a:ext>
                </a:extLst>
              </a:tr>
              <a:tr h="317317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~77%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5560508"/>
                  </a:ext>
                </a:extLst>
              </a:tr>
              <a:tr h="555305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ANN (Deep Learning)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~80%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747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8637A11-624D-7362-5DCB-816B7EB0EB97}"/>
              </a:ext>
            </a:extLst>
          </p:cNvPr>
          <p:cNvSpPr txBox="1"/>
          <p:nvPr/>
        </p:nvSpPr>
        <p:spPr>
          <a:xfrm>
            <a:off x="8089720" y="3202476"/>
            <a:ext cx="348524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</a:rPr>
              <a:t>Accuracy Table (By Model)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836CC-7E54-BEB0-4DF2-F73B02C30D88}"/>
              </a:ext>
            </a:extLst>
          </p:cNvPr>
          <p:cNvSpPr txBox="1"/>
          <p:nvPr/>
        </p:nvSpPr>
        <p:spPr>
          <a:xfrm>
            <a:off x="2546808" y="188248"/>
            <a:ext cx="6759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gency FB" panose="020B0503020202020204" pitchFamily="34" charset="0"/>
              </a:rPr>
              <a:t>Model Evaluation &amp; ANN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47E85B-05EE-06F2-B520-17A9B9EB113C}"/>
              </a:ext>
            </a:extLst>
          </p:cNvPr>
          <p:cNvSpPr txBox="1"/>
          <p:nvPr/>
        </p:nvSpPr>
        <p:spPr>
          <a:xfrm>
            <a:off x="617038" y="1651716"/>
            <a:ext cx="60944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Purpose:</a:t>
            </a:r>
          </a:p>
          <a:p>
            <a:r>
              <a:rPr lang="en-US" dirty="0"/>
              <a:t>Used for learning </a:t>
            </a:r>
            <a:r>
              <a:rPr lang="en-US" b="1" dirty="0"/>
              <a:t>complex non-linear patterns</a:t>
            </a:r>
            <a:r>
              <a:rPr lang="en-US" dirty="0"/>
              <a:t>. Great for high-dimensional data. This model uses 5 layers.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674F4-6D14-2746-F6FB-32CDA4FF0C74}"/>
              </a:ext>
            </a:extLst>
          </p:cNvPr>
          <p:cNvSpPr txBox="1"/>
          <p:nvPr/>
        </p:nvSpPr>
        <p:spPr>
          <a:xfrm>
            <a:off x="617038" y="3429000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Model Design:</a:t>
            </a:r>
          </a:p>
          <a:p>
            <a:r>
              <a:rPr lang="en-US" b="1" dirty="0" err="1"/>
              <a:t>nput</a:t>
            </a:r>
            <a:r>
              <a:rPr lang="en-US" b="1" dirty="0"/>
              <a:t> Layer:</a:t>
            </a:r>
            <a:r>
              <a:rPr lang="en-US" dirty="0"/>
              <a:t> Takes input features</a:t>
            </a:r>
          </a:p>
          <a:p>
            <a:r>
              <a:rPr lang="en-US" b="1" dirty="0"/>
              <a:t>Hidden Layers:</a:t>
            </a:r>
            <a:r>
              <a:rPr lang="en-US" dirty="0"/>
              <a:t> 4 hidden layers using </a:t>
            </a:r>
            <a:r>
              <a:rPr lang="en-US" b="1" dirty="0" err="1"/>
              <a:t>ReLU</a:t>
            </a:r>
            <a:endParaRPr lang="en-US" dirty="0"/>
          </a:p>
          <a:p>
            <a:r>
              <a:rPr lang="en-US" b="1" dirty="0"/>
              <a:t>Output Layer:</a:t>
            </a:r>
            <a:r>
              <a:rPr lang="en-US" dirty="0"/>
              <a:t> 1 neuron, </a:t>
            </a:r>
            <a:r>
              <a:rPr lang="en-US" b="1" dirty="0"/>
              <a:t>Sigmoid</a:t>
            </a:r>
            <a:r>
              <a:rPr lang="en-US" dirty="0"/>
              <a:t> for binary classification (Introvert = 0, Extrovert = 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19FA4B-9F0E-5DB2-ADCE-6C6064679594}"/>
              </a:ext>
            </a:extLst>
          </p:cNvPr>
          <p:cNvSpPr txBox="1"/>
          <p:nvPr/>
        </p:nvSpPr>
        <p:spPr>
          <a:xfrm>
            <a:off x="617038" y="1203911"/>
            <a:ext cx="538783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Deep Learning Model: Artificial Neural Network 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1FB82474-01EF-6634-5548-145159431A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 rot="10800000" flipV="1">
            <a:off x="3477726" y="805068"/>
            <a:ext cx="4670939" cy="590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A9B2B3-7E6F-4C22-6F7C-B096D7BBB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35" y="2653519"/>
            <a:ext cx="5058481" cy="5715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467F31-46A6-196F-C4F4-3A470B954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84" y="4931491"/>
            <a:ext cx="4972744" cy="16575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737F3D-2400-9BD7-EEC9-2EB1575D30DF}"/>
              </a:ext>
            </a:extLst>
          </p:cNvPr>
          <p:cNvSpPr txBox="1"/>
          <p:nvPr/>
        </p:nvSpPr>
        <p:spPr>
          <a:xfrm>
            <a:off x="8014306" y="1234688"/>
            <a:ext cx="348524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</a:rPr>
              <a:t>Evaluation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AC562B8-20F6-CDD0-45BE-88E77DFE53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0872" y="1668514"/>
            <a:ext cx="3302937" cy="3429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ECD51A-E307-67F2-7BE5-E17A21E05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8665" y="2055105"/>
            <a:ext cx="3302936" cy="99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38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6ECF6E-1937-4212-B2E3-E2F43AD7A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2413"/>
            <a:ext cx="670118" cy="1080000"/>
          </a:xfrm>
          <a:custGeom>
            <a:avLst/>
            <a:gdLst>
              <a:gd name="connsiteX0" fmla="*/ 130118 w 670118"/>
              <a:gd name="connsiteY0" fmla="*/ 0 h 1080000"/>
              <a:gd name="connsiteX1" fmla="*/ 670118 w 670118"/>
              <a:gd name="connsiteY1" fmla="*/ 540000 h 1080000"/>
              <a:gd name="connsiteX2" fmla="*/ 130118 w 670118"/>
              <a:gd name="connsiteY2" fmla="*/ 1080000 h 1080000"/>
              <a:gd name="connsiteX3" fmla="*/ 21289 w 670118"/>
              <a:gd name="connsiteY3" fmla="*/ 1069029 h 1080000"/>
              <a:gd name="connsiteX4" fmla="*/ 0 w 670118"/>
              <a:gd name="connsiteY4" fmla="*/ 1062421 h 1080000"/>
              <a:gd name="connsiteX5" fmla="*/ 0 w 670118"/>
              <a:gd name="connsiteY5" fmla="*/ 17579 h 1080000"/>
              <a:gd name="connsiteX6" fmla="*/ 21289 w 670118"/>
              <a:gd name="connsiteY6" fmla="*/ 10971 h 1080000"/>
              <a:gd name="connsiteX7" fmla="*/ 130118 w 670118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18" h="1080000">
                <a:moveTo>
                  <a:pt x="130118" y="0"/>
                </a:moveTo>
                <a:cubicBezTo>
                  <a:pt x="428352" y="0"/>
                  <a:pt x="670118" y="241766"/>
                  <a:pt x="670118" y="540000"/>
                </a:cubicBezTo>
                <a:cubicBezTo>
                  <a:pt x="670118" y="838234"/>
                  <a:pt x="428352" y="1080000"/>
                  <a:pt x="130118" y="1080000"/>
                </a:cubicBezTo>
                <a:cubicBezTo>
                  <a:pt x="92839" y="1080000"/>
                  <a:pt x="56442" y="1076223"/>
                  <a:pt x="21289" y="1069029"/>
                </a:cubicBezTo>
                <a:lnTo>
                  <a:pt x="0" y="1062421"/>
                </a:lnTo>
                <a:lnTo>
                  <a:pt x="0" y="17579"/>
                </a:lnTo>
                <a:lnTo>
                  <a:pt x="21289" y="10971"/>
                </a:lnTo>
                <a:cubicBezTo>
                  <a:pt x="56442" y="3778"/>
                  <a:pt x="92839" y="0"/>
                  <a:pt x="13011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8AA2E0-A734-B60F-F35B-3539BD4A6861}"/>
              </a:ext>
            </a:extLst>
          </p:cNvPr>
          <p:cNvSpPr txBox="1"/>
          <p:nvPr/>
        </p:nvSpPr>
        <p:spPr>
          <a:xfrm>
            <a:off x="550864" y="549275"/>
            <a:ext cx="5437186" cy="266380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400" b="1">
                <a:latin typeface="+mj-lt"/>
                <a:ea typeface="+mj-ea"/>
                <a:cs typeface="+mj-cs"/>
              </a:rPr>
              <a:t>Confusion Matrix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19AF2A-3C22-4BC0-A8C5-A077AA201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7431" y="842413"/>
            <a:ext cx="762805" cy="734873"/>
            <a:chOff x="7950336" y="1300590"/>
            <a:chExt cx="762805" cy="7348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E2A3E344-FE73-466B-9169-50D95B1DE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DEA66A1E-1BD8-4765-A717-BA220280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D12B08F5-F02D-4B4E-975E-C41ED7AA9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982D5D0-1161-6A10-9167-A194FB96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144" y="1168890"/>
            <a:ext cx="5083992" cy="815613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57B709FF-BFDC-4D26-9990-BC26F14D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695687" y="5744830"/>
            <a:ext cx="998223" cy="1262947"/>
          </a:xfrm>
          <a:custGeom>
            <a:avLst/>
            <a:gdLst>
              <a:gd name="connsiteX0" fmla="*/ 458223 w 998223"/>
              <a:gd name="connsiteY0" fmla="*/ 0 h 1262947"/>
              <a:gd name="connsiteX1" fmla="*/ 982597 w 998223"/>
              <a:gd name="connsiteY1" fmla="*/ 931034 h 1262947"/>
              <a:gd name="connsiteX2" fmla="*/ 987252 w 998223"/>
              <a:gd name="connsiteY2" fmla="*/ 938533 h 1262947"/>
              <a:gd name="connsiteX3" fmla="*/ 998223 w 998223"/>
              <a:gd name="connsiteY3" fmla="*/ 992947 h 1262947"/>
              <a:gd name="connsiteX4" fmla="*/ 458223 w 998223"/>
              <a:gd name="connsiteY4" fmla="*/ 1262947 h 1262947"/>
              <a:gd name="connsiteX5" fmla="*/ 448893 w 998223"/>
              <a:gd name="connsiteY5" fmla="*/ 1262476 h 1262947"/>
              <a:gd name="connsiteX6" fmla="*/ 0 w 998223"/>
              <a:gd name="connsiteY6" fmla="*/ 81358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223" h="1262947">
                <a:moveTo>
                  <a:pt x="458223" y="0"/>
                </a:moveTo>
                <a:lnTo>
                  <a:pt x="982597" y="931034"/>
                </a:lnTo>
                <a:lnTo>
                  <a:pt x="987252" y="938533"/>
                </a:lnTo>
                <a:cubicBezTo>
                  <a:pt x="994446" y="956109"/>
                  <a:pt x="998223" y="974307"/>
                  <a:pt x="998223" y="992947"/>
                </a:cubicBezTo>
                <a:cubicBezTo>
                  <a:pt x="998223" y="1142064"/>
                  <a:pt x="756457" y="1262947"/>
                  <a:pt x="458223" y="1262947"/>
                </a:cubicBezTo>
                <a:lnTo>
                  <a:pt x="448893" y="1262476"/>
                </a:lnTo>
                <a:lnTo>
                  <a:pt x="0" y="813583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F427B2B-E8F7-4FF7-AA4D-5801283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188044" y="6135961"/>
            <a:ext cx="540000" cy="976595"/>
          </a:xfrm>
          <a:custGeom>
            <a:avLst/>
            <a:gdLst>
              <a:gd name="connsiteX0" fmla="*/ 164903 w 540000"/>
              <a:gd name="connsiteY0" fmla="*/ 42436 h 976595"/>
              <a:gd name="connsiteX1" fmla="*/ 270000 w 540000"/>
              <a:gd name="connsiteY1" fmla="*/ 0 h 976595"/>
              <a:gd name="connsiteX2" fmla="*/ 540000 w 540000"/>
              <a:gd name="connsiteY2" fmla="*/ 540000 h 976595"/>
              <a:gd name="connsiteX3" fmla="*/ 539530 w 540000"/>
              <a:gd name="connsiteY3" fmla="*/ 549329 h 976595"/>
              <a:gd name="connsiteX4" fmla="*/ 112264 w 540000"/>
              <a:gd name="connsiteY4" fmla="*/ 976595 h 976595"/>
              <a:gd name="connsiteX5" fmla="*/ 79081 w 540000"/>
              <a:gd name="connsiteY5" fmla="*/ 921838 h 976595"/>
              <a:gd name="connsiteX6" fmla="*/ 0 w 540000"/>
              <a:gd name="connsiteY6" fmla="*/ 540000 h 976595"/>
              <a:gd name="connsiteX7" fmla="*/ 164903 w 540000"/>
              <a:gd name="connsiteY7" fmla="*/ 42436 h 97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976595">
                <a:moveTo>
                  <a:pt x="164903" y="42436"/>
                </a:moveTo>
                <a:cubicBezTo>
                  <a:pt x="197206" y="15110"/>
                  <a:pt x="232721" y="0"/>
                  <a:pt x="270000" y="0"/>
                </a:cubicBezTo>
                <a:cubicBezTo>
                  <a:pt x="419117" y="0"/>
                  <a:pt x="540000" y="241766"/>
                  <a:pt x="540000" y="540000"/>
                </a:cubicBezTo>
                <a:lnTo>
                  <a:pt x="539530" y="549329"/>
                </a:lnTo>
                <a:lnTo>
                  <a:pt x="112264" y="976595"/>
                </a:lnTo>
                <a:lnTo>
                  <a:pt x="79081" y="921838"/>
                </a:lnTo>
                <a:cubicBezTo>
                  <a:pt x="30221" y="824117"/>
                  <a:pt x="0" y="689117"/>
                  <a:pt x="0" y="540000"/>
                </a:cubicBezTo>
                <a:cubicBezTo>
                  <a:pt x="0" y="316324"/>
                  <a:pt x="67997" y="124412"/>
                  <a:pt x="164903" y="4243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10ED9-3D10-A631-0F75-41672E2CC69E}"/>
              </a:ext>
            </a:extLst>
          </p:cNvPr>
          <p:cNvSpPr txBox="1"/>
          <p:nvPr/>
        </p:nvSpPr>
        <p:spPr>
          <a:xfrm>
            <a:off x="550863" y="3409936"/>
            <a:ext cx="5437187" cy="2682889"/>
          </a:xfrm>
          <a:prstGeom prst="rect">
            <a:avLst/>
          </a:prstGeo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A </a:t>
            </a:r>
            <a:r>
              <a:rPr lang="en-US" sz="1600" b="1">
                <a:solidFill>
                  <a:schemeClr val="tx1">
                    <a:alpha val="60000"/>
                  </a:schemeClr>
                </a:solidFill>
              </a:rPr>
              <a:t>confusion matrix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helps visualize the </a:t>
            </a:r>
            <a:r>
              <a:rPr lang="en-US" sz="1600" b="1">
                <a:solidFill>
                  <a:schemeClr val="tx1">
                    <a:alpha val="60000"/>
                  </a:schemeClr>
                </a:solidFill>
              </a:rPr>
              <a:t>performance of a classification model</a:t>
            </a:r>
            <a:r>
              <a:rPr lang="en-US" sz="1600">
                <a:solidFill>
                  <a:schemeClr val="tx1">
                    <a:alpha val="60000"/>
                  </a:schemeClr>
                </a:solidFill>
              </a:rPr>
              <a:t> by comparing predicted labels with actual labels.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ECA64E-B51D-680E-1963-696FF9EF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930" y="2925279"/>
            <a:ext cx="3956127" cy="3698979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45D024-0B68-B39B-6DB8-F74720C84B77}"/>
              </a:ext>
            </a:extLst>
          </p:cNvPr>
          <p:cNvSpPr txBox="1"/>
          <p:nvPr/>
        </p:nvSpPr>
        <p:spPr>
          <a:xfrm>
            <a:off x="7735657" y="2506871"/>
            <a:ext cx="2628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04802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055AA-E475-D516-6035-11A19EDE5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D8D32E-C94C-6C85-0228-FC35E402C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5322" y="304040"/>
            <a:ext cx="4401351" cy="622581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Key Findings &amp; 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BF7AB-C0C6-A2D6-3E75-34E10D1C9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356" y="1245806"/>
            <a:ext cx="5132966" cy="492355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Key Findings</a:t>
            </a:r>
          </a:p>
          <a:p>
            <a:pPr algn="ctr"/>
            <a:endParaRPr lang="en-US" b="1" dirty="0"/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C6C244-1923-8021-8881-EF5331E48C8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5996" y="1253760"/>
            <a:ext cx="5435600" cy="406433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2000" b="1" dirty="0"/>
              <a:t>Conclusion</a:t>
            </a:r>
          </a:p>
          <a:p>
            <a:endParaRPr lang="en-US" dirty="0"/>
          </a:p>
        </p:txBody>
      </p:sp>
      <p:pic>
        <p:nvPicPr>
          <p:cNvPr id="8" name="Picture Placeholder 15" descr="Data points digital background">
            <a:extLst>
              <a:ext uri="{FF2B5EF4-FFF2-40B4-BE49-F238E27FC236}">
                <a16:creationId xmlns:a16="http://schemas.microsoft.com/office/drawing/2014/main" id="{5AEEA8EB-2BCD-DA56-D9CB-FCE36FF63C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 rot="5400000">
            <a:off x="-3302357" y="3302358"/>
            <a:ext cx="6840384" cy="235670"/>
          </a:xfrm>
          <a:prstGeom prst="rect">
            <a:avLst/>
          </a:prstGeom>
        </p:spPr>
      </p:pic>
      <p:pic>
        <p:nvPicPr>
          <p:cNvPr id="9" name="Picture Placeholder 15" descr="Data points digital background">
            <a:extLst>
              <a:ext uri="{FF2B5EF4-FFF2-40B4-BE49-F238E27FC236}">
                <a16:creationId xmlns:a16="http://schemas.microsoft.com/office/drawing/2014/main" id="{F9F950F9-0B20-927A-D378-E3221C5BEE2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 rot="5400000">
            <a:off x="8653973" y="3302357"/>
            <a:ext cx="6840384" cy="235670"/>
          </a:xfrm>
          <a:prstGeom prst="rect">
            <a:avLst/>
          </a:prstGeom>
        </p:spPr>
      </p:pic>
      <p:pic>
        <p:nvPicPr>
          <p:cNvPr id="10" name="Picture Placeholder 15" descr="Data points digital background">
            <a:extLst>
              <a:ext uri="{FF2B5EF4-FFF2-40B4-BE49-F238E27FC236}">
                <a16:creationId xmlns:a16="http://schemas.microsoft.com/office/drawing/2014/main" id="{814B672D-8013-7CEF-EFC3-486F67EE9C6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 rot="10800000">
            <a:off x="235670" y="6670339"/>
            <a:ext cx="11720660" cy="184801"/>
          </a:xfrm>
          <a:prstGeom prst="rect">
            <a:avLst/>
          </a:prstGeom>
        </p:spPr>
      </p:pic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46F7DC4A-D853-1443-83AD-4F219DCCEA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 rot="10800000">
            <a:off x="0" y="-41376"/>
            <a:ext cx="12192000" cy="211420"/>
          </a:xfrm>
          <a:prstGeom prst="rect">
            <a:avLst/>
          </a:prstGeom>
        </p:spPr>
      </p:pic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88DFA135-783E-79B7-E8FB-0AB3A894B52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 rot="10800000" flipV="1">
            <a:off x="3984477" y="897110"/>
            <a:ext cx="4670939" cy="5902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482B57-6437-B840-AE31-065A938F8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04" y="1621742"/>
            <a:ext cx="443007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cleaning significantly improved accuracy.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R² Score achieved: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(Insert score).</a:t>
            </a:r>
            <a:endParaRPr lang="en-US" alt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Linear Regression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performed consistently; tree models gave better generalization.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7852D5-E588-A851-D32B-058535746C28}"/>
              </a:ext>
            </a:extLst>
          </p:cNvPr>
          <p:cNvSpPr txBox="1"/>
          <p:nvPr/>
        </p:nvSpPr>
        <p:spPr>
          <a:xfrm>
            <a:off x="6095996" y="1653684"/>
            <a:ext cx="560266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Data Preprocessing</a:t>
            </a:r>
            <a:r>
              <a:rPr lang="en-US" sz="2000" b="0" i="0" dirty="0">
                <a:effectLst/>
              </a:rPr>
              <a:t>: Cleaned the dataset and handled categorical variables. Ensured features were converted to numerical types for model compatibility.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Model Building</a:t>
            </a:r>
            <a:r>
              <a:rPr lang="en-US" sz="2000" b="0" i="0" dirty="0">
                <a:effectLst/>
              </a:rPr>
              <a:t>: Created a Neural Network using </a:t>
            </a:r>
            <a:r>
              <a:rPr lang="en-US" sz="2000" b="0" i="0" dirty="0" err="1">
                <a:effectLst/>
              </a:rPr>
              <a:t>Keras</a:t>
            </a:r>
            <a:r>
              <a:rPr lang="en-US" sz="2000" b="0" i="0" dirty="0">
                <a:effectLst/>
              </a:rPr>
              <a:t> Sequential API. Architecture included input, hidden, and output layers with activation functions (</a:t>
            </a:r>
            <a:r>
              <a:rPr lang="en-US" sz="2000" b="0" i="0" dirty="0" err="1">
                <a:effectLst/>
              </a:rPr>
              <a:t>relu</a:t>
            </a:r>
            <a:r>
              <a:rPr lang="en-US" sz="2000" b="0" i="0" dirty="0">
                <a:effectLst/>
              </a:rPr>
              <a:t>, sigmoid).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Model Training</a:t>
            </a:r>
            <a:r>
              <a:rPr lang="en-US" sz="2000" b="0" i="0" dirty="0">
                <a:effectLst/>
              </a:rPr>
              <a:t>: Trained the model with </a:t>
            </a:r>
            <a:r>
              <a:rPr lang="en-US" sz="2000" b="0" i="0" dirty="0" err="1">
                <a:effectLst/>
              </a:rPr>
              <a:t>X_train</a:t>
            </a:r>
            <a:r>
              <a:rPr lang="en-US" sz="2000" b="0" i="0" dirty="0">
                <a:effectLst/>
              </a:rPr>
              <a:t> and </a:t>
            </a:r>
            <a:r>
              <a:rPr lang="en-US" sz="2000" b="0" i="0" dirty="0" err="1">
                <a:effectLst/>
              </a:rPr>
              <a:t>y_train</a:t>
            </a:r>
            <a:r>
              <a:rPr lang="en-US" sz="2000" b="0" i="0" dirty="0">
                <a:effectLst/>
              </a:rPr>
              <a:t> using 100 epochs and batch size of 100. Used </a:t>
            </a:r>
            <a:r>
              <a:rPr lang="en-US" sz="2000" b="0" i="0" dirty="0" err="1">
                <a:effectLst/>
              </a:rPr>
              <a:t>validation_split</a:t>
            </a:r>
            <a:r>
              <a:rPr lang="en-US" sz="2000" b="0" i="0" dirty="0">
                <a:effectLst/>
              </a:rPr>
              <a:t>=0.2 to monitor validation performance.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</a:rPr>
              <a:t>Predictions &amp; Evaluation</a:t>
            </a:r>
            <a:r>
              <a:rPr lang="en-US" sz="2000" b="0" i="0" dirty="0">
                <a:effectLst/>
              </a:rPr>
              <a:t>: Made predictions on </a:t>
            </a:r>
            <a:r>
              <a:rPr lang="en-US" sz="2000" b="0" i="0" dirty="0" err="1">
                <a:effectLst/>
              </a:rPr>
              <a:t>X_test</a:t>
            </a:r>
            <a:r>
              <a:rPr lang="en-US" sz="2000" b="0" i="0" dirty="0">
                <a:effectLst/>
              </a:rPr>
              <a:t>. Evaluated performance using a confusion matrix and classification metrics.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81C973-130B-C279-72F0-9F8A406A3427}"/>
              </a:ext>
            </a:extLst>
          </p:cNvPr>
          <p:cNvSpPr txBox="1"/>
          <p:nvPr/>
        </p:nvSpPr>
        <p:spPr>
          <a:xfrm>
            <a:off x="420356" y="5024954"/>
            <a:ext cx="567564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</a:rPr>
              <a:t>Model successfully learned the patterns in data. Confusion matrix shows reasonable accuracy with room for improvement in certain misclassified cases.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678763-1739-AD69-87B3-F0728B91B620}"/>
              </a:ext>
            </a:extLst>
          </p:cNvPr>
          <p:cNvSpPr txBox="1"/>
          <p:nvPr/>
        </p:nvSpPr>
        <p:spPr>
          <a:xfrm>
            <a:off x="420356" y="4688655"/>
            <a:ext cx="567564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Results </a:t>
            </a:r>
            <a:endParaRPr lang="en-US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8E499A-64E1-7120-C9E5-1E93298F0321}"/>
              </a:ext>
            </a:extLst>
          </p:cNvPr>
          <p:cNvSpPr txBox="1"/>
          <p:nvPr/>
        </p:nvSpPr>
        <p:spPr>
          <a:xfrm>
            <a:off x="798730" y="3276950"/>
            <a:ext cx="45414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Top Predictive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Time_spent_Alone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Friends_circle_size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Social_event_attendance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7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>
          <a:xfrm>
            <a:off x="5987789" y="497090"/>
            <a:ext cx="5654675" cy="5788025"/>
          </a:xfrm>
        </p:spPr>
      </p:pic>
      <p:sp>
        <p:nvSpPr>
          <p:cNvPr id="4" name="Subtitle 7">
            <a:extLst>
              <a:ext uri="{FF2B5EF4-FFF2-40B4-BE49-F238E27FC236}">
                <a16:creationId xmlns:a16="http://schemas.microsoft.com/office/drawing/2014/main" id="{A867EAA1-2060-E051-A771-BBBF03871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368" y="3391102"/>
            <a:ext cx="5180013" cy="2706687"/>
          </a:xfrm>
        </p:spPr>
        <p:txBody>
          <a:bodyPr/>
          <a:lstStyle/>
          <a:p>
            <a:r>
              <a:rPr lang="en-US" sz="1600" dirty="0">
                <a:latin typeface="+mj-lt"/>
              </a:rPr>
              <a:t>Presented By: Amna Shahzad</a:t>
            </a:r>
          </a:p>
        </p:txBody>
      </p:sp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545" y="201126"/>
            <a:ext cx="6754910" cy="697402"/>
          </a:xfrm>
        </p:spPr>
        <p:txBody>
          <a:bodyPr>
            <a:normAutofit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Car Price Prediction Using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7230" y="1397100"/>
            <a:ext cx="5291367" cy="3789577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gency FB" panose="020B0503020202020204" pitchFamily="34" charset="0"/>
              </a:rPr>
              <a:t>INTRODUCTION: </a:t>
            </a:r>
          </a:p>
          <a:p>
            <a:r>
              <a:rPr lang="en-US" sz="2200" dirty="0">
                <a:latin typeface="Agency FB" panose="020B0503020202020204" pitchFamily="34" charset="0"/>
              </a:rPr>
              <a:t>This project focuses on building a </a:t>
            </a:r>
            <a:r>
              <a:rPr lang="en-US" sz="2200" b="1" dirty="0">
                <a:latin typeface="Agency FB" panose="020B0503020202020204" pitchFamily="34" charset="0"/>
              </a:rPr>
              <a:t>machine learning model</a:t>
            </a:r>
            <a:r>
              <a:rPr lang="en-US" sz="2200" dirty="0">
                <a:latin typeface="Agency FB" panose="020B0503020202020204" pitchFamily="34" charset="0"/>
              </a:rPr>
              <a:t> to predict the </a:t>
            </a:r>
            <a:r>
              <a:rPr lang="en-US" sz="2200" b="1" dirty="0">
                <a:latin typeface="Agency FB" panose="020B0503020202020204" pitchFamily="34" charset="0"/>
              </a:rPr>
              <a:t>price of a car</a:t>
            </a:r>
            <a:r>
              <a:rPr lang="en-US" sz="2200" dirty="0">
                <a:latin typeface="Agency FB" panose="020B0503020202020204" pitchFamily="34" charset="0"/>
              </a:rPr>
              <a:t> based on various attributes like engine size, horsepower, brand, and fuel efficiency.</a:t>
            </a:r>
          </a:p>
          <a:p>
            <a:r>
              <a:rPr lang="en-US" sz="2200" b="1" dirty="0">
                <a:latin typeface="Agency FB" panose="020B0503020202020204" pitchFamily="34" charset="0"/>
              </a:rPr>
              <a:t>Goal</a:t>
            </a:r>
            <a:r>
              <a:rPr lang="en-US" sz="2200" dirty="0">
                <a:latin typeface="Agency FB" panose="020B0503020202020204" pitchFamily="34" charset="0"/>
              </a:rPr>
              <a:t>: Predict car prices using machine learning</a:t>
            </a:r>
            <a:br>
              <a:rPr lang="en-US" sz="2200" dirty="0">
                <a:latin typeface="Agency FB" panose="020B0503020202020204" pitchFamily="34" charset="0"/>
              </a:rPr>
            </a:br>
            <a:r>
              <a:rPr lang="en-US" sz="2200" b="1" dirty="0">
                <a:latin typeface="Agency FB" panose="020B0503020202020204" pitchFamily="34" charset="0"/>
              </a:rPr>
              <a:t>Method</a:t>
            </a:r>
            <a:r>
              <a:rPr lang="en-US" sz="2200" dirty="0">
                <a:latin typeface="Agency FB" panose="020B0503020202020204" pitchFamily="34" charset="0"/>
              </a:rPr>
              <a:t>: Linear Regression</a:t>
            </a:r>
            <a:br>
              <a:rPr lang="en-US" sz="2200" dirty="0">
                <a:latin typeface="Agency FB" panose="020B0503020202020204" pitchFamily="34" charset="0"/>
              </a:rPr>
            </a:br>
            <a:r>
              <a:rPr lang="en-US" sz="2200" b="1" dirty="0">
                <a:latin typeface="Agency FB" panose="020B0503020202020204" pitchFamily="34" charset="0"/>
              </a:rPr>
              <a:t>Dataset: </a:t>
            </a:r>
            <a:br>
              <a:rPr lang="en-US" sz="2200" dirty="0">
                <a:latin typeface="Agency FB" panose="020B0503020202020204" pitchFamily="34" charset="0"/>
              </a:rPr>
            </a:br>
            <a:r>
              <a:rPr lang="en-US" sz="2200" b="1" dirty="0">
                <a:latin typeface="Agency FB" panose="020B0503020202020204" pitchFamily="34" charset="0"/>
              </a:rPr>
              <a:t>205</a:t>
            </a:r>
            <a:r>
              <a:rPr lang="en-US" sz="2200" dirty="0">
                <a:latin typeface="Agency FB" panose="020B0503020202020204" pitchFamily="34" charset="0"/>
              </a:rPr>
              <a:t> cars with </a:t>
            </a:r>
            <a:r>
              <a:rPr lang="en-US" sz="2200" b="1" dirty="0">
                <a:latin typeface="Agency FB" panose="020B0503020202020204" pitchFamily="34" charset="0"/>
              </a:rPr>
              <a:t>26</a:t>
            </a:r>
            <a:r>
              <a:rPr lang="en-US" sz="2200" dirty="0">
                <a:latin typeface="Agency FB" panose="020B0503020202020204" pitchFamily="34" charset="0"/>
              </a:rPr>
              <a:t> features.</a:t>
            </a:r>
            <a:endParaRPr lang="en-US" sz="2200" b="1" dirty="0">
              <a:latin typeface="Agency FB" panose="020B05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87D6CD-CC4E-98FD-427D-9D90E83D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86" y="5491798"/>
            <a:ext cx="5402814" cy="6774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636751-9794-3913-5314-CFECB7D3BE31}"/>
              </a:ext>
            </a:extLst>
          </p:cNvPr>
          <p:cNvSpPr txBox="1"/>
          <p:nvPr/>
        </p:nvSpPr>
        <p:spPr>
          <a:xfrm>
            <a:off x="693186" y="5122466"/>
            <a:ext cx="54028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2"/>
                </a:solidFill>
                <a:latin typeface="Agency FB" panose="020B0503020202020204" pitchFamily="34" charset="0"/>
              </a:rPr>
              <a:t>Load The Dataset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14A070-A743-5C99-2F12-8F4608384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398" y="3068132"/>
            <a:ext cx="3532453" cy="8297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D7C140-4974-0135-DCDE-8180FD3AB81A}"/>
              </a:ext>
            </a:extLst>
          </p:cNvPr>
          <p:cNvSpPr txBox="1"/>
          <p:nvPr/>
        </p:nvSpPr>
        <p:spPr>
          <a:xfrm>
            <a:off x="6259398" y="2709316"/>
            <a:ext cx="353245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2"/>
                </a:solidFill>
                <a:latin typeface="Agency FB" panose="020B0503020202020204" pitchFamily="34" charset="0"/>
              </a:rPr>
              <a:t> Features</a:t>
            </a:r>
          </a:p>
        </p:txBody>
      </p:sp>
      <p:pic>
        <p:nvPicPr>
          <p:cNvPr id="14" name="Picture Placeholder 15" descr="Data points digital background">
            <a:extLst>
              <a:ext uri="{FF2B5EF4-FFF2-40B4-BE49-F238E27FC236}">
                <a16:creationId xmlns:a16="http://schemas.microsoft.com/office/drawing/2014/main" id="{E3FDA433-F7C1-6248-9C12-4867DAA89E4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 rot="10800000">
            <a:off x="2493391" y="945206"/>
            <a:ext cx="7532014" cy="9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3647" y="189900"/>
            <a:ext cx="4684705" cy="875328"/>
          </a:xfrm>
          <a:noFill/>
        </p:spPr>
        <p:txBody>
          <a:bodyPr anchor="ctr"/>
          <a:lstStyle/>
          <a:p>
            <a:r>
              <a:rPr lang="en-US" sz="4000" b="1" dirty="0">
                <a:latin typeface="Agency FB" panose="020B0503020202020204" pitchFamily="34" charset="0"/>
              </a:rPr>
              <a:t>Data Preprocessing Steps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 rot="5400000">
            <a:off x="8566613" y="3223845"/>
            <a:ext cx="6822769" cy="445546"/>
          </a:xfrm>
        </p:spPr>
      </p:pic>
      <p:pic>
        <p:nvPicPr>
          <p:cNvPr id="2" name="Picture Placeholder 15" descr="Data points digital background">
            <a:extLst>
              <a:ext uri="{FF2B5EF4-FFF2-40B4-BE49-F238E27FC236}">
                <a16:creationId xmlns:a16="http://schemas.microsoft.com/office/drawing/2014/main" id="{760582D7-936C-6D15-618F-9F62398209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 rot="5400000">
            <a:off x="-3197418" y="3197419"/>
            <a:ext cx="6840384" cy="4455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33D19F-6C4C-14D3-FD53-810F12EC470B}"/>
              </a:ext>
            </a:extLst>
          </p:cNvPr>
          <p:cNvSpPr txBox="1"/>
          <p:nvPr/>
        </p:nvSpPr>
        <p:spPr>
          <a:xfrm>
            <a:off x="878212" y="1146597"/>
            <a:ext cx="45531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600" b="1" dirty="0"/>
              <a:t>Import &amp; Read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Purpose:</a:t>
            </a:r>
          </a:p>
          <a:p>
            <a:r>
              <a:rPr lang="en-US" sz="1600" dirty="0"/>
              <a:t>Load the dataset into a </a:t>
            </a:r>
            <a:r>
              <a:rPr lang="en-US" sz="1600" dirty="0" err="1"/>
              <a:t>DataFrame</a:t>
            </a:r>
            <a:r>
              <a:rPr lang="en-US" sz="1600" dirty="0"/>
              <a:t> for analysis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C911D5-67EC-7278-1D58-3FE5F719A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83" y="2071830"/>
            <a:ext cx="4110937" cy="591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047EFE8-9964-6E99-F00D-B3A2D324C5FE}"/>
              </a:ext>
            </a:extLst>
          </p:cNvPr>
          <p:cNvSpPr txBox="1"/>
          <p:nvPr/>
        </p:nvSpPr>
        <p:spPr>
          <a:xfrm>
            <a:off x="6391530" y="1141442"/>
            <a:ext cx="42420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600" b="1" dirty="0"/>
              <a:t>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Purpose:</a:t>
            </a:r>
          </a:p>
          <a:p>
            <a:r>
              <a:rPr lang="en-US" sz="1600" dirty="0"/>
              <a:t>Remove irrelevant columns and standardize brand names.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352B0FF-114D-A492-BE1F-9D325305F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883" y="2662856"/>
            <a:ext cx="4110937" cy="3048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00B1F9-4636-76D0-48BE-54F8BDBCE5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3679" y="2389377"/>
            <a:ext cx="3700165" cy="3238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35A5DA0-A09A-0778-F581-9AF433CD03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680" y="2720532"/>
            <a:ext cx="3700164" cy="14169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03D595D-0639-6D5E-D7AC-1C88E9EC265B}"/>
              </a:ext>
            </a:extLst>
          </p:cNvPr>
          <p:cNvSpPr txBox="1"/>
          <p:nvPr/>
        </p:nvSpPr>
        <p:spPr>
          <a:xfrm>
            <a:off x="954883" y="3104894"/>
            <a:ext cx="427908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600" b="1" dirty="0"/>
              <a:t>Handling Categorical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Purpose:</a:t>
            </a:r>
          </a:p>
          <a:p>
            <a:r>
              <a:rPr lang="en-US" sz="1600" dirty="0"/>
              <a:t>Convert text-based (categorical) features into numerical format for modeling.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8FDBD5F-BBCB-E8FF-A61F-8643ECCB3B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093" y="4247860"/>
            <a:ext cx="4110937" cy="75258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7FF4EC5-DBC0-6DCD-77A0-48AF3F48B2F4}"/>
              </a:ext>
            </a:extLst>
          </p:cNvPr>
          <p:cNvSpPr txBox="1"/>
          <p:nvPr/>
        </p:nvSpPr>
        <p:spPr>
          <a:xfrm>
            <a:off x="6893217" y="4333989"/>
            <a:ext cx="30812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b="1" i="0" dirty="0">
                <a:effectLst/>
                <a:latin typeface="var(--jp-content-font-family)"/>
              </a:rPr>
              <a:t>Removing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var(--jp-content-font-family)"/>
              </a:rPr>
              <a:t>Purpose</a:t>
            </a:r>
            <a:endParaRPr lang="en-US" b="1" i="0" dirty="0">
              <a:effectLst/>
              <a:latin typeface="var(--jp-content-font-family)"/>
            </a:endParaRPr>
          </a:p>
          <a:p>
            <a:r>
              <a:rPr lang="en-US" sz="1600" dirty="0"/>
              <a:t>It removes any duplicate records from the dataset.</a:t>
            </a:r>
            <a:endParaRPr lang="en-US" sz="1600" dirty="0">
              <a:effectLst/>
              <a:latin typeface="var(--jp-cell-prompt-font-family)"/>
            </a:endParaRPr>
          </a:p>
          <a:p>
            <a:br>
              <a:rPr lang="en-US" b="0" i="0" dirty="0">
                <a:effectLst/>
                <a:latin typeface="menlo"/>
              </a:rPr>
            </a:br>
            <a:r>
              <a:rPr lang="en-US" dirty="0"/>
              <a:t>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AD0C044-4036-9CB2-B51E-519A0C8D71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8394" y="5510868"/>
            <a:ext cx="3788690" cy="32389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16A481E-2C49-893C-BBE8-ECA9C3EAEABE}"/>
              </a:ext>
            </a:extLst>
          </p:cNvPr>
          <p:cNvSpPr txBox="1"/>
          <p:nvPr/>
        </p:nvSpPr>
        <p:spPr>
          <a:xfrm>
            <a:off x="1375141" y="5211152"/>
            <a:ext cx="32704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Feature Selection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Removed low-importance and highly correlated variables.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7BB77B8-8D59-FD4E-42B0-67739D510C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6093" y="6210621"/>
            <a:ext cx="4110937" cy="304843"/>
          </a:xfrm>
          <a:prstGeom prst="rect">
            <a:avLst/>
          </a:prstGeom>
        </p:spPr>
      </p:pic>
      <p:pic>
        <p:nvPicPr>
          <p:cNvPr id="37" name="Picture Placeholder 15" descr="Data points digital background">
            <a:extLst>
              <a:ext uri="{FF2B5EF4-FFF2-40B4-BE49-F238E27FC236}">
                <a16:creationId xmlns:a16="http://schemas.microsoft.com/office/drawing/2014/main" id="{932B115F-50FE-D851-18F6-EA14DCFF06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 rot="10800000" flipV="1">
            <a:off x="3154785" y="919255"/>
            <a:ext cx="6102758" cy="8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338" y="360769"/>
            <a:ext cx="6655323" cy="77414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gency FB" panose="020B0503020202020204" pitchFamily="34" charset="0"/>
              </a:rPr>
              <a:t>Modeling Using Linear Regression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41BAC2-1AAF-60C2-3A13-905E37C9F8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830" y="1077038"/>
            <a:ext cx="4555865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gency FB" panose="020B0503020202020204" pitchFamily="34" charset="0"/>
              </a:rPr>
              <a:t>Step 1: Train-test split (70/30)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454F9-B23C-A268-8553-06D39F392E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3614"/>
          <a:stretch/>
        </p:blipFill>
        <p:spPr>
          <a:xfrm>
            <a:off x="904990" y="2313776"/>
            <a:ext cx="8619062" cy="4001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76136B-ABEE-666B-6631-9B619AC45E7B}"/>
              </a:ext>
            </a:extLst>
          </p:cNvPr>
          <p:cNvSpPr txBox="1"/>
          <p:nvPr/>
        </p:nvSpPr>
        <p:spPr>
          <a:xfrm>
            <a:off x="427567" y="1575941"/>
            <a:ext cx="3927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70% for training, 30% for testing. This allows us to evaluate the model on unseen data</a:t>
            </a:r>
            <a:r>
              <a:rPr lang="en-US" sz="1600" dirty="0">
                <a:latin typeface="Agency FB" panose="020B0503020202020204" pitchFamily="34" charset="0"/>
              </a:rPr>
              <a:t>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096AB99-B230-ADE9-88C1-3CD7354CC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828" y="2875830"/>
            <a:ext cx="4555865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Step 2: </a:t>
            </a:r>
            <a:r>
              <a:rPr 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Feature Scaling</a:t>
            </a:r>
            <a:endParaRPr lang="en-US" altLang="en-US" sz="2000" b="1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D690C4F-7637-C3AF-FC1B-8E11D265C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43" y="4208712"/>
            <a:ext cx="4555865" cy="40011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Agency FB" panose="020B0503020202020204" pitchFamily="34" charset="0"/>
              </a:rPr>
              <a:t>Step 3: Model Training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8D51C-63EA-321E-30D3-2724D2372378}"/>
              </a:ext>
            </a:extLst>
          </p:cNvPr>
          <p:cNvSpPr txBox="1"/>
          <p:nvPr/>
        </p:nvSpPr>
        <p:spPr>
          <a:xfrm>
            <a:off x="427566" y="3429000"/>
            <a:ext cx="42986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Feature scaling not required as regression coefficients handle scale internally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DF8D731A-AF5D-E3D5-D153-D264BD58C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446" y="4878178"/>
            <a:ext cx="46251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trained using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sklearn.linear_model.LinearRegression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9A58D5E-DDE5-7150-092C-0C9079C52D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429" b="13503"/>
          <a:stretch/>
        </p:blipFill>
        <p:spPr>
          <a:xfrm>
            <a:off x="609616" y="5561879"/>
            <a:ext cx="7889167" cy="4798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30F928-5FE6-9DDD-99D6-B1223D3E5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32" y="5247510"/>
            <a:ext cx="7889167" cy="3143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0BCCBD9-5439-A4FA-7421-E9823C95F8F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6030"/>
          <a:stretch/>
        </p:blipFill>
        <p:spPr>
          <a:xfrm>
            <a:off x="6095999" y="4538211"/>
            <a:ext cx="2419688" cy="679933"/>
          </a:xfrm>
          <a:prstGeom prst="rect">
            <a:avLst/>
          </a:prstGeom>
        </p:spPr>
      </p:pic>
      <p:pic>
        <p:nvPicPr>
          <p:cNvPr id="24" name="Picture Placeholder 15" descr="Data points digital background">
            <a:extLst>
              <a:ext uri="{FF2B5EF4-FFF2-40B4-BE49-F238E27FC236}">
                <a16:creationId xmlns:a16="http://schemas.microsoft.com/office/drawing/2014/main" id="{AD144397-8010-43CE-DAE1-6CF65070E16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 rot="10800000" flipV="1">
            <a:off x="2388333" y="863140"/>
            <a:ext cx="7484434" cy="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85" y="531129"/>
            <a:ext cx="4481489" cy="74125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kern="1200" dirty="0">
                <a:solidFill>
                  <a:schemeClr val="tx1"/>
                </a:solidFill>
                <a:latin typeface="Agency FB" panose="020B0503020202020204" pitchFamily="34" charset="0"/>
              </a:rPr>
              <a:t>Prediction &amp; Evaluation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7357B4E-2540-3E54-8768-A567DB991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2925" y="1920933"/>
            <a:ext cx="4028680" cy="3414425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600" b="1" dirty="0"/>
              <a:t>Visualization</a:t>
            </a:r>
            <a:r>
              <a:rPr lang="en-US" sz="1600" dirty="0"/>
              <a:t>: Residual plots and prediction vs actual plots used for model diagnostics.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Adds a label to the </a:t>
            </a:r>
            <a:r>
              <a:rPr lang="en-US" sz="1600" b="1" dirty="0"/>
              <a:t>x-axis.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Adds a label to the </a:t>
            </a:r>
            <a:r>
              <a:rPr lang="en-US" sz="1600" b="1" dirty="0"/>
              <a:t>y-axis</a:t>
            </a:r>
            <a:r>
              <a:rPr lang="en-US" sz="1600" dirty="0"/>
              <a:t>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dirty="0"/>
              <a:t>Gives the plot a </a:t>
            </a:r>
            <a:r>
              <a:rPr lang="en-US" sz="1600" b="1" dirty="0"/>
              <a:t>title</a:t>
            </a:r>
            <a:r>
              <a:rPr lang="en-US" sz="1600" dirty="0"/>
              <a:t>, making it easier to interpret the chart.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600" b="1" dirty="0"/>
              <a:t>Displays</a:t>
            </a:r>
            <a:r>
              <a:rPr lang="en-US" sz="1600" dirty="0"/>
              <a:t> the plot on the screen </a:t>
            </a:r>
            <a:r>
              <a:rPr lang="en-US" sz="1600" b="1" dirty="0" err="1"/>
              <a:t>plt.show</a:t>
            </a:r>
            <a:r>
              <a:rPr lang="en-US" sz="1600" b="1" dirty="0"/>
              <a:t>()</a:t>
            </a:r>
            <a:endParaRPr lang="en-US" sz="1600" b="1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04747C1-A279-1F05-56DA-FF5D7A6076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36" r="4738" b="2"/>
          <a:stretch>
            <a:fillRect/>
          </a:stretch>
        </p:blipFill>
        <p:spPr>
          <a:xfrm>
            <a:off x="5487228" y="2732312"/>
            <a:ext cx="6611332" cy="4022473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CC7009E-76FC-6408-9D36-7DF8F64D9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7228" y="823973"/>
            <a:ext cx="6611332" cy="12384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C780CF-7798-ED37-786D-DE3A6AC370FB}"/>
              </a:ext>
            </a:extLst>
          </p:cNvPr>
          <p:cNvSpPr txBox="1"/>
          <p:nvPr/>
        </p:nvSpPr>
        <p:spPr>
          <a:xfrm>
            <a:off x="7840396" y="2168342"/>
            <a:ext cx="2300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gency FB" panose="020B0503020202020204" pitchFamily="34" charset="0"/>
              </a:rPr>
              <a:t>Output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96739CF-264C-8313-C6E6-C4C67CBCD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485" y="2563933"/>
            <a:ext cx="40582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Plots a scatter plot of actual prices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y_test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vs predicted prices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y_pred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</p:txBody>
      </p:sp>
      <p:pic>
        <p:nvPicPr>
          <p:cNvPr id="20" name="Picture Placeholder 15" descr="Data points digital background">
            <a:extLst>
              <a:ext uri="{FF2B5EF4-FFF2-40B4-BE49-F238E27FC236}">
                <a16:creationId xmlns:a16="http://schemas.microsoft.com/office/drawing/2014/main" id="{DBFB9A15-971B-9929-8198-B181A59EF74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 rot="10800000" flipV="1">
            <a:off x="136730" y="1257135"/>
            <a:ext cx="4670939" cy="5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5322" y="304040"/>
            <a:ext cx="4401351" cy="622581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Key Findings &amp; 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6947" y="1422367"/>
            <a:ext cx="5132966" cy="3995650"/>
          </a:xfrm>
        </p:spPr>
        <p:txBody>
          <a:bodyPr/>
          <a:lstStyle/>
          <a:p>
            <a:pPr algn="ctr"/>
            <a:r>
              <a:rPr lang="en-US" b="1" dirty="0"/>
              <a:t>Key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Engine size</a:t>
            </a:r>
            <a:r>
              <a:rPr lang="en-US" dirty="0"/>
              <a:t>, </a:t>
            </a:r>
            <a:r>
              <a:rPr lang="en-US" b="1" dirty="0"/>
              <a:t>curb weight</a:t>
            </a:r>
            <a:r>
              <a:rPr lang="en-US" dirty="0"/>
              <a:t>, and </a:t>
            </a:r>
            <a:r>
              <a:rPr lang="en-US" b="1" dirty="0"/>
              <a:t>horsepower</a:t>
            </a:r>
            <a:r>
              <a:rPr lang="en-US" dirty="0"/>
              <a:t> are the most influential predictors.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Cars with </a:t>
            </a:r>
            <a:r>
              <a:rPr lang="en-US" b="1" dirty="0"/>
              <a:t>higher engine size and weight</a:t>
            </a:r>
            <a:r>
              <a:rPr lang="en-US" dirty="0"/>
              <a:t> are more expensive.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Certain brands 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(like BMW, Audi)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tend to have higher prices on average.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regression performs well with selected features 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  <a:highlight>
                  <a:srgbClr val="FFFF00"/>
                </a:highlight>
              </a:rPr>
              <a:t>R² ~ 0.86 on test set).</a:t>
            </a:r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5998" y="1422367"/>
            <a:ext cx="5435600" cy="4004458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b="1" dirty="0"/>
              <a:t>Conclusion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highlight>
                  <a:srgbClr val="FFFF00"/>
                </a:highlight>
              </a:rPr>
              <a:t>Data preprocessing </a:t>
            </a:r>
            <a:r>
              <a:rPr lang="en-US" sz="2100" dirty="0"/>
              <a:t>in ensuring clean and useful inputs.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highlight>
                  <a:srgbClr val="FFFF00"/>
                </a:highlight>
              </a:rPr>
              <a:t>Feature selection </a:t>
            </a:r>
            <a:r>
              <a:rPr lang="en-US" sz="2100" dirty="0"/>
              <a:t>in improving model performance.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Visualization in gaining insights and validating model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/>
                </a:solidFill>
                <a:highlight>
                  <a:srgbClr val="FFFF00"/>
                </a:highlight>
              </a:rPr>
              <a:t>Good accuracy</a:t>
            </a:r>
            <a:r>
              <a:rPr lang="en-US" sz="2100" dirty="0">
                <a:solidFill>
                  <a:schemeClr val="bg1"/>
                </a:solidFill>
              </a:rPr>
              <a:t> </a:t>
            </a:r>
            <a:r>
              <a:rPr lang="en-US" sz="2100" dirty="0"/>
              <a:t>achieved with relatively simple preprocessing and feature selection.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Can be extended using advanced techniques (Ridge, Lasso, Random Forest) for potential performance 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Useful application in pricing strategy and recommendation engines for automotive platforms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8" name="Picture Placeholder 15" descr="Data points digital background">
            <a:extLst>
              <a:ext uri="{FF2B5EF4-FFF2-40B4-BE49-F238E27FC236}">
                <a16:creationId xmlns:a16="http://schemas.microsoft.com/office/drawing/2014/main" id="{953F4079-B087-0EDC-BEAF-5C3D547A1D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 rot="5400000">
            <a:off x="-3344777" y="3344778"/>
            <a:ext cx="6840384" cy="150829"/>
          </a:xfrm>
          <a:prstGeom prst="rect">
            <a:avLst/>
          </a:prstGeom>
        </p:spPr>
      </p:pic>
      <p:pic>
        <p:nvPicPr>
          <p:cNvPr id="9" name="Picture Placeholder 15" descr="Data points digital background">
            <a:extLst>
              <a:ext uri="{FF2B5EF4-FFF2-40B4-BE49-F238E27FC236}">
                <a16:creationId xmlns:a16="http://schemas.microsoft.com/office/drawing/2014/main" id="{F7030EC6-6D19-9A0B-EFE2-0068F805555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 rot="5400000">
            <a:off x="8696393" y="3344777"/>
            <a:ext cx="6840384" cy="150830"/>
          </a:xfrm>
          <a:prstGeom prst="rect">
            <a:avLst/>
          </a:prstGeom>
        </p:spPr>
      </p:pic>
      <p:pic>
        <p:nvPicPr>
          <p:cNvPr id="10" name="Picture Placeholder 15" descr="Data points digital background">
            <a:extLst>
              <a:ext uri="{FF2B5EF4-FFF2-40B4-BE49-F238E27FC236}">
                <a16:creationId xmlns:a16="http://schemas.microsoft.com/office/drawing/2014/main" id="{FF901287-6D44-8E17-FD52-C7C6007441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 rot="10800000">
            <a:off x="235670" y="6764787"/>
            <a:ext cx="11720660" cy="90352"/>
          </a:xfrm>
          <a:prstGeom prst="rect">
            <a:avLst/>
          </a:prstGeom>
        </p:spPr>
      </p:pic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D4E74525-EA13-A709-E149-A5FC63627D4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 rot="10800000">
            <a:off x="0" y="-41376"/>
            <a:ext cx="12192000" cy="116973"/>
          </a:xfrm>
          <a:prstGeom prst="rect">
            <a:avLst/>
          </a:prstGeom>
        </p:spPr>
      </p:pic>
      <p:pic>
        <p:nvPicPr>
          <p:cNvPr id="12" name="Picture Placeholder 15" descr="Data points digital background">
            <a:extLst>
              <a:ext uri="{FF2B5EF4-FFF2-40B4-BE49-F238E27FC236}">
                <a16:creationId xmlns:a16="http://schemas.microsoft.com/office/drawing/2014/main" id="{7F069E5C-E9A2-BE74-959B-93E04C0E62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 rot="10800000" flipV="1">
            <a:off x="3984477" y="897110"/>
            <a:ext cx="4670939" cy="5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6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53" y="144778"/>
            <a:ext cx="5253071" cy="1350319"/>
          </a:xfrm>
          <a:noFill/>
        </p:spPr>
        <p:txBody>
          <a:bodyPr anchor="b"/>
          <a:lstStyle/>
          <a:p>
            <a:pPr algn="ctr"/>
            <a:r>
              <a:rPr lang="en-US" b="1" dirty="0">
                <a:latin typeface="Agency FB" panose="020B0503020202020204" pitchFamily="34" charset="0"/>
              </a:rPr>
              <a:t>Introvert Vs Extrovert Behavior Using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053" y="1755183"/>
            <a:ext cx="5338530" cy="3820292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1400" b="1" dirty="0"/>
              <a:t>INTRODUCTION</a:t>
            </a:r>
          </a:p>
          <a:p>
            <a:pPr algn="l"/>
            <a:r>
              <a:rPr lang="en-US" sz="1400" dirty="0"/>
              <a:t>A supervised machine learning model that classifies individuals as </a:t>
            </a:r>
            <a:r>
              <a:rPr lang="en-US" sz="1400" b="1" dirty="0"/>
              <a:t>Introvert</a:t>
            </a:r>
            <a:r>
              <a:rPr lang="en-US" sz="1400" dirty="0"/>
              <a:t> or </a:t>
            </a:r>
            <a:r>
              <a:rPr lang="en-US" sz="1400" b="1" dirty="0"/>
              <a:t>Extrovert</a:t>
            </a:r>
            <a:r>
              <a:rPr lang="en-US" sz="1400" dirty="0"/>
              <a:t> based on social behavior indicators.</a:t>
            </a:r>
          </a:p>
          <a:p>
            <a:pPr algn="l"/>
            <a:r>
              <a:rPr lang="en-US" sz="1400" b="1" dirty="0"/>
              <a:t>Overview:</a:t>
            </a:r>
          </a:p>
          <a:p>
            <a:pPr algn="l"/>
            <a:r>
              <a:rPr lang="en-US" sz="1400" b="1" dirty="0"/>
              <a:t>Goal</a:t>
            </a:r>
            <a:r>
              <a:rPr lang="en-US" sz="1400" dirty="0"/>
              <a:t>: Predict if a person is </a:t>
            </a:r>
            <a:r>
              <a:rPr lang="en-US" sz="1400" b="1" dirty="0"/>
              <a:t>Introvert</a:t>
            </a:r>
            <a:r>
              <a:rPr lang="en-US" sz="1400" dirty="0"/>
              <a:t> or </a:t>
            </a:r>
            <a:r>
              <a:rPr lang="en-US" sz="1400" b="1" dirty="0"/>
              <a:t>Extrovert</a:t>
            </a:r>
            <a:r>
              <a:rPr lang="en-US" sz="1400" dirty="0"/>
              <a:t> using behavior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/>
              <a:t>Predict</a:t>
            </a:r>
            <a:r>
              <a:rPr lang="en-US" sz="1400" dirty="0"/>
              <a:t> personality type </a:t>
            </a:r>
            <a:r>
              <a:rPr lang="en-US" sz="1400" b="1" dirty="0"/>
              <a:t>(Extrovert/Introvert</a:t>
            </a:r>
            <a:r>
              <a:rPr lang="en-US" sz="1400" dirty="0"/>
              <a:t>) using behavioral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/>
              <a:t>Dataset: 2,900</a:t>
            </a:r>
            <a:r>
              <a:rPr lang="en-US" sz="1400" dirty="0"/>
              <a:t> rows, </a:t>
            </a:r>
            <a:r>
              <a:rPr lang="en-US" sz="1400" b="1" dirty="0"/>
              <a:t>8 </a:t>
            </a:r>
            <a:r>
              <a:rPr lang="en-US" sz="1400" dirty="0"/>
              <a:t>features.</a:t>
            </a:r>
          </a:p>
          <a:p>
            <a:pPr algn="l"/>
            <a:r>
              <a:rPr lang="en-US" sz="1400" b="1" dirty="0"/>
              <a:t>Application</a:t>
            </a:r>
            <a:r>
              <a:rPr lang="en-US" sz="1400" dirty="0"/>
              <a:t>: Personality prediction, marketing, mental health analysis.</a:t>
            </a:r>
            <a:endParaRPr lang="en-US" sz="1400" b="1" dirty="0"/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>
          <a:xfrm>
            <a:off x="6331883" y="0"/>
            <a:ext cx="5829696" cy="6858000"/>
          </a:xfrm>
        </p:spPr>
      </p:pic>
      <p:pic>
        <p:nvPicPr>
          <p:cNvPr id="5" name="Picture Placeholder 15" descr="Data points digital background">
            <a:extLst>
              <a:ext uri="{FF2B5EF4-FFF2-40B4-BE49-F238E27FC236}">
                <a16:creationId xmlns:a16="http://schemas.microsoft.com/office/drawing/2014/main" id="{18AE671D-3800-6EC9-593D-11480CF243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 rot="10800000">
            <a:off x="617583" y="1531573"/>
            <a:ext cx="4686010" cy="59212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603AA38E-646D-2535-87DF-CAD3FEADC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9974" y="4378542"/>
            <a:ext cx="3193513" cy="23083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FEATURES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Time_spent_Alone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hours spent alone daily.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Stage_fear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stage fright (Yes/No).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Social_event_attendance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how often they attend events.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Going_outside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days per week they go outside.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Drained_after_socializing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drained after interaction (Yes/No).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Friends_circle_size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number of close friends.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Post_frequency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social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media posting rate.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Personality – Target: Introvert or Extrovert.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AEB59-DF58-DFAA-B4CB-1DB3CD0F885C}"/>
              </a:ext>
            </a:extLst>
          </p:cNvPr>
          <p:cNvSpPr txBox="1"/>
          <p:nvPr/>
        </p:nvSpPr>
        <p:spPr>
          <a:xfrm>
            <a:off x="7610145" y="100415"/>
            <a:ext cx="3193513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BASIC LIIBRARIES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AA8DCC-A4A3-02E0-C013-62227C114F8E}"/>
              </a:ext>
            </a:extLst>
          </p:cNvPr>
          <p:cNvSpPr txBox="1"/>
          <p:nvPr/>
        </p:nvSpPr>
        <p:spPr>
          <a:xfrm>
            <a:off x="6385730" y="1795153"/>
            <a:ext cx="4886172" cy="2762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NumPy</a:t>
            </a:r>
            <a:r>
              <a:rPr lang="en-US" sz="1200" dirty="0">
                <a:solidFill>
                  <a:schemeClr val="bg1"/>
                </a:solidFill>
              </a:rPr>
              <a:t> (Numerical Python) is used for </a:t>
            </a:r>
            <a:r>
              <a:rPr lang="en-US" sz="1200" b="1" dirty="0">
                <a:solidFill>
                  <a:schemeClr val="bg1"/>
                </a:solidFill>
              </a:rPr>
              <a:t>numerical computations.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CA5E2D83-B606-E96B-0133-DCEBB638D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730" y="2760989"/>
            <a:ext cx="5406414" cy="27699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Seaborn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is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statistical data visualization library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built on top of matplotlib.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3F2B4FB-CB6F-B1CD-C105-103C53B2D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730" y="595344"/>
            <a:ext cx="2086266" cy="27626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3036E77-6D04-247A-AB5D-C7D4D645CC6A}"/>
              </a:ext>
            </a:extLst>
          </p:cNvPr>
          <p:cNvSpPr txBox="1"/>
          <p:nvPr/>
        </p:nvSpPr>
        <p:spPr>
          <a:xfrm>
            <a:off x="6393120" y="868895"/>
            <a:ext cx="4037759" cy="2762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bg1"/>
                </a:solidFill>
              </a:rPr>
              <a:t>Pandas</a:t>
            </a:r>
            <a:r>
              <a:rPr lang="en-US" sz="1200" dirty="0">
                <a:solidFill>
                  <a:schemeClr val="bg1"/>
                </a:solidFill>
              </a:rPr>
              <a:t> is used for </a:t>
            </a:r>
            <a:r>
              <a:rPr lang="en-US" sz="1200" b="1" dirty="0">
                <a:solidFill>
                  <a:schemeClr val="bg1"/>
                </a:solidFill>
              </a:rPr>
              <a:t>data manipulation and analysis.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19A2B2-2507-FBB0-13F9-72FAE9475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730" y="3360486"/>
            <a:ext cx="2962688" cy="3048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F04470E-9747-F824-6765-9A29F3DD7D8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9768"/>
          <a:stretch/>
        </p:blipFill>
        <p:spPr>
          <a:xfrm>
            <a:off x="6394559" y="1561179"/>
            <a:ext cx="2029108" cy="24458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BBBBBEB-E3EF-43A9-5CF3-D6A8A8BB39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5730" y="2504978"/>
            <a:ext cx="2191056" cy="26673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68E994D-DD0C-BA88-36EB-FF712FFF28C6}"/>
              </a:ext>
            </a:extLst>
          </p:cNvPr>
          <p:cNvSpPr txBox="1"/>
          <p:nvPr/>
        </p:nvSpPr>
        <p:spPr>
          <a:xfrm>
            <a:off x="6385730" y="3665329"/>
            <a:ext cx="4417928" cy="27699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Matplotlib</a:t>
            </a:r>
            <a:r>
              <a:rPr lang="en-US" sz="1200" dirty="0">
                <a:solidFill>
                  <a:schemeClr val="bg1"/>
                </a:solidFill>
              </a:rPr>
              <a:t> is the </a:t>
            </a:r>
            <a:r>
              <a:rPr lang="en-US" sz="1200" b="1" dirty="0">
                <a:solidFill>
                  <a:schemeClr val="bg1"/>
                </a:solidFill>
              </a:rPr>
              <a:t>foundation of data visualization in Python</a:t>
            </a:r>
            <a:r>
              <a:rPr lang="en-US" sz="12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4D7BE97-3950-2AAE-F052-864332DBB7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573" y="6083494"/>
            <a:ext cx="5829695" cy="409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0338899-489A-3F7C-0372-140501274A96}"/>
              </a:ext>
            </a:extLst>
          </p:cNvPr>
          <p:cNvSpPr txBox="1"/>
          <p:nvPr/>
        </p:nvSpPr>
        <p:spPr>
          <a:xfrm>
            <a:off x="142572" y="5739872"/>
            <a:ext cx="582969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2"/>
                </a:solidFill>
                <a:latin typeface="Agency FB" panose="020B0503020202020204" pitchFamily="34" charset="0"/>
              </a:rPr>
              <a:t>Load The Dataset</a:t>
            </a:r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8293" y="184262"/>
            <a:ext cx="5595414" cy="684110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sz="4000" b="1" dirty="0">
                <a:latin typeface="Agency FB" panose="020B0503020202020204" pitchFamily="34" charset="0"/>
              </a:rPr>
              <a:t>Data Preprocessing Steps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9473" y="4649758"/>
            <a:ext cx="3151014" cy="316040"/>
          </a:xfrm>
          <a:solidFill>
            <a:schemeClr val="tx1"/>
          </a:solidFill>
        </p:spPr>
        <p:txBody>
          <a:bodyPr vert="horz" lIns="0" tIns="0" rIns="91440" bIns="45720" rtlCol="0" anchor="t">
            <a:norm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</a:rPr>
              <a:t>Handling Missing Values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Placeholder 15" descr="Data points digital background">
            <a:extLst>
              <a:ext uri="{FF2B5EF4-FFF2-40B4-BE49-F238E27FC236}">
                <a16:creationId xmlns:a16="http://schemas.microsoft.com/office/drawing/2014/main" id="{3EFA010A-1357-0AED-B0DF-259794E181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 rot="10800000" flipV="1">
            <a:off x="3760530" y="770561"/>
            <a:ext cx="4670939" cy="59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3D3DBD-6F37-B08E-08C0-50DAC9DED92C}"/>
              </a:ext>
            </a:extLst>
          </p:cNvPr>
          <p:cNvSpPr txBox="1"/>
          <p:nvPr/>
        </p:nvSpPr>
        <p:spPr>
          <a:xfrm>
            <a:off x="234577" y="857537"/>
            <a:ext cx="315101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</a:rPr>
              <a:t>Exploring The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C50C2-015D-233A-C6CC-0DF14BC52728}"/>
              </a:ext>
            </a:extLst>
          </p:cNvPr>
          <p:cNvSpPr txBox="1"/>
          <p:nvPr/>
        </p:nvSpPr>
        <p:spPr>
          <a:xfrm>
            <a:off x="918426" y="4965798"/>
            <a:ext cx="2933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Purpose: </a:t>
            </a:r>
            <a:r>
              <a:rPr lang="en-US" sz="1400" dirty="0"/>
              <a:t>To replace missing data with meaningful values.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9F8C2F-CCC1-E583-2599-774B82987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287" y="1255308"/>
            <a:ext cx="1309615" cy="352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C32982-3186-62D3-04CD-EA4ED6C8F8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084" r="32940"/>
          <a:stretch/>
        </p:blipFill>
        <p:spPr>
          <a:xfrm>
            <a:off x="1624378" y="2317456"/>
            <a:ext cx="1309615" cy="3160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D637D7-CF57-2BD4-0390-CC8BE688C40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5138" t="17989" r="5138" b="1576"/>
          <a:stretch/>
        </p:blipFill>
        <p:spPr>
          <a:xfrm>
            <a:off x="1552675" y="3239560"/>
            <a:ext cx="1381318" cy="3524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1229DC-9D93-E862-DE6D-BA6FD332F736}"/>
              </a:ext>
            </a:extLst>
          </p:cNvPr>
          <p:cNvSpPr txBox="1"/>
          <p:nvPr/>
        </p:nvSpPr>
        <p:spPr>
          <a:xfrm>
            <a:off x="359656" y="1685179"/>
            <a:ext cx="2877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Identifies </a:t>
            </a:r>
            <a:r>
              <a:rPr lang="en-US" sz="1600" b="1" dirty="0"/>
              <a:t>missing values</a:t>
            </a:r>
            <a:r>
              <a:rPr lang="en-US" sz="1600" dirty="0"/>
              <a:t> in the dataset.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84482B-A449-FD9B-D20B-358281547270}"/>
              </a:ext>
            </a:extLst>
          </p:cNvPr>
          <p:cNvSpPr txBox="1"/>
          <p:nvPr/>
        </p:nvSpPr>
        <p:spPr>
          <a:xfrm>
            <a:off x="809473" y="2676675"/>
            <a:ext cx="30420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Provides a </a:t>
            </a:r>
            <a:r>
              <a:rPr lang="en-US" sz="1400" b="1" dirty="0"/>
              <a:t>statistical summary</a:t>
            </a:r>
            <a:r>
              <a:rPr lang="en-US" sz="1400" dirty="0"/>
              <a:t> of numerical columns.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36D17-23D1-05C5-325D-0BE7B06E9250}"/>
              </a:ext>
            </a:extLst>
          </p:cNvPr>
          <p:cNvSpPr txBox="1"/>
          <p:nvPr/>
        </p:nvSpPr>
        <p:spPr>
          <a:xfrm>
            <a:off x="809473" y="3671365"/>
            <a:ext cx="2867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Gives a </a:t>
            </a:r>
            <a:r>
              <a:rPr lang="en-US" sz="1400" b="1" dirty="0"/>
              <a:t>quick overview</a:t>
            </a:r>
            <a:r>
              <a:rPr lang="en-US" sz="1400" dirty="0"/>
              <a:t> of the dataset structure</a:t>
            </a:r>
            <a:r>
              <a:rPr lang="en-US" dirty="0"/>
              <a:t>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CB68920-F1DF-FED9-B0AF-2692441604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577" y="5598075"/>
            <a:ext cx="4427988" cy="43680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A00649-14FD-053B-A044-848EC14D15D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3954" b="-1"/>
          <a:stretch/>
        </p:blipFill>
        <p:spPr>
          <a:xfrm>
            <a:off x="234577" y="6034885"/>
            <a:ext cx="4427988" cy="352474"/>
          </a:xfrm>
          <a:prstGeom prst="rect">
            <a:avLst/>
          </a:prstGeom>
        </p:spPr>
      </p:pic>
      <p:pic>
        <p:nvPicPr>
          <p:cNvPr id="26" name="Picture Placeholder 15" descr="Data points digital background">
            <a:extLst>
              <a:ext uri="{FF2B5EF4-FFF2-40B4-BE49-F238E27FC236}">
                <a16:creationId xmlns:a16="http://schemas.microsoft.com/office/drawing/2014/main" id="{33042E88-F9DF-0EE0-225E-6FFF1B29D46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 rot="5400000">
            <a:off x="8695607" y="3361608"/>
            <a:ext cx="6840384" cy="15240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BFEA190-C964-14C5-FB63-02C6B5D69DD3}"/>
              </a:ext>
            </a:extLst>
          </p:cNvPr>
          <p:cNvSpPr txBox="1"/>
          <p:nvPr/>
        </p:nvSpPr>
        <p:spPr>
          <a:xfrm>
            <a:off x="6798422" y="1502188"/>
            <a:ext cx="356950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Purpose:</a:t>
            </a:r>
          </a:p>
          <a:p>
            <a:r>
              <a:rPr lang="en-US" sz="1400" dirty="0"/>
              <a:t>Avoids bias or redundancy in training caused by repeated rows.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27006F-B85F-7AB6-8015-ACABBAC9CF10}"/>
              </a:ext>
            </a:extLst>
          </p:cNvPr>
          <p:cNvSpPr txBox="1"/>
          <p:nvPr/>
        </p:nvSpPr>
        <p:spPr>
          <a:xfrm>
            <a:off x="6880906" y="1101931"/>
            <a:ext cx="362189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</a:rPr>
              <a:t>Checking &amp; Removing Duplicates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65CDB15-4917-C7AB-D46C-CED126C58EE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15708"/>
          <a:stretch/>
        </p:blipFill>
        <p:spPr>
          <a:xfrm>
            <a:off x="6880906" y="2296140"/>
            <a:ext cx="3639058" cy="37740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8B6A73B-0BDF-4CD2-975A-4AD01E87C891}"/>
              </a:ext>
            </a:extLst>
          </p:cNvPr>
          <p:cNvSpPr txBox="1"/>
          <p:nvPr/>
        </p:nvSpPr>
        <p:spPr>
          <a:xfrm>
            <a:off x="6960047" y="3629206"/>
            <a:ext cx="41152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Purpose:</a:t>
            </a:r>
          </a:p>
          <a:p>
            <a:r>
              <a:rPr lang="en-US" sz="1400" dirty="0"/>
              <a:t>To convert categorical values into numerical.</a:t>
            </a:r>
            <a:endParaRPr lang="en-US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4AF650-BFDD-ABBC-0CB4-2A1CE3C42350}"/>
              </a:ext>
            </a:extLst>
          </p:cNvPr>
          <p:cNvSpPr txBox="1"/>
          <p:nvPr/>
        </p:nvSpPr>
        <p:spPr>
          <a:xfrm>
            <a:off x="6960047" y="3250590"/>
            <a:ext cx="348524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</a:rPr>
              <a:t>Encoding Categorical Variables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F776555-228B-C50E-42E9-8743984B7C66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16310"/>
          <a:stretch/>
        </p:blipFill>
        <p:spPr>
          <a:xfrm>
            <a:off x="6884136" y="2664345"/>
            <a:ext cx="3639058" cy="32687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636C679-85D3-50E0-C4BC-9C31798A70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5999" y="4187612"/>
            <a:ext cx="5542180" cy="60968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9603E35C-468D-8C13-BF66-BB313D2D7E40}"/>
              </a:ext>
            </a:extLst>
          </p:cNvPr>
          <p:cNvSpPr txBox="1"/>
          <p:nvPr/>
        </p:nvSpPr>
        <p:spPr>
          <a:xfrm>
            <a:off x="6960047" y="5343723"/>
            <a:ext cx="4507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Purpose:</a:t>
            </a:r>
          </a:p>
          <a:p>
            <a:r>
              <a:rPr lang="en-US" sz="1400" dirty="0"/>
              <a:t>Separate </a:t>
            </a:r>
            <a:r>
              <a:rPr lang="en-US" sz="1400" b="1" dirty="0"/>
              <a:t>input features (X)</a:t>
            </a:r>
            <a:r>
              <a:rPr lang="en-US" sz="1400" dirty="0"/>
              <a:t> and </a:t>
            </a:r>
            <a:r>
              <a:rPr lang="en-US" sz="1400" b="1" dirty="0"/>
              <a:t>target labels (y)</a:t>
            </a:r>
            <a:r>
              <a:rPr lang="en-US" sz="1400" dirty="0"/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5EF2A7-AD49-749B-B835-355A4A574E11}"/>
              </a:ext>
            </a:extLst>
          </p:cNvPr>
          <p:cNvSpPr txBox="1"/>
          <p:nvPr/>
        </p:nvSpPr>
        <p:spPr>
          <a:xfrm>
            <a:off x="7153689" y="5011178"/>
            <a:ext cx="3151014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bg1"/>
                </a:solidFill>
              </a:rPr>
              <a:t>Feature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chemeClr val="bg1"/>
                </a:solidFill>
              </a:rPr>
              <a:t>Separation 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C7651AE-47C1-7131-A44F-EC4847D75E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80906" y="5957808"/>
            <a:ext cx="3820058" cy="543001"/>
          </a:xfrm>
          <a:prstGeom prst="rect">
            <a:avLst/>
          </a:prstGeom>
        </p:spPr>
      </p:pic>
      <p:pic>
        <p:nvPicPr>
          <p:cNvPr id="45" name="Picture Placeholder 15" descr="Data points digital background">
            <a:extLst>
              <a:ext uri="{FF2B5EF4-FFF2-40B4-BE49-F238E27FC236}">
                <a16:creationId xmlns:a16="http://schemas.microsoft.com/office/drawing/2014/main" id="{A21CD2D1-2128-CF98-B9C9-137EB23FB6B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 rot="10800000">
            <a:off x="158044" y="6769237"/>
            <a:ext cx="12033956" cy="8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644" y="362538"/>
            <a:ext cx="5272776" cy="1701931"/>
          </a:xfrm>
          <a:noFill/>
        </p:spPr>
        <p:txBody>
          <a:bodyPr vert="horz" lIns="0" tIns="45720" rIns="91440" bIns="45720" rtlCol="0" anchor="t">
            <a:normAutofit lnSpcReduction="10000"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b="1" dirty="0"/>
              <a:t>Scaling / Normalization</a:t>
            </a:r>
          </a:p>
          <a:p>
            <a:r>
              <a:rPr lang="en-US" b="1" dirty="0"/>
              <a:t>Purpose:</a:t>
            </a:r>
          </a:p>
          <a:p>
            <a:r>
              <a:rPr lang="en-US" dirty="0"/>
              <a:t>Scale all numerical features to a </a:t>
            </a:r>
            <a:r>
              <a:rPr lang="en-US" b="1" dirty="0"/>
              <a:t>similar range</a:t>
            </a:r>
            <a:r>
              <a:rPr lang="en-US" dirty="0"/>
              <a:t> to improve model training speed and performance.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02D34C-BF60-AFD1-F34B-AB933C09D56F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2"/>
          <a:stretch>
            <a:fillRect/>
          </a:stretch>
        </p:blipFill>
        <p:spPr>
          <a:xfrm>
            <a:off x="209058" y="2350520"/>
            <a:ext cx="4706007" cy="1209844"/>
          </a:xfr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E013DD-EFAB-8389-1A18-3B1BAFC612AC}"/>
              </a:ext>
            </a:extLst>
          </p:cNvPr>
          <p:cNvSpPr txBox="1"/>
          <p:nvPr/>
        </p:nvSpPr>
        <p:spPr>
          <a:xfrm>
            <a:off x="70703" y="3846415"/>
            <a:ext cx="60944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b="1" dirty="0"/>
              <a:t>Splitting into Training and Testing Data</a:t>
            </a:r>
          </a:p>
          <a:p>
            <a:r>
              <a:rPr lang="en-US" b="1" dirty="0"/>
              <a:t>Purpose:</a:t>
            </a:r>
          </a:p>
          <a:p>
            <a:r>
              <a:rPr lang="en-US" dirty="0"/>
              <a:t>Divide data into: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Training set</a:t>
            </a:r>
            <a:r>
              <a:rPr lang="en-US" dirty="0"/>
              <a:t>  70% (used to learn patterns).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Testing set</a:t>
            </a:r>
            <a:r>
              <a:rPr lang="en-US" dirty="0"/>
              <a:t> 30% (used to evaluate performance).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489F5D-F668-2B46-A993-26866F8770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170"/>
          <a:stretch/>
        </p:blipFill>
        <p:spPr>
          <a:xfrm>
            <a:off x="192645" y="5599522"/>
            <a:ext cx="5972486" cy="770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0AAEE1-6516-3E8B-C7E3-EB293E6D32D6}"/>
              </a:ext>
            </a:extLst>
          </p:cNvPr>
          <p:cNvSpPr txBox="1"/>
          <p:nvPr/>
        </p:nvSpPr>
        <p:spPr>
          <a:xfrm>
            <a:off x="6535395" y="366857"/>
            <a:ext cx="53088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b="1" dirty="0"/>
              <a:t>Handling Imbalanced Data (SMOTE)</a:t>
            </a:r>
          </a:p>
          <a:p>
            <a:r>
              <a:rPr lang="en-US" b="1" dirty="0"/>
              <a:t>Purpose:</a:t>
            </a:r>
          </a:p>
          <a:p>
            <a:r>
              <a:rPr lang="en-US" b="1" dirty="0"/>
              <a:t>SMOTE</a:t>
            </a:r>
            <a:r>
              <a:rPr lang="en-US" dirty="0"/>
              <a:t> (Synthetic Minority Over-sampling Technique) balances the dataset by creating synthetic examples of the minority class.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C4FEA5-326E-D35A-49D8-F1E28A770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581" y="2118351"/>
            <a:ext cx="4926490" cy="7826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C2AAFA-4E83-28E5-4ED6-95CCA8F5DDFB}"/>
              </a:ext>
            </a:extLst>
          </p:cNvPr>
          <p:cNvSpPr txBox="1"/>
          <p:nvPr/>
        </p:nvSpPr>
        <p:spPr>
          <a:xfrm>
            <a:off x="6535395" y="3533054"/>
            <a:ext cx="5447547" cy="120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b="1" dirty="0"/>
              <a:t>Correlation Matrix (Feature Selection Insight)</a:t>
            </a:r>
          </a:p>
          <a:p>
            <a:r>
              <a:rPr lang="en-US" b="1" dirty="0"/>
              <a:t>Purpose:</a:t>
            </a:r>
          </a:p>
          <a:p>
            <a:r>
              <a:rPr lang="en-US" dirty="0"/>
              <a:t>Understand which features are correlated — helps in feature selection or engineering.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8757A07-5400-EE1F-DB5A-5E340C413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5304" y="4952162"/>
            <a:ext cx="5227727" cy="533474"/>
          </a:xfrm>
          <a:prstGeom prst="rect">
            <a:avLst/>
          </a:prstGeom>
        </p:spPr>
      </p:pic>
      <p:pic>
        <p:nvPicPr>
          <p:cNvPr id="19" name="Picture Placeholder 15" descr="Data points digital background">
            <a:extLst>
              <a:ext uri="{FF2B5EF4-FFF2-40B4-BE49-F238E27FC236}">
                <a16:creationId xmlns:a16="http://schemas.microsoft.com/office/drawing/2014/main" id="{CFE1F943-2DB6-7681-2860-9F3DF3234B2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 rot="10800000">
            <a:off x="158044" y="6769237"/>
            <a:ext cx="12033956" cy="8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1558</TotalTime>
  <Words>1230</Words>
  <Application>Microsoft Office PowerPoint</Application>
  <PresentationFormat>Widescreen</PresentationFormat>
  <Paragraphs>171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Agency FB</vt:lpstr>
      <vt:lpstr>Arial</vt:lpstr>
      <vt:lpstr>Arial Unicode MS</vt:lpstr>
      <vt:lpstr>Calibri</vt:lpstr>
      <vt:lpstr>Gill Sans MT</vt:lpstr>
      <vt:lpstr>menlo</vt:lpstr>
      <vt:lpstr>Segoe UI Black</vt:lpstr>
      <vt:lpstr>var(--jp-cell-prompt-font-family)</vt:lpstr>
      <vt:lpstr>var(--jp-content-font-family)</vt:lpstr>
      <vt:lpstr>Walbaum Display</vt:lpstr>
      <vt:lpstr>Wingdings</vt:lpstr>
      <vt:lpstr>3DFloatVTI</vt:lpstr>
      <vt:lpstr>MACHINE LEARNING PROJECTS CLASSIFICATION &amp; REGRESSION</vt:lpstr>
      <vt:lpstr>Car Price Prediction Using Regression </vt:lpstr>
      <vt:lpstr>Data Preprocessing Steps</vt:lpstr>
      <vt:lpstr>Modeling Using Linear Regression Model</vt:lpstr>
      <vt:lpstr>Prediction &amp; Evaluation</vt:lpstr>
      <vt:lpstr>Key Findings &amp; Conclusion</vt:lpstr>
      <vt:lpstr>Introvert Vs Extrovert Behavior Using Classification</vt:lpstr>
      <vt:lpstr>Data Preprocessing Steps</vt:lpstr>
      <vt:lpstr>PowerPoint Presentation</vt:lpstr>
      <vt:lpstr>PowerPoint Presentation</vt:lpstr>
      <vt:lpstr>PowerPoint Presentation</vt:lpstr>
      <vt:lpstr>PowerPoint Presentation</vt:lpstr>
      <vt:lpstr>Key Findings &amp;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Tuf Girls</dc:creator>
  <cp:lastModifiedBy>Tuf Girls</cp:lastModifiedBy>
  <cp:revision>1</cp:revision>
  <dcterms:created xsi:type="dcterms:W3CDTF">2025-06-15T16:38:05Z</dcterms:created>
  <dcterms:modified xsi:type="dcterms:W3CDTF">2025-06-16T18:36:27Z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