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070" y="1120878"/>
            <a:ext cx="7138219" cy="267437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MACHINE LEARNING </a:t>
            </a:r>
            <a:r>
              <a:rPr lang="en-US" sz="3600" b="1" dirty="0" smtClean="0">
                <a:latin typeface="Arial Black" panose="020B0A04020102020204" pitchFamily="34" charset="0"/>
              </a:rPr>
              <a:t/>
            </a:r>
            <a:br>
              <a:rPr lang="en-US" sz="3600" b="1" dirty="0" smtClean="0">
                <a:latin typeface="Arial Black" panose="020B0A04020102020204" pitchFamily="34" charset="0"/>
              </a:rPr>
            </a:br>
            <a:r>
              <a:rPr lang="en-US" sz="2000" b="1" dirty="0">
                <a:latin typeface="Arial Black" panose="020B0A04020102020204" pitchFamily="34" charset="0"/>
              </a:rPr>
              <a:t/>
            </a:r>
            <a:br>
              <a:rPr lang="en-US" sz="2000" b="1" dirty="0">
                <a:latin typeface="Arial Black" panose="020B0A04020102020204" pitchFamily="34" charset="0"/>
              </a:rPr>
            </a:br>
            <a:r>
              <a:rPr lang="en-US" sz="2000" b="1" dirty="0" smtClean="0">
                <a:latin typeface="Arial Black" panose="020B0A04020102020204" pitchFamily="34" charset="0"/>
              </a:rPr>
              <a:t>CLASSIFICATION PROJECT</a:t>
            </a:r>
            <a:r>
              <a:rPr lang="en-US" sz="3600" b="1" dirty="0">
                <a:latin typeface="Arial Black" panose="020B0A04020102020204" pitchFamily="34" charset="0"/>
              </a:rPr>
              <a:t/>
            </a:r>
            <a:br>
              <a:rPr lang="en-US" sz="3600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8826" y="3531204"/>
            <a:ext cx="3366026" cy="97762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AYESHA IMRAN</a:t>
            </a:r>
          </a:p>
          <a:p>
            <a:r>
              <a:rPr lang="en-US" dirty="0">
                <a:latin typeface="Arial Black" panose="020B0A04020102020204" pitchFamily="34" charset="0"/>
              </a:rPr>
              <a:t>2023-BS-AI-061</a:t>
            </a:r>
          </a:p>
          <a:p>
            <a:r>
              <a:rPr lang="en-US" dirty="0">
                <a:latin typeface="Arial Black" panose="020B0A04020102020204" pitchFamily="34" charset="0"/>
              </a:rPr>
              <a:t>BSAI-4A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3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509551"/>
            <a:ext cx="9520158" cy="1049235"/>
          </a:xfrm>
        </p:spPr>
        <p:txBody>
          <a:bodyPr/>
          <a:lstStyle/>
          <a:p>
            <a:r>
              <a:rPr lang="en-US" b="1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664541"/>
            <a:ext cx="9772401" cy="292018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Title:</a:t>
            </a:r>
            <a:r>
              <a:rPr lang="en-US" dirty="0"/>
              <a:t> Personality Prediction – Extrovert vs. </a:t>
            </a:r>
            <a:r>
              <a:rPr lang="en-US" dirty="0" smtClean="0"/>
              <a:t>Introvert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Goal</a:t>
            </a:r>
            <a:r>
              <a:rPr lang="en-US" b="1" dirty="0"/>
              <a:t>:</a:t>
            </a:r>
            <a:r>
              <a:rPr lang="en-US" dirty="0"/>
              <a:t> To classify individuals as </a:t>
            </a:r>
            <a:r>
              <a:rPr lang="en-US" b="1" dirty="0"/>
              <a:t>Extrovert</a:t>
            </a:r>
            <a:r>
              <a:rPr lang="en-US" dirty="0"/>
              <a:t>, </a:t>
            </a:r>
            <a:r>
              <a:rPr lang="en-US" b="1" dirty="0"/>
              <a:t>Introvert</a:t>
            </a:r>
            <a:r>
              <a:rPr lang="en-US" dirty="0"/>
              <a:t>, or </a:t>
            </a:r>
            <a:r>
              <a:rPr lang="en-US" b="1" dirty="0" err="1"/>
              <a:t>Ambivert</a:t>
            </a:r>
            <a:r>
              <a:rPr lang="en-US" dirty="0"/>
              <a:t> using machine learning.</a:t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Why </a:t>
            </a:r>
            <a:r>
              <a:rPr lang="en-US" b="1" dirty="0"/>
              <a:t>it matters?</a:t>
            </a:r>
            <a:r>
              <a:rPr lang="en-US" dirty="0"/>
              <a:t> Personality prediction is useful in HR, psychology, education, and recommendation systems.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3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rial" panose="020B0604020202020204" pitchFamily="34" charset="0"/>
              </a:rPr>
              <a:t>DATASET:</a:t>
            </a:r>
            <a:r>
              <a:rPr lang="en-US" altLang="en-US" b="1" dirty="0">
                <a:latin typeface="Arial" panose="020B0604020202020204" pitchFamily="34" charset="0"/>
              </a:rPr>
              <a:t/>
            </a: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Personality Behavior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458184"/>
            <a:ext cx="9520158" cy="3450613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Target Variable:</a:t>
            </a:r>
            <a:r>
              <a:rPr lang="en-US" altLang="en-US" dirty="0">
                <a:latin typeface="Arial" panose="020B0604020202020204" pitchFamily="34" charset="0"/>
              </a:rPr>
              <a:t> Personality Type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sz="1400" dirty="0">
                <a:latin typeface="Arial" panose="020B0604020202020204" pitchFamily="34" charset="0"/>
              </a:rPr>
              <a:t>Classes: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Arial Unicode MS"/>
              </a:rPr>
              <a:t>0</a:t>
            </a:r>
            <a:r>
              <a:rPr lang="en-US" altLang="en-US" sz="1400" dirty="0"/>
              <a:t> = Introvert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Arial Unicode MS"/>
              </a:rPr>
              <a:t>1</a:t>
            </a:r>
            <a:r>
              <a:rPr lang="en-US" altLang="en-US" sz="1400" dirty="0"/>
              <a:t> = Extrovert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Arial Unicode MS"/>
              </a:rPr>
              <a:t>2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Ambivert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Features Include: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Gender,Age,Sleep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schedule,Talking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frequency,Group</a:t>
            </a:r>
            <a:r>
              <a:rPr lang="en-US" altLang="en-US" dirty="0">
                <a:latin typeface="Arial" panose="020B0604020202020204" pitchFamily="34" charset="0"/>
              </a:rPr>
              <a:t> activity involvement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Internet/social media use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Hobbies, alone-time preference,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1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STEPS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Missing Values:</a:t>
            </a:r>
            <a:endParaRPr lang="en-US" dirty="0"/>
          </a:p>
          <a:p>
            <a:pPr lvl="1"/>
            <a:r>
              <a:rPr lang="en-US" dirty="0"/>
              <a:t>Handled using mode (categorical) and mean (numerical)</a:t>
            </a:r>
          </a:p>
          <a:p>
            <a:r>
              <a:rPr lang="en-US" b="1" dirty="0"/>
              <a:t>Label Encoding:</a:t>
            </a:r>
            <a:endParaRPr lang="en-US" dirty="0"/>
          </a:p>
          <a:p>
            <a:pPr lvl="1"/>
            <a:r>
              <a:rPr lang="en-US" dirty="0"/>
              <a:t>Gender and Personality Type converted to numeric</a:t>
            </a:r>
          </a:p>
          <a:p>
            <a:r>
              <a:rPr lang="en-US" b="1" dirty="0"/>
              <a:t>Scaling:</a:t>
            </a:r>
            <a:endParaRPr lang="en-US" dirty="0"/>
          </a:p>
          <a:p>
            <a:pPr lvl="1"/>
            <a:r>
              <a:rPr lang="en-US" dirty="0"/>
              <a:t>Used </a:t>
            </a:r>
            <a:r>
              <a:rPr lang="en-US" dirty="0" err="1"/>
              <a:t>StandardScaler</a:t>
            </a:r>
            <a:r>
              <a:rPr lang="en-US" dirty="0"/>
              <a:t> for numerical values</a:t>
            </a:r>
          </a:p>
          <a:p>
            <a:r>
              <a:rPr lang="en-US" b="1" dirty="0"/>
              <a:t>Train-Test Split:</a:t>
            </a:r>
            <a:endParaRPr lang="en-US" dirty="0"/>
          </a:p>
          <a:p>
            <a:pPr lvl="1"/>
            <a:r>
              <a:rPr lang="en-US" dirty="0"/>
              <a:t>80% for training, 20% for testing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33" y="1329136"/>
            <a:ext cx="3404360" cy="435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361" y="2114055"/>
            <a:ext cx="10146891" cy="34506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ML Models Used:                                                                                                         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b="1" dirty="0"/>
              <a:t>Logistic Regression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Simple baseline model</a:t>
            </a:r>
          </a:p>
          <a:p>
            <a:pPr marL="0" indent="0">
              <a:buNone/>
            </a:pPr>
            <a:r>
              <a:rPr lang="en-US" sz="1800" dirty="0"/>
              <a:t>Easy to interpret</a:t>
            </a:r>
          </a:p>
          <a:p>
            <a:r>
              <a:rPr lang="en-US" sz="1800" dirty="0"/>
              <a:t> </a:t>
            </a:r>
            <a:r>
              <a:rPr lang="en-US" sz="1800" b="1" dirty="0"/>
              <a:t>Random Forest Classifier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Ensemble of decision trees</a:t>
            </a:r>
          </a:p>
          <a:p>
            <a:pPr marL="0" indent="0">
              <a:buNone/>
            </a:pPr>
            <a:r>
              <a:rPr lang="en-US" sz="1800" dirty="0"/>
              <a:t>Handles nonlinearity well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74" y="1508901"/>
            <a:ext cx="3234813" cy="4055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695" y="1514167"/>
            <a:ext cx="3485300" cy="40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0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Artificial Neural Network (ANN)</a:t>
            </a:r>
            <a:endParaRPr lang="en-US" dirty="0"/>
          </a:p>
          <a:p>
            <a:r>
              <a:rPr lang="en-US" sz="1800" dirty="0"/>
              <a:t>Built using </a:t>
            </a:r>
            <a:r>
              <a:rPr lang="en-US" sz="1800" dirty="0" err="1"/>
              <a:t>TensorFlow</a:t>
            </a:r>
            <a:r>
              <a:rPr lang="en-US" sz="1800" dirty="0"/>
              <a:t>/</a:t>
            </a:r>
            <a:r>
              <a:rPr lang="en-US" sz="1800" dirty="0" err="1"/>
              <a:t>Keras</a:t>
            </a:r>
            <a:endParaRPr lang="en-US" sz="1800" dirty="0"/>
          </a:p>
          <a:p>
            <a:r>
              <a:rPr lang="en-US" sz="1800" dirty="0"/>
              <a:t>Architecture:</a:t>
            </a:r>
          </a:p>
          <a:p>
            <a:pPr lvl="1"/>
            <a:r>
              <a:rPr lang="en-US" dirty="0"/>
              <a:t>Input Layer</a:t>
            </a:r>
          </a:p>
          <a:p>
            <a:pPr lvl="1"/>
            <a:r>
              <a:rPr lang="en-US" dirty="0"/>
              <a:t>Hidden Layers (</a:t>
            </a:r>
            <a:r>
              <a:rPr lang="en-US" dirty="0" err="1"/>
              <a:t>ReLU</a:t>
            </a:r>
            <a:r>
              <a:rPr lang="en-US" dirty="0"/>
              <a:t> activation)</a:t>
            </a:r>
          </a:p>
          <a:p>
            <a:pPr lvl="1"/>
            <a:r>
              <a:rPr lang="en-US" dirty="0"/>
              <a:t>Output Layer 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213" y="2173048"/>
            <a:ext cx="3014646" cy="369364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94840" y="2228512"/>
            <a:ext cx="2939843" cy="3438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918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>
                <a:latin typeface="Arial" panose="020B0604020202020204" pitchFamily="34" charset="0"/>
              </a:rPr>
              <a:t>EVALUATION</a:t>
            </a:r>
            <a:r>
              <a:rPr lang="en-US" altLang="en-US" b="1" dirty="0">
                <a:latin typeface="Arial" panose="020B0604020202020204" pitchFamily="34" charset="0"/>
              </a:rPr>
              <a:t/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164097"/>
            <a:ext cx="5495369" cy="345061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Metrics Used: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Accuracy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Precision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Recall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F1-Score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Confusion Matrix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(For ANN) Validation Accuracy/Loss Curves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449"/>
              </p:ext>
            </p:extLst>
          </p:nvPr>
        </p:nvGraphicFramePr>
        <p:xfrm>
          <a:off x="7846142" y="2614418"/>
          <a:ext cx="3942736" cy="2253240"/>
        </p:xfrm>
        <a:graphic>
          <a:graphicData uri="http://schemas.openxmlformats.org/drawingml/2006/table">
            <a:tbl>
              <a:tblPr/>
              <a:tblGrid>
                <a:gridCol w="1971368">
                  <a:extLst>
                    <a:ext uri="{9D8B030D-6E8A-4147-A177-3AD203B41FA5}">
                      <a16:colId xmlns:a16="http://schemas.microsoft.com/office/drawing/2014/main" val="697988212"/>
                    </a:ext>
                  </a:extLst>
                </a:gridCol>
                <a:gridCol w="1971368">
                  <a:extLst>
                    <a:ext uri="{9D8B030D-6E8A-4147-A177-3AD203B41FA5}">
                      <a16:colId xmlns:a16="http://schemas.microsoft.com/office/drawing/2014/main" val="301192602"/>
                    </a:ext>
                  </a:extLst>
                </a:gridCol>
              </a:tblGrid>
              <a:tr h="537720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068975"/>
                  </a:ext>
                </a:extLst>
              </a:tr>
              <a:tr h="537720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~78%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978234"/>
                  </a:ext>
                </a:extLst>
              </a:tr>
              <a:tr h="537720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~85%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53069"/>
                  </a:ext>
                </a:extLst>
              </a:tr>
              <a:tr h="537720">
                <a:tc>
                  <a:txBody>
                    <a:bodyPr/>
                    <a:lstStyle/>
                    <a:p>
                      <a:r>
                        <a:rPr lang="en-US" sz="1800" b="1" dirty="0"/>
                        <a:t>ANN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~89%</a:t>
                      </a:r>
                      <a:r>
                        <a:rPr lang="en-US" sz="1800" dirty="0"/>
                        <a:t> 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644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35455" y="2164097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Results Comparison: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69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FINDINGS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Top Predictors:</a:t>
            </a:r>
            <a:endParaRPr lang="en-US" dirty="0"/>
          </a:p>
          <a:p>
            <a:r>
              <a:rPr lang="en-US" dirty="0"/>
              <a:t>Talk time</a:t>
            </a:r>
          </a:p>
          <a:p>
            <a:r>
              <a:rPr lang="en-US" dirty="0"/>
              <a:t>Social habits</a:t>
            </a:r>
          </a:p>
          <a:p>
            <a:r>
              <a:rPr lang="en-US" dirty="0"/>
              <a:t>Activity preferences</a:t>
            </a:r>
          </a:p>
          <a:p>
            <a:pPr marL="0" indent="0">
              <a:buNone/>
            </a:pPr>
            <a:r>
              <a:rPr lang="en-US" b="1" dirty="0"/>
              <a:t>Model Comparison:</a:t>
            </a:r>
            <a:endParaRPr lang="en-US" dirty="0"/>
          </a:p>
          <a:p>
            <a:r>
              <a:rPr lang="en-US" dirty="0"/>
              <a:t>ANN outperformed others due to better pattern recognition</a:t>
            </a:r>
          </a:p>
          <a:p>
            <a:r>
              <a:rPr lang="en-US" dirty="0"/>
              <a:t>Logistic Regression was less flexible with complex patterns</a:t>
            </a:r>
          </a:p>
          <a:p>
            <a:r>
              <a:rPr lang="en-US" dirty="0"/>
              <a:t>Random Forest was good but not as deep as ANN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8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rial" panose="020B0604020202020204" pitchFamily="34" charset="0"/>
              </a:rPr>
              <a:t>CONCLUSION</a:t>
            </a:r>
            <a:r>
              <a:rPr lang="en-US" altLang="en-US" b="1" dirty="0">
                <a:latin typeface="Arial" panose="020B0604020202020204" pitchFamily="34" charset="0"/>
              </a:rPr>
              <a:t/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Built and evaluated 3 classification models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ANN provided the best performance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Pipeline includes real-world challenges like missing data, scaling, encoding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Applicable in personality-based recommendation systems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“</a:t>
            </a:r>
            <a:r>
              <a:rPr lang="en-US" altLang="en-US" sz="2400" b="1" dirty="0">
                <a:latin typeface="Arial" panose="020B0604020202020204" pitchFamily="34" charset="0"/>
              </a:rPr>
              <a:t>With data and deep learning, we’re not just modeling numbers — we’re decoding personalities.”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724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</TotalTime>
  <Words>220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Arial Unicode MS</vt:lpstr>
      <vt:lpstr>Palatino Linotype</vt:lpstr>
      <vt:lpstr>Gallery</vt:lpstr>
      <vt:lpstr>MACHINE LEARNING   CLASSIFICATION PROJECT  </vt:lpstr>
      <vt:lpstr>PROJECT INTRODUCTION</vt:lpstr>
      <vt:lpstr>DATASET: Personality Behavior Dataset</vt:lpstr>
      <vt:lpstr>PREPROCESSING STEPS  </vt:lpstr>
      <vt:lpstr>MODELING </vt:lpstr>
      <vt:lpstr>MODELING </vt:lpstr>
      <vt:lpstr>EVALUATION </vt:lpstr>
      <vt:lpstr>KEY FINDINGS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CLASSIFICATION PROJECT</dc:title>
  <dc:creator>Admin</dc:creator>
  <cp:lastModifiedBy>Admin</cp:lastModifiedBy>
  <cp:revision>2</cp:revision>
  <dcterms:created xsi:type="dcterms:W3CDTF">2025-06-16T11:34:33Z</dcterms:created>
  <dcterms:modified xsi:type="dcterms:W3CDTF">2025-06-16T11:53:19Z</dcterms:modified>
</cp:coreProperties>
</file>