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63" r:id="rId6"/>
    <p:sldId id="257" r:id="rId7"/>
    <p:sldId id="258" r:id="rId8"/>
    <p:sldId id="259" r:id="rId9"/>
    <p:sldId id="260" r:id="rId10"/>
    <p:sldId id="261" r:id="rId11"/>
    <p:sldId id="262" r:id="rId12"/>
  </p:sldIdLst>
  <p:sldSz cx="14630400" cy="8229600"/>
  <p:notesSz cx="8229600" cy="14630400"/>
  <p:embeddedFontLst>
    <p:embeddedFont>
      <p:font typeface="Poppins Light" panose="00000800000000000000" pitchFamily="34" charset="0"/>
      <p:bold r:id="rId16"/>
    </p:embeddedFont>
    <p:embeddedFont>
      <p:font typeface="Poppins Light" panose="00000800000000000000" pitchFamily="34" charset="-122"/>
      <p:bold r:id="rId17"/>
    </p:embeddedFont>
    <p:embeddedFont>
      <p:font typeface="Poppins Light" panose="00000800000000000000" pitchFamily="34" charset="-120"/>
      <p:bold r:id="rId18"/>
    </p:embeddedFont>
    <p:embeddedFont>
      <p:font typeface="Roboto Light" panose="02000000000000000000" pitchFamily="34" charset="0"/>
      <p:bold r:id="rId19"/>
    </p:embeddedFont>
    <p:embeddedFont>
      <p:font typeface="Roboto Light" panose="02000000000000000000" pitchFamily="34" charset="-122"/>
      <p:bold r:id="rId20"/>
    </p:embeddedFont>
    <p:embeddedFont>
      <p:font typeface="Roboto Light" panose="02000000000000000000" pitchFamily="34" charset="-120"/>
      <p:bold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font" Target="fonts/font10.fntdata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92022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Obesity Classification Using Machine Learning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649742"/>
            <a:ext cx="7556421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993600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50" y="5974715"/>
            <a:ext cx="7939405" cy="10763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b="1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PRESENTED BY 2023-BSAI-004</a:t>
            </a:r>
            <a:endParaRPr lang="en-US" sz="2800" b="1" dirty="0">
              <a:solidFill>
                <a:srgbClr val="E5E0DF"/>
              </a:solidFill>
              <a:latin typeface="Roboto Light" panose="02000000000000000000" pitchFamily="34" charset="0"/>
              <a:ea typeface="Roboto Light" panose="02000000000000000000" pitchFamily="34" charset="-122"/>
              <a:cs typeface="Roboto Light" panose="02000000000000000000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50" y="1892300"/>
            <a:ext cx="7556500" cy="9480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chemeClr val="bg1"/>
                </a:solidFill>
              </a:rPr>
              <a:t>INTRODUCTION</a:t>
            </a:r>
            <a:endParaRPr lang="en-US" sz="4450" b="1" dirty="0">
              <a:solidFill>
                <a:schemeClr val="bg1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3649742"/>
            <a:ext cx="7556421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Objective:</a:t>
            </a: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 To classify individuals into weight categories ( </a:t>
            </a:r>
            <a:r>
              <a:rPr lang="en-US" sz="1750" i="1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Underweight, Normal Weight, Overweight, Obese</a:t>
            </a: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 ) using physical attributes (Age, Gender, Height, Weight, BMI) with supervised learning techniques.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993600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Why This Matters:</a:t>
            </a: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 Early detection of obesity trends can help in designing targeted health interventions and promoting wellness strategies.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974556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PRESENTED BY 2023-BSAI-004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8891" y="509826"/>
            <a:ext cx="4635579" cy="57935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dirty="0">
                <a:solidFill>
                  <a:srgbClr val="F2F2F3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Dataset</a:t>
            </a:r>
            <a:endParaRPr lang="en-US" sz="3650" dirty="0"/>
          </a:p>
        </p:txBody>
      </p:sp>
      <p:sp>
        <p:nvSpPr>
          <p:cNvPr id="3" name="Shape 1"/>
          <p:cNvSpPr/>
          <p:nvPr/>
        </p:nvSpPr>
        <p:spPr>
          <a:xfrm>
            <a:off x="648891" y="1459944"/>
            <a:ext cx="13332619" cy="1083707"/>
          </a:xfrm>
          <a:prstGeom prst="roundRect">
            <a:avLst>
              <a:gd name="adj" fmla="val 718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56511" y="1467564"/>
            <a:ext cx="13317379" cy="534233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841891" y="1586389"/>
            <a:ext cx="6284119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Source: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7504390" y="1586389"/>
            <a:ext cx="6284119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Obesity Classification Dataset</a:t>
            </a:r>
            <a:endParaRPr lang="en-US" sz="1450" dirty="0"/>
          </a:p>
        </p:txBody>
      </p:sp>
      <p:sp>
        <p:nvSpPr>
          <p:cNvPr id="7" name="Shape 5"/>
          <p:cNvSpPr/>
          <p:nvPr/>
        </p:nvSpPr>
        <p:spPr>
          <a:xfrm>
            <a:off x="656511" y="2001798"/>
            <a:ext cx="13317379" cy="534233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8" name="Text 6"/>
          <p:cNvSpPr/>
          <p:nvPr/>
        </p:nvSpPr>
        <p:spPr>
          <a:xfrm>
            <a:off x="841891" y="2120622"/>
            <a:ext cx="6284119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Size: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7504390" y="2120622"/>
            <a:ext cx="6284119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108 records, 7 columns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648891" y="2821781"/>
            <a:ext cx="2317790" cy="2896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F2F2F3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Features: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648891" y="3389590"/>
            <a:ext cx="13332619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SzPct val="100000"/>
              <a:buNone/>
            </a:pPr>
            <a:r>
              <a:rPr lang="en-US" sz="1450" b="1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Age</a:t>
            </a:r>
            <a:r>
              <a:rPr lang="en-US" sz="14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: Age of the individual</a:t>
            </a:r>
            <a:endParaRPr lang="en-US" sz="1450" dirty="0"/>
          </a:p>
        </p:txBody>
      </p:sp>
      <p:sp>
        <p:nvSpPr>
          <p:cNvPr id="12" name="Text 10"/>
          <p:cNvSpPr/>
          <p:nvPr/>
        </p:nvSpPr>
        <p:spPr>
          <a:xfrm>
            <a:off x="648891" y="3751064"/>
            <a:ext cx="13332619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SzPct val="100000"/>
              <a:buNone/>
            </a:pPr>
            <a:r>
              <a:rPr lang="en-US" sz="1450" b="1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Gender</a:t>
            </a:r>
            <a:r>
              <a:rPr lang="en-US" sz="14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: Male or Female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648891" y="4112538"/>
            <a:ext cx="13332619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SzPct val="100000"/>
              <a:buNone/>
            </a:pPr>
            <a:r>
              <a:rPr lang="en-US" sz="1450" b="1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Height</a:t>
            </a:r>
            <a:r>
              <a:rPr lang="en-US" sz="14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: In centimeters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648891" y="4474012"/>
            <a:ext cx="13332619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SzPct val="100000"/>
              <a:buNone/>
            </a:pPr>
            <a:r>
              <a:rPr lang="en-US" sz="1450" b="1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Weight</a:t>
            </a:r>
            <a:r>
              <a:rPr lang="en-US" sz="14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: In kilograms</a:t>
            </a:r>
            <a:endParaRPr lang="en-US" sz="1450" dirty="0"/>
          </a:p>
        </p:txBody>
      </p:sp>
      <p:sp>
        <p:nvSpPr>
          <p:cNvPr id="15" name="Text 13"/>
          <p:cNvSpPr/>
          <p:nvPr/>
        </p:nvSpPr>
        <p:spPr>
          <a:xfrm>
            <a:off x="648891" y="4835485"/>
            <a:ext cx="13332619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SzPct val="100000"/>
              <a:buNone/>
            </a:pPr>
            <a:r>
              <a:rPr lang="en-US" sz="1450" b="1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BMI</a:t>
            </a:r>
            <a:r>
              <a:rPr lang="en-US" sz="14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: Calculated Body Mass Index</a:t>
            </a:r>
            <a:endParaRPr lang="en-US" sz="1450" dirty="0"/>
          </a:p>
        </p:txBody>
      </p:sp>
      <p:sp>
        <p:nvSpPr>
          <p:cNvPr id="16" name="Text 14"/>
          <p:cNvSpPr/>
          <p:nvPr/>
        </p:nvSpPr>
        <p:spPr>
          <a:xfrm>
            <a:off x="648891" y="5196959"/>
            <a:ext cx="13332619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SzPct val="100000"/>
              <a:buNone/>
            </a:pPr>
            <a:r>
              <a:rPr lang="en-US" sz="1450" b="1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Label</a:t>
            </a:r>
            <a:r>
              <a:rPr lang="en-US" sz="14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: Target class (Underweight, Normal Weight, Overweight, Obese)</a:t>
            </a:r>
            <a:endParaRPr lang="en-US" sz="1450" dirty="0"/>
          </a:p>
        </p:txBody>
      </p:sp>
      <p:sp>
        <p:nvSpPr>
          <p:cNvPr id="17" name="Text 15"/>
          <p:cNvSpPr/>
          <p:nvPr/>
        </p:nvSpPr>
        <p:spPr>
          <a:xfrm>
            <a:off x="648891" y="5771674"/>
            <a:ext cx="2317790" cy="2896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F2F2F3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Class Distribution: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648891" y="6339483"/>
            <a:ext cx="13332619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Underweight: 47</a:t>
            </a:r>
            <a:endParaRPr lang="en-US" sz="1450" dirty="0"/>
          </a:p>
        </p:txBody>
      </p:sp>
      <p:sp>
        <p:nvSpPr>
          <p:cNvPr id="19" name="Text 17"/>
          <p:cNvSpPr/>
          <p:nvPr/>
        </p:nvSpPr>
        <p:spPr>
          <a:xfrm>
            <a:off x="648891" y="6700957"/>
            <a:ext cx="13332619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Normal Weight: 29</a:t>
            </a:r>
            <a:endParaRPr lang="en-US" sz="1450" dirty="0"/>
          </a:p>
        </p:txBody>
      </p:sp>
      <p:sp>
        <p:nvSpPr>
          <p:cNvPr id="20" name="Text 18"/>
          <p:cNvSpPr/>
          <p:nvPr/>
        </p:nvSpPr>
        <p:spPr>
          <a:xfrm>
            <a:off x="648891" y="7062430"/>
            <a:ext cx="13332619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Overweight: 20</a:t>
            </a:r>
            <a:endParaRPr lang="en-US" sz="1450" dirty="0"/>
          </a:p>
        </p:txBody>
      </p:sp>
      <p:sp>
        <p:nvSpPr>
          <p:cNvPr id="21" name="Text 19"/>
          <p:cNvSpPr/>
          <p:nvPr/>
        </p:nvSpPr>
        <p:spPr>
          <a:xfrm>
            <a:off x="648891" y="7423904"/>
            <a:ext cx="13332619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SzPct val="100000"/>
              <a:buNone/>
            </a:pPr>
            <a:r>
              <a:rPr lang="en-US" sz="14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Obese: 12 </a:t>
            </a:r>
            <a:r>
              <a:rPr lang="en-US" sz="1450" dirty="0">
                <a:solidFill>
                  <a:srgbClr val="000000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⚠️</a:t>
            </a:r>
            <a:r>
              <a:rPr lang="en-US" sz="14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 Dataset is imbalanced.</a:t>
            </a:r>
            <a:endParaRPr lang="en-US" sz="1450" dirty="0"/>
          </a:p>
        </p:txBody>
      </p:sp>
      <p:sp>
        <p:nvSpPr>
          <p:cNvPr id="22" name="Rectangles 21"/>
          <p:cNvSpPr/>
          <p:nvPr/>
        </p:nvSpPr>
        <p:spPr>
          <a:xfrm>
            <a:off x="12449810" y="7423785"/>
            <a:ext cx="2110105" cy="681990"/>
          </a:xfrm>
          <a:prstGeom prst="rect">
            <a:avLst/>
          </a:prstGeom>
          <a:solidFill>
            <a:srgbClr val="050505"/>
          </a:solidFill>
          <a:ln>
            <a:solidFill>
              <a:srgbClr val="05050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7458" y="486966"/>
            <a:ext cx="4422458" cy="5513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dirty="0">
                <a:solidFill>
                  <a:srgbClr val="F2F2F3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Preprocessing Steps</a:t>
            </a:r>
            <a:endParaRPr lang="en-US" sz="3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458" y="1391126"/>
            <a:ext cx="882134" cy="10585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75924" y="1567458"/>
            <a:ext cx="3162538" cy="2756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Removed Irrelevant Columns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1675924" y="1948934"/>
            <a:ext cx="12337018" cy="2822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Dropped ID column</a:t>
            </a:r>
            <a:endParaRPr lang="en-US" sz="1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8" y="2449711"/>
            <a:ext cx="882134" cy="105858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75924" y="2626043"/>
            <a:ext cx="2205514" cy="2756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Handled Outliers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1675924" y="3007519"/>
            <a:ext cx="12337018" cy="2822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Applied IQR filtering to remove extreme values</a:t>
            </a:r>
            <a:endParaRPr lang="en-US" sz="13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8" y="3508296"/>
            <a:ext cx="882134" cy="105858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75924" y="3684627"/>
            <a:ext cx="2904530" cy="2756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Encoded Categorical Data</a:t>
            </a:r>
            <a:endParaRPr lang="en-US" sz="1700" dirty="0"/>
          </a:p>
        </p:txBody>
      </p:sp>
      <p:sp>
        <p:nvSpPr>
          <p:cNvPr id="11" name="Text 6"/>
          <p:cNvSpPr/>
          <p:nvPr/>
        </p:nvSpPr>
        <p:spPr>
          <a:xfrm>
            <a:off x="1675924" y="4066103"/>
            <a:ext cx="12337018" cy="2822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Used LabelEncoder for Gender and Label</a:t>
            </a:r>
            <a:endParaRPr lang="en-US" sz="13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4566880"/>
            <a:ext cx="882134" cy="105858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675924" y="4743212"/>
            <a:ext cx="2233732" cy="2756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Normalized Features</a:t>
            </a:r>
            <a:endParaRPr lang="en-US" sz="1700" dirty="0"/>
          </a:p>
        </p:txBody>
      </p:sp>
      <p:sp>
        <p:nvSpPr>
          <p:cNvPr id="14" name="Text 8"/>
          <p:cNvSpPr/>
          <p:nvPr/>
        </p:nvSpPr>
        <p:spPr>
          <a:xfrm>
            <a:off x="1675924" y="5124688"/>
            <a:ext cx="12337018" cy="2822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Applied StandardScaler</a:t>
            </a:r>
            <a:endParaRPr lang="en-US" sz="13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5625465"/>
            <a:ext cx="882134" cy="105858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675924" y="5801797"/>
            <a:ext cx="2761655" cy="2756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Dimensionality Reduction</a:t>
            </a:r>
            <a:endParaRPr lang="en-US" sz="1700" dirty="0"/>
          </a:p>
        </p:txBody>
      </p:sp>
      <p:sp>
        <p:nvSpPr>
          <p:cNvPr id="17" name="Text 10"/>
          <p:cNvSpPr/>
          <p:nvPr/>
        </p:nvSpPr>
        <p:spPr>
          <a:xfrm>
            <a:off x="1675924" y="6183273"/>
            <a:ext cx="12337018" cy="2822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Used PCA to retain 95% variance</a:t>
            </a:r>
            <a:endParaRPr lang="en-US" sz="13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" y="6684050"/>
            <a:ext cx="882134" cy="105858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675924" y="6860381"/>
            <a:ext cx="2205514" cy="2756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Split Data</a:t>
            </a:r>
            <a:endParaRPr lang="en-US" sz="1700" dirty="0"/>
          </a:p>
        </p:txBody>
      </p:sp>
      <p:sp>
        <p:nvSpPr>
          <p:cNvPr id="20" name="Text 12"/>
          <p:cNvSpPr/>
          <p:nvPr/>
        </p:nvSpPr>
        <p:spPr>
          <a:xfrm>
            <a:off x="1675924" y="7241858"/>
            <a:ext cx="12337018" cy="2822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80% training / 20% testing</a:t>
            </a:r>
            <a:endParaRPr lang="en-US" sz="1350" dirty="0"/>
          </a:p>
        </p:txBody>
      </p:sp>
      <p:sp>
        <p:nvSpPr>
          <p:cNvPr id="22" name="Rectangles 21"/>
          <p:cNvSpPr/>
          <p:nvPr/>
        </p:nvSpPr>
        <p:spPr>
          <a:xfrm>
            <a:off x="12449810" y="7423785"/>
            <a:ext cx="2110105" cy="681990"/>
          </a:xfrm>
          <a:prstGeom prst="rect">
            <a:avLst/>
          </a:prstGeom>
          <a:solidFill>
            <a:srgbClr val="050505"/>
          </a:solidFill>
          <a:ln>
            <a:solidFill>
              <a:srgbClr val="05050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59756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Modeling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3551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Models Used: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716655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Random Forest Classifier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Ensemble of decision trees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Robust to overfitting and interpretable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MLP Classifier (ANN)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Neural network with hidden layers (50, 30)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927646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Trained for 1000 iterations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13551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Input: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9521" y="3716655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PCA-transformed features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30637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Target: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599521" y="4887516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Encoded weight classification</a:t>
            </a:r>
            <a:endParaRPr lang="en-US" sz="1750" dirty="0"/>
          </a:p>
        </p:txBody>
      </p:sp>
      <p:sp>
        <p:nvSpPr>
          <p:cNvPr id="22" name="Rectangles 21"/>
          <p:cNvSpPr/>
          <p:nvPr/>
        </p:nvSpPr>
        <p:spPr>
          <a:xfrm>
            <a:off x="12449810" y="7423785"/>
            <a:ext cx="2110105" cy="681990"/>
          </a:xfrm>
          <a:prstGeom prst="rect">
            <a:avLst/>
          </a:prstGeom>
          <a:solidFill>
            <a:srgbClr val="050505"/>
          </a:solidFill>
          <a:ln>
            <a:solidFill>
              <a:srgbClr val="05050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079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9383" y="612338"/>
            <a:ext cx="5567482" cy="6959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2F2F3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Evaluation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779383" y="1642229"/>
            <a:ext cx="501015" cy="501015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03045" y="1718667"/>
            <a:ext cx="2783681" cy="34790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Metrics Used: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503045" y="2200156"/>
            <a:ext cx="6861572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Confusion Matrix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503045" y="2634258"/>
            <a:ext cx="6861572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Accuracy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503045" y="3068360"/>
            <a:ext cx="6861572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Precision, Recall, F1-Score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79383" y="3869888"/>
            <a:ext cx="501015" cy="501015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503045" y="3946327"/>
            <a:ext cx="3171825" cy="34790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Random Forest Results: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1503045" y="4427815"/>
            <a:ext cx="6861572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High precision for majority classes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503045" y="4861917"/>
            <a:ext cx="6861572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Moderate misclassifications on minority classes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79383" y="5663446"/>
            <a:ext cx="501015" cy="501015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503045" y="5739884"/>
            <a:ext cx="2913102" cy="34790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MLP Classifier Results: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503045" y="6221373"/>
            <a:ext cx="6861572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Comparable accuracy to Random Forest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503045" y="6655475"/>
            <a:ext cx="6861572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Slightly more sensitive to class imbalance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79383" y="7262217"/>
            <a:ext cx="7585234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📉</a:t>
            </a:r>
            <a:r>
              <a:rPr lang="en-US" sz="17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 Imbalance affects minority class predictions (especially “Obese”).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94993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Key Findings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943933"/>
            <a:ext cx="7556421" cy="1177528"/>
          </a:xfrm>
          <a:prstGeom prst="roundRect">
            <a:avLst>
              <a:gd name="adj" fmla="val 809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178368"/>
            <a:ext cx="7087553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PCA reduced dimensionality without major loss of information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793790" y="3348276"/>
            <a:ext cx="7556421" cy="1177528"/>
          </a:xfrm>
          <a:prstGeom prst="roundRect">
            <a:avLst>
              <a:gd name="adj" fmla="val 809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28224" y="3582710"/>
            <a:ext cx="7087553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Random Forest slightly outperformed MLP in generalization</a:t>
            </a:r>
            <a:endParaRPr lang="en-US" sz="2200" dirty="0"/>
          </a:p>
        </p:txBody>
      </p:sp>
      <p:sp>
        <p:nvSpPr>
          <p:cNvPr id="8" name="Shape 5"/>
          <p:cNvSpPr/>
          <p:nvPr/>
        </p:nvSpPr>
        <p:spPr>
          <a:xfrm>
            <a:off x="793790" y="4752618"/>
            <a:ext cx="7556421" cy="1177528"/>
          </a:xfrm>
          <a:prstGeom prst="roundRect">
            <a:avLst>
              <a:gd name="adj" fmla="val 809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8224" y="4987052"/>
            <a:ext cx="7087553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Class imbalance skewed predictions toward "Underweight" and "Normal"</a:t>
            </a:r>
            <a:endParaRPr lang="en-US" sz="2200" dirty="0"/>
          </a:p>
        </p:txBody>
      </p:sp>
      <p:sp>
        <p:nvSpPr>
          <p:cNvPr id="10" name="Shape 7"/>
          <p:cNvSpPr/>
          <p:nvPr/>
        </p:nvSpPr>
        <p:spPr>
          <a:xfrm>
            <a:off x="793790" y="6156960"/>
            <a:ext cx="7556421" cy="1177528"/>
          </a:xfrm>
          <a:prstGeom prst="roundRect">
            <a:avLst>
              <a:gd name="adj" fmla="val 809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6391394"/>
            <a:ext cx="7087553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Outlier removal and scaling significantly impacted performance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379" y="663416"/>
            <a:ext cx="5353407" cy="66913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F2F2F3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Conclusion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49379" y="1653659"/>
            <a:ext cx="214074" cy="1284803"/>
          </a:xfrm>
          <a:prstGeom prst="roundRect">
            <a:avLst>
              <a:gd name="adj" fmla="val 4201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77528" y="1867733"/>
            <a:ext cx="7217093" cy="6691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The project demonstrates a working ML pipeline for obesity classification.</a:t>
            </a:r>
            <a:endParaRPr lang="en-US" sz="2100" dirty="0"/>
          </a:p>
        </p:txBody>
      </p:sp>
      <p:sp>
        <p:nvSpPr>
          <p:cNvPr id="6" name="Shape 3"/>
          <p:cNvSpPr/>
          <p:nvPr/>
        </p:nvSpPr>
        <p:spPr>
          <a:xfrm>
            <a:off x="1070491" y="3098959"/>
            <a:ext cx="214074" cy="1284803"/>
          </a:xfrm>
          <a:prstGeom prst="roundRect">
            <a:avLst>
              <a:gd name="adj" fmla="val 4201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498640" y="3313033"/>
            <a:ext cx="6895981" cy="6691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Preprocessing, especially outlier handling and scaling, is crucial.</a:t>
            </a:r>
            <a:endParaRPr lang="en-US" sz="2100" dirty="0"/>
          </a:p>
        </p:txBody>
      </p:sp>
      <p:sp>
        <p:nvSpPr>
          <p:cNvPr id="8" name="Shape 5"/>
          <p:cNvSpPr/>
          <p:nvPr/>
        </p:nvSpPr>
        <p:spPr>
          <a:xfrm>
            <a:off x="1391722" y="4544258"/>
            <a:ext cx="214074" cy="1284803"/>
          </a:xfrm>
          <a:prstGeom prst="roundRect">
            <a:avLst>
              <a:gd name="adj" fmla="val 4201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819870" y="4758333"/>
            <a:ext cx="6574750" cy="6691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Data imbalance limits classifier performance—resampling or synthetic data is recommended.</a:t>
            </a:r>
            <a:endParaRPr lang="en-US" sz="2100" dirty="0"/>
          </a:p>
        </p:txBody>
      </p:sp>
      <p:sp>
        <p:nvSpPr>
          <p:cNvPr id="10" name="Shape 7"/>
          <p:cNvSpPr/>
          <p:nvPr/>
        </p:nvSpPr>
        <p:spPr>
          <a:xfrm>
            <a:off x="1712952" y="5989558"/>
            <a:ext cx="214074" cy="1576507"/>
          </a:xfrm>
          <a:prstGeom prst="roundRect">
            <a:avLst>
              <a:gd name="adj" fmla="val 4201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2141101" y="6203632"/>
            <a:ext cx="2676644" cy="33456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5E0DF"/>
                </a:solidFill>
                <a:latin typeface="Poppins Light" panose="00000800000000000000" pitchFamily="34" charset="0"/>
                <a:ea typeface="Poppins Light" panose="00000800000000000000" pitchFamily="34" charset="-122"/>
                <a:cs typeface="Poppins Light" panose="00000800000000000000" pitchFamily="34" charset="-120"/>
              </a:rPr>
              <a:t>Future work: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2141101" y="6666667"/>
            <a:ext cx="6253520" cy="68532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anose="02000000000000000000" pitchFamily="34" charset="0"/>
                <a:ea typeface="Roboto Light" panose="02000000000000000000" pitchFamily="34" charset="-122"/>
                <a:cs typeface="Roboto Light" panose="02000000000000000000" pitchFamily="34" charset="-120"/>
              </a:rPr>
              <a:t>Use SMOTE or class weights, and experiment with other models (XGBoost, SVM).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2337</Words>
  <Application>WPS Presentation</Application>
  <PresentationFormat>On-screen Show (16:9)</PresentationFormat>
  <Paragraphs>142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Poppins Light</vt:lpstr>
      <vt:lpstr>Poppins Light</vt:lpstr>
      <vt:lpstr>Poppins Light</vt:lpstr>
      <vt:lpstr>Roboto Light</vt:lpstr>
      <vt:lpstr>Roboto Light</vt:lpstr>
      <vt:lpstr>Roboto Light</vt:lpstr>
      <vt:lpstr>Calibri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Ayaan</cp:lastModifiedBy>
  <cp:revision>2</cp:revision>
  <dcterms:created xsi:type="dcterms:W3CDTF">2025-06-16T14:31:00Z</dcterms:created>
  <dcterms:modified xsi:type="dcterms:W3CDTF">2025-06-16T14:40:15Z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5080259EDECE406A8EFFA529A9C7CB5C_13</vt:lpwstr>
  </property>
  <property fmtid="{D5CDD505-2E9C-101B-9397-08002B2CF9AE}" pid="3" name="KSOProductBuildVer">
    <vt:lpwstr>1033-12.2.0.21546</vt:lpwstr>
  </property>
</Properties>
</file>