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3"/>
  </p:sldMasterIdLst>
  <p:notesMasterIdLst>
    <p:notesMasterId r:id="rId5"/>
  </p:notesMasterIdLst>
  <p:sldIdLst>
    <p:sldId id="256" r:id="rId4"/>
    <p:sldId id="263" r:id="rId6"/>
    <p:sldId id="257" r:id="rId7"/>
    <p:sldId id="258" r:id="rId8"/>
    <p:sldId id="259" r:id="rId9"/>
    <p:sldId id="260" r:id="rId10"/>
    <p:sldId id="261" r:id="rId11"/>
    <p:sldId id="262"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p:spPr>
      </p:sp>
      <p:sp>
        <p:nvSpPr>
          <p:cNvPr id="3" name="Shape 1"/>
          <p:cNvSpPr/>
          <p:nvPr/>
        </p:nvSpPr>
        <p:spPr>
          <a:xfrm>
            <a:off x="0" y="0"/>
            <a:ext cx="14630400" cy="8229600"/>
          </a:xfrm>
          <a:prstGeom prst="rect">
            <a:avLst/>
          </a:prstGeom>
          <a:solidFill>
            <a:srgbClr val="FDFB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884759"/>
            <a:ext cx="7556421" cy="1240155"/>
          </a:xfrm>
          <a:prstGeom prst="rect">
            <a:avLst/>
          </a:prstGeom>
          <a:noFill/>
        </p:spPr>
        <p:txBody>
          <a:bodyPr wrap="square" lIns="0" tIns="0" rIns="0" bIns="0" rtlCol="0" anchor="t"/>
          <a:lstStyle/>
          <a:p>
            <a:pPr marL="0" indent="0" algn="l">
              <a:lnSpc>
                <a:spcPts val="4850"/>
              </a:lnSpc>
              <a:buNone/>
            </a:pPr>
            <a:r>
              <a:rPr lang="en-US" sz="3900" b="1" dirty="0">
                <a:solidFill>
                  <a:srgbClr val="3A3A3A"/>
                </a:solidFill>
                <a:latin typeface="Times New Roman" panose="02020603050405020304" charset="0"/>
                <a:ea typeface="Noto Serif Medium" pitchFamily="34" charset="-122"/>
                <a:cs typeface="Times New Roman" panose="02020603050405020304" charset="0"/>
              </a:rPr>
              <a:t>SALARY PREDICTION USING REGRESSION</a:t>
            </a:r>
            <a:endParaRPr lang="en-US" sz="3900" b="1" dirty="0">
              <a:solidFill>
                <a:srgbClr val="3A3A3A"/>
              </a:solidFill>
              <a:latin typeface="Times New Roman" panose="02020603050405020304" charset="0"/>
              <a:ea typeface="Noto Serif Medium" pitchFamily="34" charset="-122"/>
              <a:cs typeface="Times New Roman" panose="02020603050405020304" charset="0"/>
            </a:endParaRPr>
          </a:p>
        </p:txBody>
      </p:sp>
      <p:sp>
        <p:nvSpPr>
          <p:cNvPr id="4" name="Text 1"/>
          <p:cNvSpPr/>
          <p:nvPr/>
        </p:nvSpPr>
        <p:spPr>
          <a:xfrm>
            <a:off x="6280190" y="3422571"/>
            <a:ext cx="3969425" cy="496133"/>
          </a:xfrm>
          <a:prstGeom prst="rect">
            <a:avLst/>
          </a:prstGeom>
          <a:noFill/>
        </p:spPr>
        <p:txBody>
          <a:bodyPr wrap="none" lIns="0" tIns="0" rIns="0" bIns="0" rtlCol="0" anchor="t"/>
          <a:lstStyle/>
          <a:p>
            <a:pPr marL="0" indent="0" algn="l">
              <a:lnSpc>
                <a:spcPts val="3900"/>
              </a:lnSpc>
              <a:buNone/>
            </a:pPr>
            <a:endParaRPr lang="en-US" sz="3100" b="1" dirty="0">
              <a:solidFill>
                <a:srgbClr val="3A3A3A"/>
              </a:solidFill>
              <a:latin typeface="Times New Roman" panose="02020603050405020304" charset="0"/>
              <a:ea typeface="Noto Serif Medium" pitchFamily="34" charset="-122"/>
              <a:cs typeface="Times New Roman" panose="02020603050405020304" charset="0"/>
            </a:endParaRPr>
          </a:p>
        </p:txBody>
      </p:sp>
      <p:sp>
        <p:nvSpPr>
          <p:cNvPr id="5" name="Text 2"/>
          <p:cNvSpPr/>
          <p:nvPr/>
        </p:nvSpPr>
        <p:spPr>
          <a:xfrm>
            <a:off x="6280190" y="4216360"/>
            <a:ext cx="7556421" cy="1587698"/>
          </a:xfrm>
          <a:prstGeom prst="rect">
            <a:avLst/>
          </a:prstGeom>
          <a:noFill/>
        </p:spPr>
        <p:txBody>
          <a:bodyPr wrap="square" lIns="0" tIns="0" rIns="0" bIns="0" rtlCol="0" anchor="t"/>
          <a:lstStyle/>
          <a:p>
            <a:pPr marL="0" indent="0" algn="l">
              <a:lnSpc>
                <a:spcPts val="2500"/>
              </a:lnSpc>
              <a:buNone/>
            </a:pPr>
            <a:endParaRPr lang="en-US" sz="2800" dirty="0">
              <a:solidFill>
                <a:srgbClr val="4C4C4C"/>
              </a:solidFill>
              <a:latin typeface="Times New Roman" panose="02020603050405020304" charset="0"/>
              <a:ea typeface="Noto Serif" pitchFamily="34" charset="-122"/>
              <a:cs typeface="Times New Roman" panose="02020603050405020304" charset="0"/>
            </a:endParaRPr>
          </a:p>
        </p:txBody>
      </p:sp>
      <p:sp>
        <p:nvSpPr>
          <p:cNvPr id="6" name="Text 3"/>
          <p:cNvSpPr/>
          <p:nvPr/>
        </p:nvSpPr>
        <p:spPr>
          <a:xfrm>
            <a:off x="6280150" y="4550410"/>
            <a:ext cx="7556500" cy="2021840"/>
          </a:xfrm>
          <a:prstGeom prst="rect">
            <a:avLst/>
          </a:prstGeom>
          <a:noFill/>
        </p:spPr>
        <p:txBody>
          <a:bodyPr wrap="none" lIns="0" tIns="0" rIns="0" bIns="0" rtlCol="0" anchor="t"/>
          <a:lstStyle/>
          <a:p>
            <a:pPr marL="0" indent="0" algn="l">
              <a:lnSpc>
                <a:spcPts val="2500"/>
              </a:lnSpc>
              <a:buNone/>
            </a:pPr>
            <a:r>
              <a:rPr lang="en-US" sz="2800" b="1" dirty="0">
                <a:solidFill>
                  <a:srgbClr val="4C4C4C"/>
                </a:solidFill>
                <a:latin typeface="Times New Roman" panose="02020603050405020304" charset="0"/>
                <a:ea typeface="Noto Serif" pitchFamily="34" charset="-122"/>
                <a:cs typeface="Times New Roman" panose="02020603050405020304" charset="0"/>
              </a:rPr>
              <a:t>PRESENTED BY 2023-BSAI-004</a:t>
            </a:r>
            <a:endParaRPr lang="en-US" sz="2800" b="1" dirty="0">
              <a:solidFill>
                <a:srgbClr val="4C4C4C"/>
              </a:solidFill>
              <a:latin typeface="Times New Roman" panose="02020603050405020304" charset="0"/>
              <a:ea typeface="Noto Serif" pitchFamily="34" charset="-122"/>
              <a:cs typeface="Times New Roman" panose="02020603050405020304" charset="0"/>
            </a:endParaRPr>
          </a:p>
        </p:txBody>
      </p:sp>
      <p:sp>
        <p:nvSpPr>
          <p:cNvPr id="7" name="Rectangles 6"/>
          <p:cNvSpPr/>
          <p:nvPr/>
        </p:nvSpPr>
        <p:spPr>
          <a:xfrm>
            <a:off x="12660630" y="7701280"/>
            <a:ext cx="1892300" cy="494030"/>
          </a:xfrm>
          <a:prstGeom prst="rect">
            <a:avLst/>
          </a:prstGeom>
          <a:solidFill>
            <a:srgbClr val="FDFBF7"/>
          </a:solidFill>
          <a:ln>
            <a:solidFill>
              <a:srgbClr val="FDFBF7"/>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884759"/>
            <a:ext cx="7556421" cy="1240155"/>
          </a:xfrm>
          <a:prstGeom prst="rect">
            <a:avLst/>
          </a:prstGeom>
          <a:noFill/>
        </p:spPr>
        <p:txBody>
          <a:bodyPr wrap="square" lIns="0" tIns="0" rIns="0" bIns="0" rtlCol="0" anchor="t"/>
          <a:lstStyle/>
          <a:p>
            <a:pPr marL="0" indent="0" algn="l">
              <a:lnSpc>
                <a:spcPts val="4850"/>
              </a:lnSpc>
              <a:buNone/>
            </a:pPr>
            <a:endParaRPr lang="en-US" sz="3900" b="1" dirty="0">
              <a:solidFill>
                <a:srgbClr val="3A3A3A"/>
              </a:solidFill>
              <a:latin typeface="Times New Roman" panose="02020603050405020304" charset="0"/>
              <a:ea typeface="Noto Serif Medium" pitchFamily="34" charset="-122"/>
              <a:cs typeface="Times New Roman" panose="02020603050405020304" charset="0"/>
            </a:endParaRPr>
          </a:p>
        </p:txBody>
      </p:sp>
      <p:sp>
        <p:nvSpPr>
          <p:cNvPr id="4" name="Text 1"/>
          <p:cNvSpPr/>
          <p:nvPr/>
        </p:nvSpPr>
        <p:spPr>
          <a:xfrm>
            <a:off x="6280150" y="1388745"/>
            <a:ext cx="4561205" cy="1209040"/>
          </a:xfrm>
          <a:prstGeom prst="rect">
            <a:avLst/>
          </a:prstGeom>
          <a:noFill/>
        </p:spPr>
        <p:txBody>
          <a:bodyPr wrap="none" lIns="0" tIns="0" rIns="0" bIns="0" rtlCol="0" anchor="t"/>
          <a:lstStyle/>
          <a:p>
            <a:pPr marL="0" indent="0" algn="l">
              <a:lnSpc>
                <a:spcPts val="3900"/>
              </a:lnSpc>
              <a:buNone/>
            </a:pPr>
            <a:r>
              <a:rPr lang="en-US" sz="4400" b="1" dirty="0">
                <a:solidFill>
                  <a:srgbClr val="3A3A3A"/>
                </a:solidFill>
                <a:latin typeface="Times New Roman" panose="02020603050405020304" charset="0"/>
                <a:ea typeface="Noto Serif Medium" pitchFamily="34" charset="-122"/>
                <a:cs typeface="Times New Roman" panose="02020603050405020304" charset="0"/>
              </a:rPr>
              <a:t>Introduction</a:t>
            </a:r>
            <a:endParaRPr lang="en-US" sz="4400" b="1" dirty="0">
              <a:solidFill>
                <a:srgbClr val="3A3A3A"/>
              </a:solidFill>
              <a:latin typeface="Times New Roman" panose="02020603050405020304" charset="0"/>
              <a:ea typeface="Noto Serif Medium" pitchFamily="34" charset="-122"/>
              <a:cs typeface="Times New Roman" panose="02020603050405020304" charset="0"/>
            </a:endParaRPr>
          </a:p>
        </p:txBody>
      </p:sp>
      <p:sp>
        <p:nvSpPr>
          <p:cNvPr id="5" name="Text 2"/>
          <p:cNvSpPr/>
          <p:nvPr/>
        </p:nvSpPr>
        <p:spPr>
          <a:xfrm>
            <a:off x="6175415" y="2858730"/>
            <a:ext cx="7556421" cy="1587698"/>
          </a:xfrm>
          <a:prstGeom prst="rect">
            <a:avLst/>
          </a:prstGeom>
          <a:noFill/>
        </p:spPr>
        <p:txBody>
          <a:bodyPr wrap="square" lIns="0" tIns="0" rIns="0" bIns="0" rtlCol="0" anchor="t"/>
          <a:lstStyle/>
          <a:p>
            <a:pPr marL="0" indent="0" algn="l">
              <a:lnSpc>
                <a:spcPts val="2500"/>
              </a:lnSpc>
              <a:buNone/>
            </a:pPr>
            <a:r>
              <a:rPr lang="en-US" sz="3200" dirty="0">
                <a:solidFill>
                  <a:srgbClr val="4C4C4C"/>
                </a:solidFill>
                <a:latin typeface="Times New Roman" panose="02020603050405020304" charset="0"/>
                <a:ea typeface="Noto Serif" pitchFamily="34" charset="-122"/>
                <a:cs typeface="Times New Roman" panose="02020603050405020304" charset="0"/>
              </a:rPr>
              <a:t>This project aims to develop a regression model that predicts employee salaries based on their years of experience. The goal is to explore how statistical modeling and data preprocessing can improve the accuracy of salary predictions, using a real-world-style dataset. The entire process includes data cleaning, feature transformation, modeling, and performance evaluation.</a:t>
            </a:r>
            <a:endParaRPr lang="en-US" sz="3200" dirty="0">
              <a:solidFill>
                <a:srgbClr val="4C4C4C"/>
              </a:solidFill>
              <a:latin typeface="Times New Roman" panose="02020603050405020304" charset="0"/>
              <a:ea typeface="Noto Serif" pitchFamily="34" charset="-122"/>
              <a:cs typeface="Times New Roman" panose="02020603050405020304" charset="0"/>
            </a:endParaRPr>
          </a:p>
        </p:txBody>
      </p:sp>
      <p:sp>
        <p:nvSpPr>
          <p:cNvPr id="6" name="Text 3"/>
          <p:cNvSpPr/>
          <p:nvPr/>
        </p:nvSpPr>
        <p:spPr>
          <a:xfrm>
            <a:off x="6280190" y="7021076"/>
            <a:ext cx="7556421" cy="317540"/>
          </a:xfrm>
          <a:prstGeom prst="rect">
            <a:avLst/>
          </a:prstGeom>
          <a:noFill/>
        </p:spPr>
        <p:txBody>
          <a:bodyPr wrap="none" lIns="0" tIns="0" rIns="0" bIns="0" rtlCol="0" anchor="t"/>
          <a:lstStyle/>
          <a:p>
            <a:pPr marL="0" indent="0" algn="l">
              <a:lnSpc>
                <a:spcPts val="2500"/>
              </a:lnSpc>
              <a:buNone/>
            </a:pPr>
            <a:endParaRPr lang="en-US" sz="1550" b="1" dirty="0">
              <a:solidFill>
                <a:srgbClr val="4C4C4C"/>
              </a:solidFill>
              <a:latin typeface="Times New Roman" panose="02020603050405020304" charset="0"/>
              <a:ea typeface="Noto Serif" pitchFamily="34" charset="-122"/>
              <a:cs typeface="Times New Roman" panose="02020603050405020304" charset="0"/>
            </a:endParaRPr>
          </a:p>
        </p:txBody>
      </p:sp>
      <p:sp>
        <p:nvSpPr>
          <p:cNvPr id="7" name="Rectangles 6"/>
          <p:cNvSpPr/>
          <p:nvPr/>
        </p:nvSpPr>
        <p:spPr>
          <a:xfrm>
            <a:off x="12660630" y="7701280"/>
            <a:ext cx="1892300" cy="494030"/>
          </a:xfrm>
          <a:prstGeom prst="rect">
            <a:avLst/>
          </a:prstGeom>
          <a:solidFill>
            <a:srgbClr val="FDFBF7"/>
          </a:solidFill>
          <a:ln>
            <a:solidFill>
              <a:srgbClr val="FDFBF7"/>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480191"/>
            <a:ext cx="4961811" cy="620078"/>
          </a:xfrm>
          <a:prstGeom prst="rect">
            <a:avLst/>
          </a:prstGeom>
          <a:noFill/>
        </p:spPr>
        <p:txBody>
          <a:bodyPr wrap="none" lIns="0" tIns="0" rIns="0" bIns="0" rtlCol="0" anchor="t"/>
          <a:lstStyle/>
          <a:p>
            <a:pPr marL="0" indent="0" algn="l">
              <a:lnSpc>
                <a:spcPts val="4850"/>
              </a:lnSpc>
              <a:buNone/>
            </a:pPr>
            <a:r>
              <a:rPr lang="en-US" sz="4000" b="1" dirty="0">
                <a:solidFill>
                  <a:srgbClr val="3A3A3A"/>
                </a:solidFill>
                <a:latin typeface="Times New Roman" panose="02020603050405020304" charset="0"/>
                <a:ea typeface="Noto Serif Medium" pitchFamily="34" charset="-122"/>
                <a:cs typeface="Times New Roman" panose="02020603050405020304" charset="0"/>
              </a:rPr>
              <a:t>Dataset</a:t>
            </a:r>
            <a:endParaRPr lang="en-US" sz="4000" b="1" dirty="0">
              <a:solidFill>
                <a:srgbClr val="3A3A3A"/>
              </a:solidFill>
              <a:latin typeface="Times New Roman" panose="02020603050405020304" charset="0"/>
              <a:ea typeface="Noto Serif Medium" pitchFamily="34" charset="-122"/>
              <a:cs typeface="Times New Roman" panose="02020603050405020304" charset="0"/>
            </a:endParaRPr>
          </a:p>
        </p:txBody>
      </p:sp>
      <p:sp>
        <p:nvSpPr>
          <p:cNvPr id="3" name="Text 1"/>
          <p:cNvSpPr/>
          <p:nvPr/>
        </p:nvSpPr>
        <p:spPr>
          <a:xfrm>
            <a:off x="793790" y="3497104"/>
            <a:ext cx="13042821" cy="317540"/>
          </a:xfrm>
          <a:prstGeom prst="rect">
            <a:avLst/>
          </a:prstGeom>
          <a:noFill/>
        </p:spPr>
        <p:txBody>
          <a:bodyPr wrap="none" lIns="0" tIns="0" rIns="0" bIns="0" rtlCol="0" anchor="t"/>
          <a:lstStyle/>
          <a:p>
            <a:pPr marL="0" indent="0" algn="l">
              <a:lnSpc>
                <a:spcPts val="2500"/>
              </a:lnSpc>
              <a:buSzPct val="100000"/>
              <a:buNone/>
            </a:pPr>
            <a:r>
              <a:rPr lang="en-US" sz="2400" b="1" dirty="0">
                <a:solidFill>
                  <a:srgbClr val="4C4C4C"/>
                </a:solidFill>
                <a:latin typeface="Times New Roman" panose="02020603050405020304" charset="0"/>
                <a:ea typeface="Noto Serif" pitchFamily="34" charset="-122"/>
                <a:cs typeface="Times New Roman" panose="02020603050405020304" charset="0"/>
              </a:rPr>
              <a:t>Source</a:t>
            </a:r>
            <a:r>
              <a:rPr lang="en-US" sz="2400" dirty="0">
                <a:solidFill>
                  <a:srgbClr val="4C4C4C"/>
                </a:solidFill>
                <a:latin typeface="Times New Roman" panose="02020603050405020304" charset="0"/>
                <a:ea typeface="Noto Serif" pitchFamily="34" charset="-122"/>
                <a:cs typeface="Times New Roman" panose="02020603050405020304" charset="0"/>
              </a:rPr>
              <a:t>: The dataset contains information about employees’ years of experience and their corresponding salaries.</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
        <p:nvSpPr>
          <p:cNvPr id="4" name="Text 2"/>
          <p:cNvSpPr/>
          <p:nvPr/>
        </p:nvSpPr>
        <p:spPr>
          <a:xfrm>
            <a:off x="793790" y="3884057"/>
            <a:ext cx="13042821" cy="317540"/>
          </a:xfrm>
          <a:prstGeom prst="rect">
            <a:avLst/>
          </a:prstGeom>
          <a:noFill/>
        </p:spPr>
        <p:txBody>
          <a:bodyPr wrap="none" lIns="0" tIns="0" rIns="0" bIns="0" rtlCol="0" anchor="t"/>
          <a:lstStyle/>
          <a:p>
            <a:pPr marL="0" indent="0" algn="l">
              <a:lnSpc>
                <a:spcPts val="2500"/>
              </a:lnSpc>
              <a:buSzPct val="100000"/>
              <a:buNone/>
            </a:pPr>
            <a:r>
              <a:rPr lang="en-US" sz="2400" b="1" dirty="0">
                <a:solidFill>
                  <a:srgbClr val="4C4C4C"/>
                </a:solidFill>
                <a:latin typeface="Times New Roman" panose="02020603050405020304" charset="0"/>
                <a:ea typeface="Noto Serif" pitchFamily="34" charset="-122"/>
                <a:cs typeface="Times New Roman" panose="02020603050405020304" charset="0"/>
              </a:rPr>
              <a:t>Columns</a:t>
            </a:r>
            <a:r>
              <a:rPr lang="en-US" sz="2400" dirty="0">
                <a:solidFill>
                  <a:srgbClr val="4C4C4C"/>
                </a:solidFill>
                <a:latin typeface="Times New Roman" panose="02020603050405020304" charset="0"/>
                <a:ea typeface="Noto Serif" pitchFamily="34" charset="-122"/>
                <a:cs typeface="Times New Roman" panose="02020603050405020304" charset="0"/>
              </a:rPr>
              <a:t>:</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
        <p:nvSpPr>
          <p:cNvPr id="5" name="Text 3"/>
          <p:cNvSpPr/>
          <p:nvPr/>
        </p:nvSpPr>
        <p:spPr>
          <a:xfrm>
            <a:off x="793790" y="4271010"/>
            <a:ext cx="13042821" cy="317540"/>
          </a:xfrm>
          <a:prstGeom prst="rect">
            <a:avLst/>
          </a:prstGeom>
          <a:noFill/>
        </p:spPr>
        <p:txBody>
          <a:bodyPr wrap="none" lIns="0" tIns="0" rIns="0" bIns="0" rtlCol="0" anchor="t"/>
          <a:lstStyle/>
          <a:p>
            <a:pPr marL="342900" indent="-342900" algn="l">
              <a:lnSpc>
                <a:spcPts val="2500"/>
              </a:lnSpc>
              <a:buSzPct val="100000"/>
              <a:buChar char="•"/>
            </a:pPr>
            <a:r>
              <a:rPr lang="en-US" sz="2400" dirty="0">
                <a:solidFill>
                  <a:srgbClr val="4C4C4C"/>
                </a:solidFill>
                <a:latin typeface="Times New Roman" panose="02020603050405020304" charset="0"/>
                <a:ea typeface="Noto Serif" pitchFamily="34" charset="-122"/>
                <a:cs typeface="Times New Roman" panose="02020603050405020304" charset="0"/>
              </a:rPr>
              <a:t>YearsExperience: A numeric feature representing how many years an individual has worked.</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
        <p:nvSpPr>
          <p:cNvPr id="6" name="Text 4"/>
          <p:cNvSpPr/>
          <p:nvPr/>
        </p:nvSpPr>
        <p:spPr>
          <a:xfrm>
            <a:off x="793790" y="4657963"/>
            <a:ext cx="13042821" cy="317540"/>
          </a:xfrm>
          <a:prstGeom prst="rect">
            <a:avLst/>
          </a:prstGeom>
          <a:noFill/>
        </p:spPr>
        <p:txBody>
          <a:bodyPr wrap="none" lIns="0" tIns="0" rIns="0" bIns="0" rtlCol="0" anchor="t"/>
          <a:lstStyle/>
          <a:p>
            <a:pPr marL="342900" indent="-342900" algn="l">
              <a:lnSpc>
                <a:spcPts val="2500"/>
              </a:lnSpc>
              <a:buSzPct val="100000"/>
              <a:buChar char="•"/>
            </a:pPr>
            <a:r>
              <a:rPr lang="en-US" sz="2800" dirty="0">
                <a:solidFill>
                  <a:srgbClr val="4C4C4C"/>
                </a:solidFill>
                <a:latin typeface="Times New Roman" panose="02020603050405020304" charset="0"/>
                <a:ea typeface="Noto Serif" pitchFamily="34" charset="-122"/>
                <a:cs typeface="Times New Roman" panose="02020603050405020304" charset="0"/>
              </a:rPr>
              <a:t>Salary: The annual salary earned.</a:t>
            </a:r>
            <a:endParaRPr lang="en-US" sz="2800" dirty="0">
              <a:solidFill>
                <a:srgbClr val="4C4C4C"/>
              </a:solidFill>
              <a:latin typeface="Times New Roman" panose="02020603050405020304" charset="0"/>
              <a:ea typeface="Noto Serif" pitchFamily="34" charset="-122"/>
              <a:cs typeface="Times New Roman" panose="02020603050405020304" charset="0"/>
            </a:endParaRPr>
          </a:p>
        </p:txBody>
      </p:sp>
      <p:sp>
        <p:nvSpPr>
          <p:cNvPr id="7" name="Text 5"/>
          <p:cNvSpPr/>
          <p:nvPr/>
        </p:nvSpPr>
        <p:spPr>
          <a:xfrm>
            <a:off x="793790" y="5044916"/>
            <a:ext cx="13042821" cy="317540"/>
          </a:xfrm>
          <a:prstGeom prst="rect">
            <a:avLst/>
          </a:prstGeom>
          <a:noFill/>
        </p:spPr>
        <p:txBody>
          <a:bodyPr wrap="none" lIns="0" tIns="0" rIns="0" bIns="0" rtlCol="0" anchor="t"/>
          <a:lstStyle/>
          <a:p>
            <a:pPr marL="0" indent="0" algn="l">
              <a:lnSpc>
                <a:spcPts val="2500"/>
              </a:lnSpc>
              <a:buSzPct val="100000"/>
              <a:buNone/>
            </a:pPr>
            <a:r>
              <a:rPr lang="en-US" sz="2800" b="1" dirty="0">
                <a:solidFill>
                  <a:srgbClr val="4C4C4C"/>
                </a:solidFill>
                <a:latin typeface="Times New Roman" panose="02020603050405020304" charset="0"/>
                <a:ea typeface="Noto Serif" pitchFamily="34" charset="-122"/>
                <a:cs typeface="Times New Roman" panose="02020603050405020304" charset="0"/>
              </a:rPr>
              <a:t>Observations</a:t>
            </a:r>
            <a:r>
              <a:rPr lang="en-US" sz="2800" dirty="0">
                <a:solidFill>
                  <a:srgbClr val="4C4C4C"/>
                </a:solidFill>
                <a:latin typeface="Times New Roman" panose="02020603050405020304" charset="0"/>
                <a:ea typeface="Noto Serif" pitchFamily="34" charset="-122"/>
                <a:cs typeface="Times New Roman" panose="02020603050405020304" charset="0"/>
              </a:rPr>
              <a:t>: Over 30 rows</a:t>
            </a:r>
            <a:endParaRPr lang="en-US" sz="2800" dirty="0">
              <a:solidFill>
                <a:srgbClr val="4C4C4C"/>
              </a:solidFill>
              <a:latin typeface="Times New Roman" panose="02020603050405020304" charset="0"/>
              <a:ea typeface="Noto Serif" pitchFamily="34" charset="-122"/>
              <a:cs typeface="Times New Roman" panose="02020603050405020304" charset="0"/>
            </a:endParaRPr>
          </a:p>
        </p:txBody>
      </p:sp>
      <p:sp>
        <p:nvSpPr>
          <p:cNvPr id="8" name="Text 6"/>
          <p:cNvSpPr/>
          <p:nvPr/>
        </p:nvSpPr>
        <p:spPr>
          <a:xfrm>
            <a:off x="793750" y="5431790"/>
            <a:ext cx="13042900" cy="996315"/>
          </a:xfrm>
          <a:prstGeom prst="rect">
            <a:avLst/>
          </a:prstGeom>
          <a:noFill/>
        </p:spPr>
        <p:txBody>
          <a:bodyPr wrap="none" lIns="0" tIns="0" rIns="0" bIns="0" rtlCol="0" anchor="t"/>
          <a:lstStyle/>
          <a:p>
            <a:pPr marL="0" indent="0" algn="l">
              <a:lnSpc>
                <a:spcPts val="2500"/>
              </a:lnSpc>
              <a:buSzPct val="100000"/>
              <a:buNone/>
            </a:pPr>
            <a:r>
              <a:rPr lang="en-US" sz="2400" b="1" dirty="0">
                <a:solidFill>
                  <a:srgbClr val="4C4C4C"/>
                </a:solidFill>
                <a:latin typeface="Times New Roman" panose="02020603050405020304" charset="0"/>
                <a:ea typeface="Noto Serif" pitchFamily="34" charset="-122"/>
                <a:cs typeface="Times New Roman" panose="02020603050405020304" charset="0"/>
              </a:rPr>
              <a:t>Initial Insight</a:t>
            </a:r>
            <a:r>
              <a:rPr lang="en-US" sz="2400" dirty="0">
                <a:solidFill>
                  <a:srgbClr val="4C4C4C"/>
                </a:solidFill>
                <a:latin typeface="Times New Roman" panose="02020603050405020304" charset="0"/>
                <a:ea typeface="Noto Serif" pitchFamily="34" charset="-122"/>
                <a:cs typeface="Times New Roman" panose="02020603050405020304" charset="0"/>
              </a:rPr>
              <a:t>: A scatter plot of the data showed a clear linear trend, suggesting a strong relationship </a:t>
            </a:r>
            <a:endParaRPr lang="en-US" sz="2400" dirty="0">
              <a:solidFill>
                <a:srgbClr val="4C4C4C"/>
              </a:solidFill>
              <a:latin typeface="Times New Roman" panose="02020603050405020304" charset="0"/>
              <a:ea typeface="Noto Serif" pitchFamily="34" charset="-122"/>
              <a:cs typeface="Times New Roman" panose="02020603050405020304" charset="0"/>
            </a:endParaRPr>
          </a:p>
          <a:p>
            <a:pPr marL="0" indent="0" algn="l">
              <a:lnSpc>
                <a:spcPts val="2500"/>
              </a:lnSpc>
              <a:buSzPct val="100000"/>
              <a:buNone/>
            </a:pPr>
            <a:r>
              <a:rPr lang="en-US" sz="2400" dirty="0">
                <a:solidFill>
                  <a:srgbClr val="4C4C4C"/>
                </a:solidFill>
                <a:latin typeface="Times New Roman" panose="02020603050405020304" charset="0"/>
                <a:ea typeface="Noto Serif" pitchFamily="34" charset="-122"/>
                <a:cs typeface="Times New Roman" panose="02020603050405020304" charset="0"/>
              </a:rPr>
              <a:t>between experience and salary.</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
        <p:nvSpPr>
          <p:cNvPr id="9" name="Rectangles 8"/>
          <p:cNvSpPr/>
          <p:nvPr/>
        </p:nvSpPr>
        <p:spPr>
          <a:xfrm>
            <a:off x="12660630" y="7701280"/>
            <a:ext cx="1892300" cy="494030"/>
          </a:xfrm>
          <a:prstGeom prst="rect">
            <a:avLst/>
          </a:prstGeom>
          <a:solidFill>
            <a:srgbClr val="FDFBF7"/>
          </a:solidFill>
          <a:ln>
            <a:solidFill>
              <a:srgbClr val="FDFBF7"/>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36521" y="506373"/>
            <a:ext cx="4603671" cy="575429"/>
          </a:xfrm>
          <a:prstGeom prst="rect">
            <a:avLst/>
          </a:prstGeom>
          <a:noFill/>
        </p:spPr>
        <p:txBody>
          <a:bodyPr wrap="none" lIns="0" tIns="0" rIns="0" bIns="0" rtlCol="0" anchor="t"/>
          <a:lstStyle/>
          <a:p>
            <a:pPr marL="0" indent="0" algn="l">
              <a:lnSpc>
                <a:spcPts val="4500"/>
              </a:lnSpc>
              <a:buNone/>
            </a:pPr>
            <a:r>
              <a:rPr lang="en-US" sz="3600" dirty="0">
                <a:solidFill>
                  <a:srgbClr val="3A3A3A"/>
                </a:solidFill>
                <a:latin typeface="Times New Roman" panose="02020603050405020304" charset="0"/>
                <a:ea typeface="Noto Serif Medium" pitchFamily="34" charset="-122"/>
                <a:cs typeface="Times New Roman" panose="02020603050405020304" charset="0"/>
              </a:rPr>
              <a:t>Preprocessing Steps</a:t>
            </a:r>
            <a:endParaRPr lang="en-US" sz="3600" dirty="0">
              <a:solidFill>
                <a:srgbClr val="3A3A3A"/>
              </a:solidFill>
              <a:latin typeface="Times New Roman" panose="02020603050405020304" charset="0"/>
              <a:ea typeface="Noto Serif Medium" pitchFamily="34" charset="-122"/>
              <a:cs typeface="Times New Roman" panose="02020603050405020304" charset="0"/>
            </a:endParaRPr>
          </a:p>
        </p:txBody>
      </p:sp>
      <p:sp>
        <p:nvSpPr>
          <p:cNvPr id="3" name="Text 1"/>
          <p:cNvSpPr/>
          <p:nvPr/>
        </p:nvSpPr>
        <p:spPr>
          <a:xfrm>
            <a:off x="736521" y="1450062"/>
            <a:ext cx="13157359" cy="294680"/>
          </a:xfrm>
          <a:prstGeom prst="rect">
            <a:avLst/>
          </a:prstGeom>
          <a:noFill/>
        </p:spPr>
        <p:txBody>
          <a:bodyPr wrap="none" lIns="0" tIns="0" rIns="0" bIns="0" rtlCol="0" anchor="t"/>
          <a:lstStyle/>
          <a:p>
            <a:pPr marL="0" indent="0" algn="l">
              <a:lnSpc>
                <a:spcPts val="2300"/>
              </a:lnSpc>
              <a:buNone/>
            </a:pPr>
            <a:r>
              <a:rPr lang="en-US" sz="1450" dirty="0">
                <a:solidFill>
                  <a:srgbClr val="4C4C4C"/>
                </a:solidFill>
                <a:latin typeface="Times New Roman" panose="02020603050405020304" charset="0"/>
                <a:ea typeface="Noto Serif" pitchFamily="34" charset="-122"/>
                <a:cs typeface="Times New Roman" panose="02020603050405020304" charset="0"/>
              </a:rPr>
              <a:t>To prepare the dataset for accurate modeling, several preprocessing steps were performed:</a:t>
            </a:r>
            <a:endParaRPr lang="en-US" sz="1450" dirty="0">
              <a:solidFill>
                <a:srgbClr val="4C4C4C"/>
              </a:solidFill>
              <a:latin typeface="Times New Roman" panose="02020603050405020304" charset="0"/>
              <a:ea typeface="Noto Serif" pitchFamily="34" charset="-122"/>
              <a:cs typeface="Times New Roman" panose="02020603050405020304" charset="0"/>
            </a:endParaRPr>
          </a:p>
        </p:txBody>
      </p:sp>
      <p:pic>
        <p:nvPicPr>
          <p:cNvPr id="4" name="Image 0" descr="preencoded.png"/>
          <p:cNvPicPr>
            <a:picLocks noChangeAspect="1"/>
          </p:cNvPicPr>
          <p:nvPr/>
        </p:nvPicPr>
        <p:blipFill>
          <a:blip r:embed="rId1"/>
          <a:stretch>
            <a:fillRect/>
          </a:stretch>
        </p:blipFill>
        <p:spPr>
          <a:xfrm>
            <a:off x="736521" y="1951911"/>
            <a:ext cx="920710" cy="1104900"/>
          </a:xfrm>
          <a:prstGeom prst="rect">
            <a:avLst/>
          </a:prstGeom>
        </p:spPr>
      </p:pic>
      <p:sp>
        <p:nvSpPr>
          <p:cNvPr id="5" name="Text 2"/>
          <p:cNvSpPr/>
          <p:nvPr/>
        </p:nvSpPr>
        <p:spPr>
          <a:xfrm>
            <a:off x="1841302" y="2135981"/>
            <a:ext cx="2301835" cy="287655"/>
          </a:xfrm>
          <a:prstGeom prst="rect">
            <a:avLst/>
          </a:prstGeom>
          <a:noFill/>
        </p:spPr>
        <p:txBody>
          <a:bodyPr wrap="none" lIns="0" tIns="0" rIns="0" bIns="0" rtlCol="0" anchor="t"/>
          <a:lstStyle/>
          <a:p>
            <a:pPr marL="0" indent="0" algn="l">
              <a:lnSpc>
                <a:spcPts val="2250"/>
              </a:lnSpc>
              <a:buNone/>
            </a:pPr>
            <a:r>
              <a:rPr lang="en-US" sz="1800" dirty="0">
                <a:solidFill>
                  <a:srgbClr val="4C4C4C"/>
                </a:solidFill>
                <a:latin typeface="Times New Roman" panose="02020603050405020304" charset="0"/>
                <a:ea typeface="Noto Serif Medium" pitchFamily="34" charset="-122"/>
                <a:cs typeface="Times New Roman" panose="02020603050405020304" charset="0"/>
              </a:rPr>
              <a:t>Missing Values</a:t>
            </a:r>
            <a:endParaRPr lang="en-US" sz="1800" dirty="0">
              <a:solidFill>
                <a:srgbClr val="4C4C4C"/>
              </a:solidFill>
              <a:latin typeface="Times New Roman" panose="02020603050405020304" charset="0"/>
              <a:ea typeface="Noto Serif Medium" pitchFamily="34" charset="-122"/>
              <a:cs typeface="Times New Roman" panose="02020603050405020304" charset="0"/>
            </a:endParaRPr>
          </a:p>
        </p:txBody>
      </p:sp>
      <p:sp>
        <p:nvSpPr>
          <p:cNvPr id="6" name="Text 3"/>
          <p:cNvSpPr/>
          <p:nvPr/>
        </p:nvSpPr>
        <p:spPr>
          <a:xfrm>
            <a:off x="1841302" y="2534126"/>
            <a:ext cx="12052578" cy="294680"/>
          </a:xfrm>
          <a:prstGeom prst="rect">
            <a:avLst/>
          </a:prstGeom>
          <a:noFill/>
        </p:spPr>
        <p:txBody>
          <a:bodyPr wrap="none" lIns="0" tIns="0" rIns="0" bIns="0" rtlCol="0" anchor="t"/>
          <a:lstStyle/>
          <a:p>
            <a:pPr marL="0" indent="0" algn="l">
              <a:lnSpc>
                <a:spcPts val="2300"/>
              </a:lnSpc>
              <a:buNone/>
            </a:pPr>
            <a:r>
              <a:rPr lang="en-US" sz="1450" dirty="0">
                <a:solidFill>
                  <a:srgbClr val="4C4C4C"/>
                </a:solidFill>
                <a:latin typeface="Times New Roman" panose="02020603050405020304" charset="0"/>
                <a:ea typeface="Noto Serif" pitchFamily="34" charset="-122"/>
                <a:cs typeface="Times New Roman" panose="02020603050405020304" charset="0"/>
              </a:rPr>
              <a:t>Checked for null or missing values and removed any incomplete entries.</a:t>
            </a:r>
            <a:endParaRPr lang="en-US" sz="1450" dirty="0">
              <a:solidFill>
                <a:srgbClr val="4C4C4C"/>
              </a:solidFill>
              <a:latin typeface="Times New Roman" panose="02020603050405020304" charset="0"/>
              <a:ea typeface="Noto Serif" pitchFamily="34" charset="-122"/>
              <a:cs typeface="Times New Roman" panose="02020603050405020304" charset="0"/>
            </a:endParaRPr>
          </a:p>
        </p:txBody>
      </p:sp>
      <p:pic>
        <p:nvPicPr>
          <p:cNvPr id="7" name="Image 1" descr="preencoded.png"/>
          <p:cNvPicPr>
            <a:picLocks noChangeAspect="1"/>
          </p:cNvPicPr>
          <p:nvPr/>
        </p:nvPicPr>
        <p:blipFill>
          <a:blip r:embed="rId2"/>
          <a:stretch>
            <a:fillRect/>
          </a:stretch>
        </p:blipFill>
        <p:spPr>
          <a:xfrm>
            <a:off x="736521" y="3056811"/>
            <a:ext cx="920710" cy="1104900"/>
          </a:xfrm>
          <a:prstGeom prst="rect">
            <a:avLst/>
          </a:prstGeom>
        </p:spPr>
      </p:pic>
      <p:sp>
        <p:nvSpPr>
          <p:cNvPr id="8" name="Text 4"/>
          <p:cNvSpPr/>
          <p:nvPr/>
        </p:nvSpPr>
        <p:spPr>
          <a:xfrm>
            <a:off x="1841302" y="3240881"/>
            <a:ext cx="3187541" cy="287655"/>
          </a:xfrm>
          <a:prstGeom prst="rect">
            <a:avLst/>
          </a:prstGeom>
          <a:noFill/>
        </p:spPr>
        <p:txBody>
          <a:bodyPr wrap="none" lIns="0" tIns="0" rIns="0" bIns="0" rtlCol="0" anchor="t"/>
          <a:lstStyle/>
          <a:p>
            <a:pPr marL="0" indent="0" algn="l">
              <a:lnSpc>
                <a:spcPts val="2250"/>
              </a:lnSpc>
              <a:buNone/>
            </a:pPr>
            <a:r>
              <a:rPr lang="en-US" sz="1800" dirty="0">
                <a:solidFill>
                  <a:srgbClr val="4C4C4C"/>
                </a:solidFill>
                <a:latin typeface="Times New Roman" panose="02020603050405020304" charset="0"/>
                <a:ea typeface="Noto Serif Medium" pitchFamily="34" charset="-122"/>
                <a:cs typeface="Times New Roman" panose="02020603050405020304" charset="0"/>
              </a:rPr>
              <a:t>Outlier Detection &amp; Removal</a:t>
            </a:r>
            <a:endParaRPr lang="en-US" sz="1800" dirty="0">
              <a:solidFill>
                <a:srgbClr val="4C4C4C"/>
              </a:solidFill>
              <a:latin typeface="Times New Roman" panose="02020603050405020304" charset="0"/>
              <a:ea typeface="Noto Serif Medium" pitchFamily="34" charset="-122"/>
              <a:cs typeface="Times New Roman" panose="02020603050405020304" charset="0"/>
            </a:endParaRPr>
          </a:p>
        </p:txBody>
      </p:sp>
      <p:sp>
        <p:nvSpPr>
          <p:cNvPr id="9" name="Text 5"/>
          <p:cNvSpPr/>
          <p:nvPr/>
        </p:nvSpPr>
        <p:spPr>
          <a:xfrm>
            <a:off x="1841302" y="3639026"/>
            <a:ext cx="12052578" cy="294680"/>
          </a:xfrm>
          <a:prstGeom prst="rect">
            <a:avLst/>
          </a:prstGeom>
          <a:noFill/>
        </p:spPr>
        <p:txBody>
          <a:bodyPr wrap="none" lIns="0" tIns="0" rIns="0" bIns="0" rtlCol="0" anchor="t"/>
          <a:lstStyle/>
          <a:p>
            <a:pPr marL="0" indent="0" algn="l">
              <a:lnSpc>
                <a:spcPts val="2300"/>
              </a:lnSpc>
              <a:buNone/>
            </a:pPr>
            <a:r>
              <a:rPr lang="en-US" sz="1450" dirty="0">
                <a:solidFill>
                  <a:srgbClr val="4C4C4C"/>
                </a:solidFill>
                <a:latin typeface="Times New Roman" panose="02020603050405020304" charset="0"/>
                <a:ea typeface="Noto Serif" pitchFamily="34" charset="-122"/>
                <a:cs typeface="Times New Roman" panose="02020603050405020304" charset="0"/>
              </a:rPr>
              <a:t>Applied the Interquartile Range (IQR) method to identify and exclude extreme salary values.</a:t>
            </a:r>
            <a:endParaRPr lang="en-US" sz="1450" dirty="0">
              <a:solidFill>
                <a:srgbClr val="4C4C4C"/>
              </a:solidFill>
              <a:latin typeface="Times New Roman" panose="02020603050405020304" charset="0"/>
              <a:ea typeface="Noto Serif" pitchFamily="34" charset="-122"/>
              <a:cs typeface="Times New Roman" panose="02020603050405020304" charset="0"/>
            </a:endParaRPr>
          </a:p>
        </p:txBody>
      </p:sp>
      <p:pic>
        <p:nvPicPr>
          <p:cNvPr id="10" name="Image 2" descr="preencoded.png"/>
          <p:cNvPicPr>
            <a:picLocks noChangeAspect="1"/>
          </p:cNvPicPr>
          <p:nvPr/>
        </p:nvPicPr>
        <p:blipFill>
          <a:blip r:embed="rId3"/>
          <a:stretch>
            <a:fillRect/>
          </a:stretch>
        </p:blipFill>
        <p:spPr>
          <a:xfrm>
            <a:off x="736521" y="4161711"/>
            <a:ext cx="920710" cy="1104900"/>
          </a:xfrm>
          <a:prstGeom prst="rect">
            <a:avLst/>
          </a:prstGeom>
        </p:spPr>
      </p:pic>
      <p:sp>
        <p:nvSpPr>
          <p:cNvPr id="11" name="Text 6"/>
          <p:cNvSpPr/>
          <p:nvPr/>
        </p:nvSpPr>
        <p:spPr>
          <a:xfrm>
            <a:off x="1841302" y="4345781"/>
            <a:ext cx="2301835" cy="287655"/>
          </a:xfrm>
          <a:prstGeom prst="rect">
            <a:avLst/>
          </a:prstGeom>
          <a:noFill/>
        </p:spPr>
        <p:txBody>
          <a:bodyPr wrap="none" lIns="0" tIns="0" rIns="0" bIns="0" rtlCol="0" anchor="t"/>
          <a:lstStyle/>
          <a:p>
            <a:pPr marL="0" indent="0" algn="l">
              <a:lnSpc>
                <a:spcPts val="2250"/>
              </a:lnSpc>
              <a:buNone/>
            </a:pPr>
            <a:r>
              <a:rPr lang="en-US" sz="1800" dirty="0">
                <a:solidFill>
                  <a:srgbClr val="4C4C4C"/>
                </a:solidFill>
                <a:latin typeface="Times New Roman" panose="02020603050405020304" charset="0"/>
                <a:ea typeface="Noto Serif Medium" pitchFamily="34" charset="-122"/>
                <a:cs typeface="Times New Roman" panose="02020603050405020304" charset="0"/>
              </a:rPr>
              <a:t>Feature Scaling</a:t>
            </a:r>
            <a:endParaRPr lang="en-US" sz="1800" dirty="0">
              <a:solidFill>
                <a:srgbClr val="4C4C4C"/>
              </a:solidFill>
              <a:latin typeface="Times New Roman" panose="02020603050405020304" charset="0"/>
              <a:ea typeface="Noto Serif Medium" pitchFamily="34" charset="-122"/>
              <a:cs typeface="Times New Roman" panose="02020603050405020304" charset="0"/>
            </a:endParaRPr>
          </a:p>
        </p:txBody>
      </p:sp>
      <p:sp>
        <p:nvSpPr>
          <p:cNvPr id="12" name="Text 7"/>
          <p:cNvSpPr/>
          <p:nvPr/>
        </p:nvSpPr>
        <p:spPr>
          <a:xfrm>
            <a:off x="1841302" y="4743926"/>
            <a:ext cx="12052578" cy="294680"/>
          </a:xfrm>
          <a:prstGeom prst="rect">
            <a:avLst/>
          </a:prstGeom>
          <a:noFill/>
        </p:spPr>
        <p:txBody>
          <a:bodyPr wrap="none" lIns="0" tIns="0" rIns="0" bIns="0" rtlCol="0" anchor="t"/>
          <a:lstStyle/>
          <a:p>
            <a:pPr marL="0" indent="0" algn="l">
              <a:lnSpc>
                <a:spcPts val="2300"/>
              </a:lnSpc>
              <a:buNone/>
            </a:pPr>
            <a:r>
              <a:rPr lang="en-US" sz="1450" dirty="0">
                <a:solidFill>
                  <a:srgbClr val="4C4C4C"/>
                </a:solidFill>
                <a:latin typeface="Times New Roman" panose="02020603050405020304" charset="0"/>
                <a:ea typeface="Noto Serif" pitchFamily="34" charset="-122"/>
                <a:cs typeface="Times New Roman" panose="02020603050405020304" charset="0"/>
              </a:rPr>
              <a:t>Standardized both YearsExperience and Salary using StandardScaler to normalize data distribution.</a:t>
            </a:r>
            <a:endParaRPr lang="en-US" sz="1450" dirty="0">
              <a:solidFill>
                <a:srgbClr val="4C4C4C"/>
              </a:solidFill>
              <a:latin typeface="Times New Roman" panose="02020603050405020304" charset="0"/>
              <a:ea typeface="Noto Serif" pitchFamily="34" charset="-122"/>
              <a:cs typeface="Times New Roman" panose="02020603050405020304" charset="0"/>
            </a:endParaRPr>
          </a:p>
        </p:txBody>
      </p:sp>
      <p:pic>
        <p:nvPicPr>
          <p:cNvPr id="13" name="Image 3" descr="preencoded.png"/>
          <p:cNvPicPr>
            <a:picLocks noChangeAspect="1"/>
          </p:cNvPicPr>
          <p:nvPr/>
        </p:nvPicPr>
        <p:blipFill>
          <a:blip r:embed="rId4"/>
          <a:stretch>
            <a:fillRect/>
          </a:stretch>
        </p:blipFill>
        <p:spPr>
          <a:xfrm>
            <a:off x="736521" y="5266611"/>
            <a:ext cx="920710" cy="1355646"/>
          </a:xfrm>
          <a:prstGeom prst="rect">
            <a:avLst/>
          </a:prstGeom>
        </p:spPr>
      </p:pic>
      <p:sp>
        <p:nvSpPr>
          <p:cNvPr id="14" name="Text 8"/>
          <p:cNvSpPr/>
          <p:nvPr/>
        </p:nvSpPr>
        <p:spPr>
          <a:xfrm>
            <a:off x="1841302" y="5450681"/>
            <a:ext cx="2895243" cy="287655"/>
          </a:xfrm>
          <a:prstGeom prst="rect">
            <a:avLst/>
          </a:prstGeom>
          <a:noFill/>
        </p:spPr>
        <p:txBody>
          <a:bodyPr wrap="none" lIns="0" tIns="0" rIns="0" bIns="0" rtlCol="0" anchor="t"/>
          <a:lstStyle/>
          <a:p>
            <a:pPr marL="0" indent="0" algn="l">
              <a:lnSpc>
                <a:spcPts val="2250"/>
              </a:lnSpc>
              <a:buNone/>
            </a:pPr>
            <a:r>
              <a:rPr lang="en-US" sz="1800" dirty="0">
                <a:solidFill>
                  <a:srgbClr val="4C4C4C"/>
                </a:solidFill>
                <a:latin typeface="Times New Roman" panose="02020603050405020304" charset="0"/>
                <a:ea typeface="Noto Serif Medium" pitchFamily="34" charset="-122"/>
                <a:cs typeface="Times New Roman" panose="02020603050405020304" charset="0"/>
              </a:rPr>
              <a:t>Dimensionality Reduction</a:t>
            </a:r>
            <a:endParaRPr lang="en-US" sz="1800" dirty="0">
              <a:solidFill>
                <a:srgbClr val="4C4C4C"/>
              </a:solidFill>
              <a:latin typeface="Times New Roman" panose="02020603050405020304" charset="0"/>
              <a:ea typeface="Noto Serif Medium" pitchFamily="34" charset="-122"/>
              <a:cs typeface="Times New Roman" panose="02020603050405020304" charset="0"/>
            </a:endParaRPr>
          </a:p>
        </p:txBody>
      </p:sp>
      <p:sp>
        <p:nvSpPr>
          <p:cNvPr id="15" name="Text 9"/>
          <p:cNvSpPr/>
          <p:nvPr/>
        </p:nvSpPr>
        <p:spPr>
          <a:xfrm>
            <a:off x="1841302" y="5848826"/>
            <a:ext cx="12052578" cy="589359"/>
          </a:xfrm>
          <a:prstGeom prst="rect">
            <a:avLst/>
          </a:prstGeom>
          <a:noFill/>
        </p:spPr>
        <p:txBody>
          <a:bodyPr wrap="square" lIns="0" tIns="0" rIns="0" bIns="0" rtlCol="0" anchor="t"/>
          <a:lstStyle/>
          <a:p>
            <a:pPr marL="0" indent="0" algn="l">
              <a:lnSpc>
                <a:spcPts val="2300"/>
              </a:lnSpc>
              <a:buNone/>
            </a:pPr>
            <a:r>
              <a:rPr lang="en-US" sz="1450" dirty="0">
                <a:solidFill>
                  <a:srgbClr val="4C4C4C"/>
                </a:solidFill>
                <a:latin typeface="Times New Roman" panose="02020603050405020304" charset="0"/>
                <a:ea typeface="Noto Serif" pitchFamily="34" charset="-122"/>
                <a:cs typeface="Times New Roman" panose="02020603050405020304" charset="0"/>
              </a:rPr>
              <a:t>Principal Component Analysis (PCA) was applied to reduce complexity, transforming YearsExperience into a lower-dimensional feature while retaining its variance.</a:t>
            </a:r>
            <a:endParaRPr lang="en-US" sz="1450" dirty="0">
              <a:solidFill>
                <a:srgbClr val="4C4C4C"/>
              </a:solidFill>
              <a:latin typeface="Times New Roman" panose="02020603050405020304" charset="0"/>
              <a:ea typeface="Noto Serif" pitchFamily="34" charset="-122"/>
              <a:cs typeface="Times New Roman" panose="02020603050405020304" charset="0"/>
            </a:endParaRPr>
          </a:p>
        </p:txBody>
      </p:sp>
      <p:pic>
        <p:nvPicPr>
          <p:cNvPr id="16" name="Image 4" descr="preencoded.png"/>
          <p:cNvPicPr>
            <a:picLocks noChangeAspect="1"/>
          </p:cNvPicPr>
          <p:nvPr/>
        </p:nvPicPr>
        <p:blipFill>
          <a:blip r:embed="rId5"/>
          <a:stretch>
            <a:fillRect/>
          </a:stretch>
        </p:blipFill>
        <p:spPr>
          <a:xfrm>
            <a:off x="736521" y="6622256"/>
            <a:ext cx="920710" cy="1104900"/>
          </a:xfrm>
          <a:prstGeom prst="rect">
            <a:avLst/>
          </a:prstGeom>
        </p:spPr>
      </p:pic>
      <p:sp>
        <p:nvSpPr>
          <p:cNvPr id="17" name="Text 10"/>
          <p:cNvSpPr/>
          <p:nvPr/>
        </p:nvSpPr>
        <p:spPr>
          <a:xfrm>
            <a:off x="1841302" y="6806327"/>
            <a:ext cx="2301835" cy="287655"/>
          </a:xfrm>
          <a:prstGeom prst="rect">
            <a:avLst/>
          </a:prstGeom>
          <a:noFill/>
        </p:spPr>
        <p:txBody>
          <a:bodyPr wrap="none" lIns="0" tIns="0" rIns="0" bIns="0" rtlCol="0" anchor="t"/>
          <a:lstStyle/>
          <a:p>
            <a:pPr marL="0" indent="0" algn="l">
              <a:lnSpc>
                <a:spcPts val="2250"/>
              </a:lnSpc>
              <a:buNone/>
            </a:pPr>
            <a:r>
              <a:rPr lang="en-US" sz="1800" dirty="0">
                <a:solidFill>
                  <a:srgbClr val="4C4C4C"/>
                </a:solidFill>
                <a:latin typeface="Times New Roman" panose="02020603050405020304" charset="0"/>
                <a:ea typeface="Noto Serif Medium" pitchFamily="34" charset="-122"/>
                <a:cs typeface="Times New Roman" panose="02020603050405020304" charset="0"/>
              </a:rPr>
              <a:t>Feature Selection</a:t>
            </a:r>
            <a:endParaRPr lang="en-US" sz="1800" dirty="0">
              <a:solidFill>
                <a:srgbClr val="4C4C4C"/>
              </a:solidFill>
              <a:latin typeface="Times New Roman" panose="02020603050405020304" charset="0"/>
              <a:ea typeface="Noto Serif Medium" pitchFamily="34" charset="-122"/>
              <a:cs typeface="Times New Roman" panose="02020603050405020304" charset="0"/>
            </a:endParaRPr>
          </a:p>
        </p:txBody>
      </p:sp>
      <p:sp>
        <p:nvSpPr>
          <p:cNvPr id="18" name="Text 11"/>
          <p:cNvSpPr/>
          <p:nvPr/>
        </p:nvSpPr>
        <p:spPr>
          <a:xfrm>
            <a:off x="1841302" y="7204472"/>
            <a:ext cx="12052578" cy="294680"/>
          </a:xfrm>
          <a:prstGeom prst="rect">
            <a:avLst/>
          </a:prstGeom>
          <a:noFill/>
        </p:spPr>
        <p:txBody>
          <a:bodyPr wrap="none" lIns="0" tIns="0" rIns="0" bIns="0" rtlCol="0" anchor="t"/>
          <a:lstStyle/>
          <a:p>
            <a:pPr marL="0" indent="0" algn="l">
              <a:lnSpc>
                <a:spcPts val="2300"/>
              </a:lnSpc>
              <a:buNone/>
            </a:pPr>
            <a:r>
              <a:rPr lang="en-US" sz="1450" dirty="0">
                <a:solidFill>
                  <a:srgbClr val="4C4C4C"/>
                </a:solidFill>
                <a:latin typeface="Times New Roman" panose="02020603050405020304" charset="0"/>
                <a:ea typeface="Noto Serif" pitchFamily="34" charset="-122"/>
                <a:cs typeface="Times New Roman" panose="02020603050405020304" charset="0"/>
              </a:rPr>
              <a:t>Used SelectKBest with f_regression to select the most relevant input feature for the model.</a:t>
            </a:r>
            <a:endParaRPr lang="en-US" sz="1450" dirty="0">
              <a:solidFill>
                <a:srgbClr val="4C4C4C"/>
              </a:solidFill>
              <a:latin typeface="Times New Roman" panose="02020603050405020304" charset="0"/>
              <a:ea typeface="Noto Serif" pitchFamily="34" charset="-122"/>
              <a:cs typeface="Times New Roman" panose="02020603050405020304" charset="0"/>
            </a:endParaRPr>
          </a:p>
        </p:txBody>
      </p:sp>
      <p:sp>
        <p:nvSpPr>
          <p:cNvPr id="19" name="Rectangles 18"/>
          <p:cNvSpPr/>
          <p:nvPr/>
        </p:nvSpPr>
        <p:spPr>
          <a:xfrm>
            <a:off x="12660630" y="7701280"/>
            <a:ext cx="1892300" cy="494030"/>
          </a:xfrm>
          <a:prstGeom prst="rect">
            <a:avLst/>
          </a:prstGeom>
          <a:solidFill>
            <a:srgbClr val="FDFBF7"/>
          </a:solidFill>
          <a:ln>
            <a:solidFill>
              <a:srgbClr val="FDFBF7"/>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113115"/>
            <a:ext cx="4961811" cy="620078"/>
          </a:xfrm>
          <a:prstGeom prst="rect">
            <a:avLst/>
          </a:prstGeom>
          <a:noFill/>
        </p:spPr>
        <p:txBody>
          <a:bodyPr wrap="none" lIns="0" tIns="0" rIns="0" bIns="0" rtlCol="0" anchor="t"/>
          <a:lstStyle/>
          <a:p>
            <a:pPr marL="0" indent="0" algn="l">
              <a:lnSpc>
                <a:spcPts val="4850"/>
              </a:lnSpc>
              <a:buNone/>
            </a:pPr>
            <a:r>
              <a:rPr lang="en-US" sz="5400" dirty="0">
                <a:solidFill>
                  <a:srgbClr val="3A3A3A"/>
                </a:solidFill>
                <a:latin typeface="Times New Roman" panose="02020603050405020304" charset="0"/>
                <a:ea typeface="Noto Serif Medium" pitchFamily="34" charset="-122"/>
                <a:cs typeface="Times New Roman" panose="02020603050405020304" charset="0"/>
              </a:rPr>
              <a:t>Modeling</a:t>
            </a:r>
            <a:endParaRPr lang="en-US" sz="5400" dirty="0">
              <a:solidFill>
                <a:srgbClr val="3A3A3A"/>
              </a:solidFill>
              <a:latin typeface="Times New Roman" panose="02020603050405020304" charset="0"/>
              <a:ea typeface="Noto Serif Medium" pitchFamily="34" charset="-122"/>
              <a:cs typeface="Times New Roman" panose="02020603050405020304" charset="0"/>
            </a:endParaRPr>
          </a:p>
        </p:txBody>
      </p:sp>
      <p:sp>
        <p:nvSpPr>
          <p:cNvPr id="4" name="Shape 1"/>
          <p:cNvSpPr/>
          <p:nvPr/>
        </p:nvSpPr>
        <p:spPr>
          <a:xfrm>
            <a:off x="793790" y="2030849"/>
            <a:ext cx="446484" cy="446484"/>
          </a:xfrm>
          <a:prstGeom prst="roundRect">
            <a:avLst>
              <a:gd name="adj" fmla="val 18670"/>
            </a:avLst>
          </a:prstGeom>
          <a:solidFill>
            <a:srgbClr val="E6DED2">
              <a:alpha val="50000"/>
            </a:srgbClr>
          </a:solidFill>
          <a:ln w="7620">
            <a:solidFill>
              <a:srgbClr val="CCC4B8"/>
            </a:solidFill>
            <a:prstDash val="solid"/>
          </a:ln>
          <a:effectLst>
            <a:outerShdw dist="17780" dir="2700000" algn="bl" rotWithShape="0">
              <a:srgbClr val="CCC4B8">
                <a:alpha val="100000"/>
              </a:srgbClr>
            </a:outerShdw>
          </a:effectLst>
        </p:spPr>
      </p:sp>
      <p:sp>
        <p:nvSpPr>
          <p:cNvPr id="5" name="Text 2"/>
          <p:cNvSpPr/>
          <p:nvPr/>
        </p:nvSpPr>
        <p:spPr>
          <a:xfrm>
            <a:off x="1438632" y="2099072"/>
            <a:ext cx="2480905" cy="310158"/>
          </a:xfrm>
          <a:prstGeom prst="rect">
            <a:avLst/>
          </a:prstGeom>
          <a:noFill/>
        </p:spPr>
        <p:txBody>
          <a:bodyPr wrap="none" lIns="0" tIns="0" rIns="0" bIns="0" rtlCol="0" anchor="t"/>
          <a:lstStyle/>
          <a:p>
            <a:pPr marL="0" indent="0" algn="l">
              <a:lnSpc>
                <a:spcPts val="2400"/>
              </a:lnSpc>
              <a:buNone/>
            </a:pPr>
            <a:r>
              <a:rPr lang="en-US" sz="3200" dirty="0">
                <a:solidFill>
                  <a:srgbClr val="4C4C4C"/>
                </a:solidFill>
                <a:latin typeface="Times New Roman" panose="02020603050405020304" charset="0"/>
                <a:ea typeface="Noto Serif Medium" pitchFamily="34" charset="-122"/>
                <a:cs typeface="Times New Roman" panose="02020603050405020304" charset="0"/>
              </a:rPr>
              <a:t>Algorithm Used</a:t>
            </a:r>
            <a:endParaRPr lang="en-US" sz="3200" dirty="0">
              <a:solidFill>
                <a:srgbClr val="4C4C4C"/>
              </a:solidFill>
              <a:latin typeface="Times New Roman" panose="02020603050405020304" charset="0"/>
              <a:ea typeface="Noto Serif Medium" pitchFamily="34" charset="-122"/>
              <a:cs typeface="Times New Roman" panose="02020603050405020304" charset="0"/>
            </a:endParaRPr>
          </a:p>
        </p:txBody>
      </p:sp>
      <p:sp>
        <p:nvSpPr>
          <p:cNvPr id="6" name="Text 3"/>
          <p:cNvSpPr/>
          <p:nvPr/>
        </p:nvSpPr>
        <p:spPr>
          <a:xfrm>
            <a:off x="1438632" y="2528292"/>
            <a:ext cx="6911578" cy="317540"/>
          </a:xfrm>
          <a:prstGeom prst="rect">
            <a:avLst/>
          </a:prstGeom>
          <a:noFill/>
        </p:spPr>
        <p:txBody>
          <a:bodyPr wrap="none" lIns="0" tIns="0" rIns="0" bIns="0" rtlCol="0" anchor="t"/>
          <a:lstStyle/>
          <a:p>
            <a:pPr marL="0" indent="0" algn="l">
              <a:lnSpc>
                <a:spcPts val="2500"/>
              </a:lnSpc>
              <a:buNone/>
            </a:pPr>
            <a:r>
              <a:rPr lang="en-US" sz="2400" dirty="0">
                <a:solidFill>
                  <a:srgbClr val="4C4C4C"/>
                </a:solidFill>
                <a:latin typeface="Times New Roman" panose="02020603050405020304" charset="0"/>
                <a:ea typeface="Noto Serif" pitchFamily="34" charset="-122"/>
                <a:cs typeface="Times New Roman" panose="02020603050405020304" charset="0"/>
              </a:rPr>
              <a:t>Linear Regression</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
        <p:nvSpPr>
          <p:cNvPr id="7" name="Shape 4"/>
          <p:cNvSpPr/>
          <p:nvPr/>
        </p:nvSpPr>
        <p:spPr>
          <a:xfrm>
            <a:off x="793790" y="3242667"/>
            <a:ext cx="446484" cy="446484"/>
          </a:xfrm>
          <a:prstGeom prst="roundRect">
            <a:avLst>
              <a:gd name="adj" fmla="val 18670"/>
            </a:avLst>
          </a:prstGeom>
          <a:solidFill>
            <a:srgbClr val="E6DED2">
              <a:alpha val="50000"/>
            </a:srgbClr>
          </a:solidFill>
          <a:ln w="7620">
            <a:solidFill>
              <a:srgbClr val="CCC4B8"/>
            </a:solidFill>
            <a:prstDash val="solid"/>
          </a:ln>
          <a:effectLst>
            <a:outerShdw dist="17780" dir="2700000" algn="bl" rotWithShape="0">
              <a:srgbClr val="CCC4B8">
                <a:alpha val="100000"/>
              </a:srgbClr>
            </a:outerShdw>
          </a:effectLst>
        </p:spPr>
      </p:sp>
      <p:sp>
        <p:nvSpPr>
          <p:cNvPr id="8" name="Text 5"/>
          <p:cNvSpPr/>
          <p:nvPr/>
        </p:nvSpPr>
        <p:spPr>
          <a:xfrm>
            <a:off x="1438632" y="3310890"/>
            <a:ext cx="2480905" cy="310158"/>
          </a:xfrm>
          <a:prstGeom prst="rect">
            <a:avLst/>
          </a:prstGeom>
          <a:noFill/>
        </p:spPr>
        <p:txBody>
          <a:bodyPr wrap="none" lIns="0" tIns="0" rIns="0" bIns="0" rtlCol="0" anchor="t"/>
          <a:lstStyle/>
          <a:p>
            <a:pPr marL="0" indent="0" algn="l">
              <a:lnSpc>
                <a:spcPts val="2400"/>
              </a:lnSpc>
              <a:buNone/>
            </a:pPr>
            <a:r>
              <a:rPr lang="en-US" sz="3200" dirty="0">
                <a:solidFill>
                  <a:srgbClr val="4C4C4C"/>
                </a:solidFill>
                <a:latin typeface="Times New Roman" panose="02020603050405020304" charset="0"/>
                <a:ea typeface="Noto Serif Medium" pitchFamily="34" charset="-122"/>
                <a:cs typeface="Times New Roman" panose="02020603050405020304" charset="0"/>
              </a:rPr>
              <a:t>Train/Test Split</a:t>
            </a:r>
            <a:endParaRPr lang="en-US" sz="3200" dirty="0">
              <a:solidFill>
                <a:srgbClr val="4C4C4C"/>
              </a:solidFill>
              <a:latin typeface="Times New Roman" panose="02020603050405020304" charset="0"/>
              <a:ea typeface="Noto Serif Medium" pitchFamily="34" charset="-122"/>
              <a:cs typeface="Times New Roman" panose="02020603050405020304" charset="0"/>
            </a:endParaRPr>
          </a:p>
        </p:txBody>
      </p:sp>
      <p:sp>
        <p:nvSpPr>
          <p:cNvPr id="9" name="Text 6"/>
          <p:cNvSpPr/>
          <p:nvPr/>
        </p:nvSpPr>
        <p:spPr>
          <a:xfrm>
            <a:off x="1438632" y="3740110"/>
            <a:ext cx="6911578" cy="317540"/>
          </a:xfrm>
          <a:prstGeom prst="rect">
            <a:avLst/>
          </a:prstGeom>
          <a:noFill/>
        </p:spPr>
        <p:txBody>
          <a:bodyPr wrap="none" lIns="0" tIns="0" rIns="0" bIns="0" rtlCol="0" anchor="t"/>
          <a:lstStyle/>
          <a:p>
            <a:pPr marL="0" indent="0" algn="l">
              <a:lnSpc>
                <a:spcPts val="2500"/>
              </a:lnSpc>
              <a:buNone/>
            </a:pPr>
            <a:r>
              <a:rPr lang="en-US" sz="2400" dirty="0">
                <a:solidFill>
                  <a:srgbClr val="4C4C4C"/>
                </a:solidFill>
                <a:latin typeface="Times New Roman" panose="02020603050405020304" charset="0"/>
                <a:ea typeface="Noto Serif" pitchFamily="34" charset="-122"/>
                <a:cs typeface="Times New Roman" panose="02020603050405020304" charset="0"/>
              </a:rPr>
              <a:t>Data was divided into 80% training and 20% testing sets.</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
        <p:nvSpPr>
          <p:cNvPr id="10" name="Shape 7"/>
          <p:cNvSpPr/>
          <p:nvPr/>
        </p:nvSpPr>
        <p:spPr>
          <a:xfrm>
            <a:off x="793790" y="4454485"/>
            <a:ext cx="446484" cy="446484"/>
          </a:xfrm>
          <a:prstGeom prst="roundRect">
            <a:avLst>
              <a:gd name="adj" fmla="val 18670"/>
            </a:avLst>
          </a:prstGeom>
          <a:solidFill>
            <a:srgbClr val="E6DED2">
              <a:alpha val="50000"/>
            </a:srgbClr>
          </a:solidFill>
          <a:ln w="7620">
            <a:solidFill>
              <a:srgbClr val="CCC4B8"/>
            </a:solidFill>
            <a:prstDash val="solid"/>
          </a:ln>
          <a:effectLst>
            <a:outerShdw dist="17780" dir="2700000" algn="bl" rotWithShape="0">
              <a:srgbClr val="CCC4B8">
                <a:alpha val="100000"/>
              </a:srgbClr>
            </a:outerShdw>
          </a:effectLst>
        </p:spPr>
      </p:sp>
      <p:sp>
        <p:nvSpPr>
          <p:cNvPr id="11" name="Text 8"/>
          <p:cNvSpPr/>
          <p:nvPr/>
        </p:nvSpPr>
        <p:spPr>
          <a:xfrm>
            <a:off x="1438632" y="4522708"/>
            <a:ext cx="2480905" cy="310158"/>
          </a:xfrm>
          <a:prstGeom prst="rect">
            <a:avLst/>
          </a:prstGeom>
          <a:noFill/>
        </p:spPr>
        <p:txBody>
          <a:bodyPr wrap="none" lIns="0" tIns="0" rIns="0" bIns="0" rtlCol="0" anchor="t"/>
          <a:lstStyle/>
          <a:p>
            <a:pPr marL="0" indent="0" algn="l">
              <a:lnSpc>
                <a:spcPts val="2400"/>
              </a:lnSpc>
              <a:buNone/>
            </a:pPr>
            <a:r>
              <a:rPr lang="en-US" sz="3200" dirty="0">
                <a:solidFill>
                  <a:srgbClr val="4C4C4C"/>
                </a:solidFill>
                <a:latin typeface="Times New Roman" panose="02020603050405020304" charset="0"/>
                <a:ea typeface="Noto Serif Medium" pitchFamily="34" charset="-122"/>
                <a:cs typeface="Times New Roman" panose="02020603050405020304" charset="0"/>
              </a:rPr>
              <a:t>Training</a:t>
            </a:r>
            <a:endParaRPr lang="en-US" sz="3200" dirty="0">
              <a:solidFill>
                <a:srgbClr val="4C4C4C"/>
              </a:solidFill>
              <a:latin typeface="Times New Roman" panose="02020603050405020304" charset="0"/>
              <a:ea typeface="Noto Serif Medium" pitchFamily="34" charset="-122"/>
              <a:cs typeface="Times New Roman" panose="02020603050405020304" charset="0"/>
            </a:endParaRPr>
          </a:p>
        </p:txBody>
      </p:sp>
      <p:sp>
        <p:nvSpPr>
          <p:cNvPr id="12" name="Text 9"/>
          <p:cNvSpPr/>
          <p:nvPr/>
        </p:nvSpPr>
        <p:spPr>
          <a:xfrm>
            <a:off x="1438632" y="4951928"/>
            <a:ext cx="6911578" cy="635079"/>
          </a:xfrm>
          <a:prstGeom prst="rect">
            <a:avLst/>
          </a:prstGeom>
          <a:noFill/>
        </p:spPr>
        <p:txBody>
          <a:bodyPr wrap="square" lIns="0" tIns="0" rIns="0" bIns="0" rtlCol="0" anchor="t"/>
          <a:lstStyle/>
          <a:p>
            <a:pPr marL="0" indent="0" algn="l">
              <a:lnSpc>
                <a:spcPts val="2500"/>
              </a:lnSpc>
              <a:buNone/>
            </a:pPr>
            <a:r>
              <a:rPr lang="en-US" sz="2400" dirty="0">
                <a:solidFill>
                  <a:srgbClr val="4C4C4C"/>
                </a:solidFill>
                <a:latin typeface="Times New Roman" panose="02020603050405020304" charset="0"/>
                <a:ea typeface="Noto Serif" pitchFamily="34" charset="-122"/>
                <a:cs typeface="Times New Roman" panose="02020603050405020304" charset="0"/>
              </a:rPr>
              <a:t>The model was trained on the selected and transformed feature (YearsExperience_PCA) to predict scaled Salary.</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
        <p:nvSpPr>
          <p:cNvPr id="13" name="Shape 10"/>
          <p:cNvSpPr/>
          <p:nvPr/>
        </p:nvSpPr>
        <p:spPr>
          <a:xfrm>
            <a:off x="793790" y="5983843"/>
            <a:ext cx="446484" cy="446484"/>
          </a:xfrm>
          <a:prstGeom prst="roundRect">
            <a:avLst>
              <a:gd name="adj" fmla="val 18670"/>
            </a:avLst>
          </a:prstGeom>
          <a:solidFill>
            <a:srgbClr val="E6DED2">
              <a:alpha val="50000"/>
            </a:srgbClr>
          </a:solidFill>
          <a:ln w="7620">
            <a:solidFill>
              <a:srgbClr val="CCC4B8"/>
            </a:solidFill>
            <a:prstDash val="solid"/>
          </a:ln>
          <a:effectLst>
            <a:outerShdw dist="17780" dir="2700000" algn="bl" rotWithShape="0">
              <a:srgbClr val="CCC4B8">
                <a:alpha val="100000"/>
              </a:srgbClr>
            </a:outerShdw>
          </a:effectLst>
        </p:spPr>
      </p:sp>
      <p:sp>
        <p:nvSpPr>
          <p:cNvPr id="14" name="Text 11"/>
          <p:cNvSpPr/>
          <p:nvPr/>
        </p:nvSpPr>
        <p:spPr>
          <a:xfrm>
            <a:off x="1438632" y="6052066"/>
            <a:ext cx="2914650" cy="310158"/>
          </a:xfrm>
          <a:prstGeom prst="rect">
            <a:avLst/>
          </a:prstGeom>
          <a:noFill/>
        </p:spPr>
        <p:txBody>
          <a:bodyPr wrap="none" lIns="0" tIns="0" rIns="0" bIns="0" rtlCol="0" anchor="t"/>
          <a:lstStyle/>
          <a:p>
            <a:pPr marL="0" indent="0" algn="l">
              <a:lnSpc>
                <a:spcPts val="2400"/>
              </a:lnSpc>
              <a:buNone/>
            </a:pPr>
            <a:r>
              <a:rPr lang="en-US" sz="3200" dirty="0">
                <a:solidFill>
                  <a:srgbClr val="4C4C4C"/>
                </a:solidFill>
                <a:latin typeface="Times New Roman" panose="02020603050405020304" charset="0"/>
                <a:ea typeface="Noto Serif Medium" pitchFamily="34" charset="-122"/>
                <a:cs typeface="Times New Roman" panose="02020603050405020304" charset="0"/>
              </a:rPr>
              <a:t>Why Linear Regression?</a:t>
            </a:r>
            <a:endParaRPr lang="en-US" sz="3200" dirty="0">
              <a:solidFill>
                <a:srgbClr val="4C4C4C"/>
              </a:solidFill>
              <a:latin typeface="Times New Roman" panose="02020603050405020304" charset="0"/>
              <a:ea typeface="Noto Serif Medium" pitchFamily="34" charset="-122"/>
              <a:cs typeface="Times New Roman" panose="02020603050405020304" charset="0"/>
            </a:endParaRPr>
          </a:p>
        </p:txBody>
      </p:sp>
      <p:sp>
        <p:nvSpPr>
          <p:cNvPr id="15" name="Text 12"/>
          <p:cNvSpPr/>
          <p:nvPr/>
        </p:nvSpPr>
        <p:spPr>
          <a:xfrm>
            <a:off x="1438632" y="6481286"/>
            <a:ext cx="6911578" cy="635079"/>
          </a:xfrm>
          <a:prstGeom prst="rect">
            <a:avLst/>
          </a:prstGeom>
          <a:noFill/>
        </p:spPr>
        <p:txBody>
          <a:bodyPr wrap="square" lIns="0" tIns="0" rIns="0" bIns="0" rtlCol="0" anchor="t"/>
          <a:lstStyle/>
          <a:p>
            <a:pPr marL="0" indent="0" algn="l">
              <a:lnSpc>
                <a:spcPts val="2500"/>
              </a:lnSpc>
              <a:buNone/>
            </a:pPr>
            <a:r>
              <a:rPr lang="en-US" sz="2400" dirty="0">
                <a:solidFill>
                  <a:srgbClr val="4C4C4C"/>
                </a:solidFill>
                <a:latin typeface="Times New Roman" panose="02020603050405020304" charset="0"/>
                <a:ea typeface="Noto Serif" pitchFamily="34" charset="-122"/>
                <a:cs typeface="Times New Roman" panose="02020603050405020304" charset="0"/>
              </a:rPr>
              <a:t>Chosen due to the visible linear trend between years of experience and salary, making it appropriate for this type of analysis.</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832723"/>
            <a:ext cx="4961811" cy="620078"/>
          </a:xfrm>
          <a:prstGeom prst="rect">
            <a:avLst/>
          </a:prstGeom>
          <a:noFill/>
        </p:spPr>
        <p:txBody>
          <a:bodyPr wrap="none" lIns="0" tIns="0" rIns="0" bIns="0" rtlCol="0" anchor="t"/>
          <a:lstStyle/>
          <a:p>
            <a:pPr marL="0" indent="0" algn="l">
              <a:lnSpc>
                <a:spcPts val="4850"/>
              </a:lnSpc>
              <a:buNone/>
            </a:pPr>
            <a:r>
              <a:rPr lang="en-US" sz="5400" dirty="0">
                <a:solidFill>
                  <a:srgbClr val="3A3A3A"/>
                </a:solidFill>
                <a:latin typeface="Times New Roman" panose="02020603050405020304" charset="0"/>
                <a:ea typeface="Noto Serif Medium" pitchFamily="34" charset="-122"/>
                <a:cs typeface="Times New Roman" panose="02020603050405020304" charset="0"/>
              </a:rPr>
              <a:t>Evaluation</a:t>
            </a:r>
            <a:endParaRPr lang="en-US" sz="5400" dirty="0">
              <a:solidFill>
                <a:srgbClr val="3A3A3A"/>
              </a:solidFill>
              <a:latin typeface="Times New Roman" panose="02020603050405020304" charset="0"/>
              <a:ea typeface="Noto Serif Medium" pitchFamily="34" charset="-122"/>
              <a:cs typeface="Times New Roman" panose="02020603050405020304" charset="0"/>
            </a:endParaRPr>
          </a:p>
        </p:txBody>
      </p:sp>
      <p:sp>
        <p:nvSpPr>
          <p:cNvPr id="3" name="Text 1"/>
          <p:cNvSpPr/>
          <p:nvPr/>
        </p:nvSpPr>
        <p:spPr>
          <a:xfrm>
            <a:off x="793790" y="1849636"/>
            <a:ext cx="13042821" cy="317540"/>
          </a:xfrm>
          <a:prstGeom prst="rect">
            <a:avLst/>
          </a:prstGeom>
          <a:noFill/>
        </p:spPr>
        <p:txBody>
          <a:bodyPr wrap="none" lIns="0" tIns="0" rIns="0" bIns="0" rtlCol="0" anchor="t"/>
          <a:lstStyle/>
          <a:p>
            <a:pPr marL="0" indent="0" algn="l">
              <a:lnSpc>
                <a:spcPts val="2500"/>
              </a:lnSpc>
              <a:buNone/>
            </a:pPr>
            <a:r>
              <a:rPr lang="en-US" sz="2400" dirty="0">
                <a:solidFill>
                  <a:srgbClr val="4C4C4C"/>
                </a:solidFill>
                <a:latin typeface="Times New Roman" panose="02020603050405020304" charset="0"/>
                <a:ea typeface="Noto Serif" pitchFamily="34" charset="-122"/>
                <a:cs typeface="Times New Roman" panose="02020603050405020304" charset="0"/>
              </a:rPr>
              <a:t>The performance of the model was assessed using standard regression metrics:</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
        <p:nvSpPr>
          <p:cNvPr id="4" name="Shape 2"/>
          <p:cNvSpPr/>
          <p:nvPr/>
        </p:nvSpPr>
        <p:spPr>
          <a:xfrm>
            <a:off x="793790" y="2390418"/>
            <a:ext cx="6422231" cy="1476256"/>
          </a:xfrm>
          <a:prstGeom prst="roundRect">
            <a:avLst>
              <a:gd name="adj" fmla="val 5647"/>
            </a:avLst>
          </a:prstGeom>
          <a:solidFill>
            <a:srgbClr val="E6DED2">
              <a:alpha val="50000"/>
            </a:srgbClr>
          </a:solidFill>
          <a:ln w="7620">
            <a:solidFill>
              <a:srgbClr val="CCC4B8"/>
            </a:solidFill>
            <a:prstDash val="solid"/>
          </a:ln>
          <a:effectLst>
            <a:outerShdw dist="17780" dir="2700000" algn="bl" rotWithShape="0">
              <a:srgbClr val="CCC4B8">
                <a:alpha val="100000"/>
              </a:srgbClr>
            </a:outerShdw>
          </a:effectLst>
        </p:spPr>
      </p:sp>
      <p:sp>
        <p:nvSpPr>
          <p:cNvPr id="5" name="Text 3"/>
          <p:cNvSpPr/>
          <p:nvPr/>
        </p:nvSpPr>
        <p:spPr>
          <a:xfrm>
            <a:off x="999768" y="2596396"/>
            <a:ext cx="3333988" cy="310158"/>
          </a:xfrm>
          <a:prstGeom prst="rect">
            <a:avLst/>
          </a:prstGeom>
          <a:noFill/>
        </p:spPr>
        <p:txBody>
          <a:bodyPr wrap="none" lIns="0" tIns="0" rIns="0" bIns="0" rtlCol="0" anchor="t"/>
          <a:lstStyle/>
          <a:p>
            <a:pPr marL="0" indent="0" algn="l">
              <a:lnSpc>
                <a:spcPts val="2400"/>
              </a:lnSpc>
              <a:buNone/>
            </a:pPr>
            <a:r>
              <a:rPr lang="en-US" sz="3200" dirty="0">
                <a:solidFill>
                  <a:srgbClr val="000000"/>
                </a:solidFill>
                <a:latin typeface="Times New Roman" panose="02020603050405020304" charset="0"/>
                <a:ea typeface="Noto Serif Medium" pitchFamily="34" charset="-122"/>
                <a:cs typeface="Times New Roman" panose="02020603050405020304" charset="0"/>
              </a:rPr>
              <a:t>Mean Absolute Error (MAE)</a:t>
            </a:r>
            <a:endParaRPr lang="en-US" sz="3200" dirty="0">
              <a:solidFill>
                <a:srgbClr val="000000"/>
              </a:solidFill>
              <a:latin typeface="Times New Roman" panose="02020603050405020304" charset="0"/>
              <a:ea typeface="Noto Serif Medium" pitchFamily="34" charset="-122"/>
              <a:cs typeface="Times New Roman" panose="02020603050405020304" charset="0"/>
            </a:endParaRPr>
          </a:p>
        </p:txBody>
      </p:sp>
      <p:sp>
        <p:nvSpPr>
          <p:cNvPr id="6" name="Text 4"/>
          <p:cNvSpPr/>
          <p:nvPr/>
        </p:nvSpPr>
        <p:spPr>
          <a:xfrm>
            <a:off x="999768" y="3025616"/>
            <a:ext cx="6010275" cy="635079"/>
          </a:xfrm>
          <a:prstGeom prst="rect">
            <a:avLst/>
          </a:prstGeom>
          <a:noFill/>
        </p:spPr>
        <p:txBody>
          <a:bodyPr wrap="square" lIns="0" tIns="0" rIns="0" bIns="0" rtlCol="0" anchor="t"/>
          <a:lstStyle/>
          <a:p>
            <a:pPr marL="0" indent="0" algn="l">
              <a:lnSpc>
                <a:spcPts val="2500"/>
              </a:lnSpc>
              <a:buNone/>
            </a:pPr>
            <a:r>
              <a:rPr lang="en-US" sz="2400" dirty="0">
                <a:solidFill>
                  <a:srgbClr val="000000"/>
                </a:solidFill>
                <a:latin typeface="Times New Roman" panose="02020603050405020304" charset="0"/>
                <a:ea typeface="Noto Serif" pitchFamily="34" charset="-122"/>
                <a:cs typeface="Times New Roman" panose="02020603050405020304" charset="0"/>
              </a:rPr>
              <a:t>Measures average absolute differences between predicted and actual values.</a:t>
            </a:r>
            <a:endParaRPr lang="en-US" sz="2400" dirty="0">
              <a:solidFill>
                <a:srgbClr val="000000"/>
              </a:solidFill>
              <a:latin typeface="Times New Roman" panose="02020603050405020304" charset="0"/>
              <a:ea typeface="Noto Serif" pitchFamily="34" charset="-122"/>
              <a:cs typeface="Times New Roman" panose="02020603050405020304" charset="0"/>
            </a:endParaRPr>
          </a:p>
        </p:txBody>
      </p:sp>
      <p:sp>
        <p:nvSpPr>
          <p:cNvPr id="7" name="Shape 5"/>
          <p:cNvSpPr/>
          <p:nvPr/>
        </p:nvSpPr>
        <p:spPr>
          <a:xfrm>
            <a:off x="7414379" y="2390418"/>
            <a:ext cx="6422231" cy="1476256"/>
          </a:xfrm>
          <a:prstGeom prst="roundRect">
            <a:avLst>
              <a:gd name="adj" fmla="val 5647"/>
            </a:avLst>
          </a:prstGeom>
          <a:solidFill>
            <a:srgbClr val="E6DED2">
              <a:alpha val="50000"/>
            </a:srgbClr>
          </a:solidFill>
          <a:ln w="7620">
            <a:solidFill>
              <a:srgbClr val="CCC4B8"/>
            </a:solidFill>
            <a:prstDash val="solid"/>
          </a:ln>
          <a:effectLst>
            <a:outerShdw dist="17780" dir="2700000" algn="bl" rotWithShape="0">
              <a:srgbClr val="CCC4B8">
                <a:alpha val="100000"/>
              </a:srgbClr>
            </a:outerShdw>
          </a:effectLst>
        </p:spPr>
      </p:sp>
      <p:sp>
        <p:nvSpPr>
          <p:cNvPr id="8" name="Text 6"/>
          <p:cNvSpPr/>
          <p:nvPr/>
        </p:nvSpPr>
        <p:spPr>
          <a:xfrm>
            <a:off x="7620357" y="2596396"/>
            <a:ext cx="3239214" cy="310158"/>
          </a:xfrm>
          <a:prstGeom prst="rect">
            <a:avLst/>
          </a:prstGeom>
          <a:noFill/>
        </p:spPr>
        <p:txBody>
          <a:bodyPr wrap="none" lIns="0" tIns="0" rIns="0" bIns="0" rtlCol="0" anchor="t"/>
          <a:lstStyle/>
          <a:p>
            <a:pPr marL="0" indent="0" algn="l">
              <a:lnSpc>
                <a:spcPts val="2400"/>
              </a:lnSpc>
              <a:buNone/>
            </a:pPr>
            <a:r>
              <a:rPr lang="en-US" sz="3200" dirty="0">
                <a:solidFill>
                  <a:srgbClr val="000000"/>
                </a:solidFill>
                <a:latin typeface="Times New Roman" panose="02020603050405020304" charset="0"/>
                <a:ea typeface="Noto Serif Medium" pitchFamily="34" charset="-122"/>
                <a:cs typeface="Times New Roman" panose="02020603050405020304" charset="0"/>
              </a:rPr>
              <a:t>Mean Squared Error (MSE)</a:t>
            </a:r>
            <a:endParaRPr lang="en-US" sz="3200" dirty="0">
              <a:solidFill>
                <a:srgbClr val="000000"/>
              </a:solidFill>
              <a:latin typeface="Times New Roman" panose="02020603050405020304" charset="0"/>
              <a:ea typeface="Noto Serif Medium" pitchFamily="34" charset="-122"/>
              <a:cs typeface="Times New Roman" panose="02020603050405020304" charset="0"/>
            </a:endParaRPr>
          </a:p>
        </p:txBody>
      </p:sp>
      <p:sp>
        <p:nvSpPr>
          <p:cNvPr id="9" name="Text 7"/>
          <p:cNvSpPr/>
          <p:nvPr/>
        </p:nvSpPr>
        <p:spPr>
          <a:xfrm>
            <a:off x="7620357" y="3025616"/>
            <a:ext cx="6010275" cy="317540"/>
          </a:xfrm>
          <a:prstGeom prst="rect">
            <a:avLst/>
          </a:prstGeom>
          <a:noFill/>
        </p:spPr>
        <p:txBody>
          <a:bodyPr wrap="none" lIns="0" tIns="0" rIns="0" bIns="0" rtlCol="0" anchor="t"/>
          <a:lstStyle/>
          <a:p>
            <a:pPr marL="0" indent="0" algn="l">
              <a:lnSpc>
                <a:spcPts val="2500"/>
              </a:lnSpc>
              <a:buNone/>
            </a:pPr>
            <a:r>
              <a:rPr lang="en-US" sz="2400" dirty="0">
                <a:solidFill>
                  <a:srgbClr val="000000"/>
                </a:solidFill>
                <a:latin typeface="Times New Roman" panose="02020603050405020304" charset="0"/>
                <a:ea typeface="Noto Serif" pitchFamily="34" charset="-122"/>
                <a:cs typeface="Times New Roman" panose="02020603050405020304" charset="0"/>
              </a:rPr>
              <a:t>Penalizes larger errors by squaring the differences.</a:t>
            </a:r>
            <a:endParaRPr lang="en-US" sz="2400" dirty="0">
              <a:solidFill>
                <a:srgbClr val="000000"/>
              </a:solidFill>
              <a:latin typeface="Times New Roman" panose="02020603050405020304" charset="0"/>
              <a:ea typeface="Noto Serif" pitchFamily="34" charset="-122"/>
              <a:cs typeface="Times New Roman" panose="02020603050405020304" charset="0"/>
            </a:endParaRPr>
          </a:p>
        </p:txBody>
      </p:sp>
      <p:sp>
        <p:nvSpPr>
          <p:cNvPr id="10" name="Shape 8"/>
          <p:cNvSpPr/>
          <p:nvPr/>
        </p:nvSpPr>
        <p:spPr>
          <a:xfrm>
            <a:off x="793790" y="4065032"/>
            <a:ext cx="6422231" cy="1476256"/>
          </a:xfrm>
          <a:prstGeom prst="roundRect">
            <a:avLst>
              <a:gd name="adj" fmla="val 5647"/>
            </a:avLst>
          </a:prstGeom>
          <a:solidFill>
            <a:srgbClr val="E6DED2">
              <a:alpha val="50000"/>
            </a:srgbClr>
          </a:solidFill>
          <a:ln w="7620">
            <a:solidFill>
              <a:srgbClr val="CCC4B8"/>
            </a:solidFill>
            <a:prstDash val="solid"/>
          </a:ln>
          <a:effectLst>
            <a:outerShdw dist="17780" dir="2700000" algn="bl" rotWithShape="0">
              <a:srgbClr val="CCC4B8">
                <a:alpha val="100000"/>
              </a:srgbClr>
            </a:outerShdw>
          </a:effectLst>
        </p:spPr>
      </p:sp>
      <p:sp>
        <p:nvSpPr>
          <p:cNvPr id="11" name="Text 9"/>
          <p:cNvSpPr/>
          <p:nvPr/>
        </p:nvSpPr>
        <p:spPr>
          <a:xfrm>
            <a:off x="999768" y="4271010"/>
            <a:ext cx="4019193" cy="310158"/>
          </a:xfrm>
          <a:prstGeom prst="rect">
            <a:avLst/>
          </a:prstGeom>
          <a:noFill/>
        </p:spPr>
        <p:txBody>
          <a:bodyPr wrap="none" lIns="0" tIns="0" rIns="0" bIns="0" rtlCol="0" anchor="t"/>
          <a:lstStyle/>
          <a:p>
            <a:pPr marL="0" indent="0" algn="l">
              <a:lnSpc>
                <a:spcPts val="2400"/>
              </a:lnSpc>
              <a:buNone/>
            </a:pPr>
            <a:r>
              <a:rPr lang="en-US" sz="3200" dirty="0">
                <a:solidFill>
                  <a:srgbClr val="000000"/>
                </a:solidFill>
                <a:latin typeface="Times New Roman" panose="02020603050405020304" charset="0"/>
                <a:ea typeface="Noto Serif Medium" pitchFamily="34" charset="-122"/>
                <a:cs typeface="Times New Roman" panose="02020603050405020304" charset="0"/>
              </a:rPr>
              <a:t>Root Mean Squared Error (RMSE)</a:t>
            </a:r>
            <a:endParaRPr lang="en-US" sz="3200" dirty="0">
              <a:solidFill>
                <a:srgbClr val="000000"/>
              </a:solidFill>
              <a:latin typeface="Times New Roman" panose="02020603050405020304" charset="0"/>
              <a:ea typeface="Noto Serif Medium" pitchFamily="34" charset="-122"/>
              <a:cs typeface="Times New Roman" panose="02020603050405020304" charset="0"/>
            </a:endParaRPr>
          </a:p>
        </p:txBody>
      </p:sp>
      <p:sp>
        <p:nvSpPr>
          <p:cNvPr id="12" name="Text 10"/>
          <p:cNvSpPr/>
          <p:nvPr/>
        </p:nvSpPr>
        <p:spPr>
          <a:xfrm>
            <a:off x="999768" y="4700230"/>
            <a:ext cx="6010275" cy="317540"/>
          </a:xfrm>
          <a:prstGeom prst="rect">
            <a:avLst/>
          </a:prstGeom>
          <a:noFill/>
        </p:spPr>
        <p:txBody>
          <a:bodyPr wrap="none" lIns="0" tIns="0" rIns="0" bIns="0" rtlCol="0" anchor="t"/>
          <a:lstStyle/>
          <a:p>
            <a:pPr marL="0" indent="0" algn="l">
              <a:lnSpc>
                <a:spcPts val="2500"/>
              </a:lnSpc>
              <a:buNone/>
            </a:pPr>
            <a:r>
              <a:rPr lang="en-US" sz="2400" dirty="0">
                <a:solidFill>
                  <a:srgbClr val="000000"/>
                </a:solidFill>
                <a:latin typeface="Times New Roman" panose="02020603050405020304" charset="0"/>
                <a:ea typeface="Noto Serif" pitchFamily="34" charset="-122"/>
                <a:cs typeface="Times New Roman" panose="02020603050405020304" charset="0"/>
              </a:rPr>
              <a:t>Easy to interpret as it's in the same unit as salary.</a:t>
            </a:r>
            <a:endParaRPr lang="en-US" sz="2400" dirty="0">
              <a:solidFill>
                <a:srgbClr val="000000"/>
              </a:solidFill>
              <a:latin typeface="Times New Roman" panose="02020603050405020304" charset="0"/>
              <a:ea typeface="Noto Serif" pitchFamily="34" charset="-122"/>
              <a:cs typeface="Times New Roman" panose="02020603050405020304" charset="0"/>
            </a:endParaRPr>
          </a:p>
        </p:txBody>
      </p:sp>
      <p:sp>
        <p:nvSpPr>
          <p:cNvPr id="13" name="Shape 11"/>
          <p:cNvSpPr/>
          <p:nvPr/>
        </p:nvSpPr>
        <p:spPr>
          <a:xfrm>
            <a:off x="7414379" y="4065032"/>
            <a:ext cx="6422231" cy="1476256"/>
          </a:xfrm>
          <a:prstGeom prst="roundRect">
            <a:avLst>
              <a:gd name="adj" fmla="val 5647"/>
            </a:avLst>
          </a:prstGeom>
          <a:solidFill>
            <a:srgbClr val="E6DED2">
              <a:alpha val="50000"/>
            </a:srgbClr>
          </a:solidFill>
          <a:ln w="7620">
            <a:solidFill>
              <a:srgbClr val="CCC4B8"/>
            </a:solidFill>
            <a:prstDash val="solid"/>
          </a:ln>
          <a:effectLst>
            <a:outerShdw dist="17780" dir="2700000" algn="bl" rotWithShape="0">
              <a:srgbClr val="CCC4B8">
                <a:alpha val="100000"/>
              </a:srgbClr>
            </a:outerShdw>
          </a:effectLst>
        </p:spPr>
      </p:sp>
      <p:sp>
        <p:nvSpPr>
          <p:cNvPr id="14" name="Text 12"/>
          <p:cNvSpPr/>
          <p:nvPr/>
        </p:nvSpPr>
        <p:spPr>
          <a:xfrm>
            <a:off x="7620357" y="4271010"/>
            <a:ext cx="2480905" cy="310158"/>
          </a:xfrm>
          <a:prstGeom prst="rect">
            <a:avLst/>
          </a:prstGeom>
          <a:noFill/>
        </p:spPr>
        <p:txBody>
          <a:bodyPr wrap="none" lIns="0" tIns="0" rIns="0" bIns="0" rtlCol="0" anchor="t"/>
          <a:lstStyle/>
          <a:p>
            <a:pPr marL="0" indent="0" algn="l">
              <a:lnSpc>
                <a:spcPts val="2400"/>
              </a:lnSpc>
              <a:buNone/>
            </a:pPr>
            <a:r>
              <a:rPr lang="en-US" sz="3200" dirty="0">
                <a:solidFill>
                  <a:srgbClr val="000000"/>
                </a:solidFill>
                <a:latin typeface="Times New Roman" panose="02020603050405020304" charset="0"/>
                <a:ea typeface="Noto Serif Medium" pitchFamily="34" charset="-122"/>
                <a:cs typeface="Times New Roman" panose="02020603050405020304" charset="0"/>
              </a:rPr>
              <a:t>R² Score</a:t>
            </a:r>
            <a:endParaRPr lang="en-US" sz="3200" dirty="0">
              <a:solidFill>
                <a:srgbClr val="000000"/>
              </a:solidFill>
              <a:latin typeface="Times New Roman" panose="02020603050405020304" charset="0"/>
              <a:ea typeface="Noto Serif Medium" pitchFamily="34" charset="-122"/>
              <a:cs typeface="Times New Roman" panose="02020603050405020304" charset="0"/>
            </a:endParaRPr>
          </a:p>
        </p:txBody>
      </p:sp>
      <p:sp>
        <p:nvSpPr>
          <p:cNvPr id="15" name="Text 13"/>
          <p:cNvSpPr/>
          <p:nvPr/>
        </p:nvSpPr>
        <p:spPr>
          <a:xfrm>
            <a:off x="7620357" y="4700230"/>
            <a:ext cx="6010275" cy="635079"/>
          </a:xfrm>
          <a:prstGeom prst="rect">
            <a:avLst/>
          </a:prstGeom>
          <a:noFill/>
        </p:spPr>
        <p:txBody>
          <a:bodyPr wrap="square" lIns="0" tIns="0" rIns="0" bIns="0" rtlCol="0" anchor="t"/>
          <a:lstStyle/>
          <a:p>
            <a:pPr marL="0" indent="0" algn="l">
              <a:lnSpc>
                <a:spcPts val="2500"/>
              </a:lnSpc>
              <a:buNone/>
            </a:pPr>
            <a:r>
              <a:rPr lang="en-US" sz="2400" dirty="0">
                <a:solidFill>
                  <a:srgbClr val="000000"/>
                </a:solidFill>
                <a:latin typeface="Times New Roman" panose="02020603050405020304" charset="0"/>
                <a:ea typeface="Noto Serif" pitchFamily="34" charset="-122"/>
                <a:cs typeface="Times New Roman" panose="02020603050405020304" charset="0"/>
              </a:rPr>
              <a:t>Indicates how well the model explains the variability of the target variable.</a:t>
            </a:r>
            <a:endParaRPr lang="en-US" sz="2400" dirty="0">
              <a:solidFill>
                <a:srgbClr val="000000"/>
              </a:solidFill>
              <a:latin typeface="Times New Roman" panose="02020603050405020304" charset="0"/>
              <a:ea typeface="Noto Serif" pitchFamily="34" charset="-122"/>
              <a:cs typeface="Times New Roman" panose="02020603050405020304" charset="0"/>
            </a:endParaRPr>
          </a:p>
        </p:txBody>
      </p:sp>
      <p:sp>
        <p:nvSpPr>
          <p:cNvPr id="16" name="Text 14"/>
          <p:cNvSpPr/>
          <p:nvPr/>
        </p:nvSpPr>
        <p:spPr>
          <a:xfrm>
            <a:off x="793790" y="5764530"/>
            <a:ext cx="13042821" cy="317540"/>
          </a:xfrm>
          <a:prstGeom prst="rect">
            <a:avLst/>
          </a:prstGeom>
          <a:noFill/>
        </p:spPr>
        <p:txBody>
          <a:bodyPr wrap="none" lIns="0" tIns="0" rIns="0" bIns="0" rtlCol="0" anchor="t"/>
          <a:lstStyle/>
          <a:p>
            <a:pPr marL="0" indent="0" algn="l">
              <a:lnSpc>
                <a:spcPts val="2500"/>
              </a:lnSpc>
              <a:buNone/>
            </a:pPr>
            <a:r>
              <a:rPr lang="en-US" sz="2400" dirty="0">
                <a:solidFill>
                  <a:srgbClr val="4C4C4C"/>
                </a:solidFill>
                <a:latin typeface="Times New Roman" panose="02020603050405020304" charset="0"/>
                <a:ea typeface="Noto Serif" pitchFamily="34" charset="-122"/>
                <a:cs typeface="Times New Roman" panose="02020603050405020304" charset="0"/>
              </a:rPr>
              <a:t>Example Results (rounded):</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
        <p:nvSpPr>
          <p:cNvPr id="17" name="Text 15"/>
          <p:cNvSpPr/>
          <p:nvPr/>
        </p:nvSpPr>
        <p:spPr>
          <a:xfrm>
            <a:off x="793790" y="6305312"/>
            <a:ext cx="13042821" cy="317540"/>
          </a:xfrm>
          <a:prstGeom prst="rect">
            <a:avLst/>
          </a:prstGeom>
          <a:noFill/>
        </p:spPr>
        <p:txBody>
          <a:bodyPr wrap="none" lIns="0" tIns="0" rIns="0" bIns="0" rtlCol="0" anchor="t"/>
          <a:lstStyle/>
          <a:p>
            <a:pPr marL="342900" indent="-342900" algn="l">
              <a:lnSpc>
                <a:spcPts val="2500"/>
              </a:lnSpc>
              <a:buSzPct val="100000"/>
              <a:buChar char="•"/>
            </a:pPr>
            <a:r>
              <a:rPr lang="en-US" sz="2400" dirty="0">
                <a:solidFill>
                  <a:srgbClr val="4C4C4C"/>
                </a:solidFill>
                <a:latin typeface="Times New Roman" panose="02020603050405020304" charset="0"/>
                <a:ea typeface="Noto Serif" pitchFamily="34" charset="-122"/>
                <a:cs typeface="Times New Roman" panose="02020603050405020304" charset="0"/>
              </a:rPr>
              <a:t>MAE: ~0.35</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
        <p:nvSpPr>
          <p:cNvPr id="18" name="Text 16"/>
          <p:cNvSpPr/>
          <p:nvPr/>
        </p:nvSpPr>
        <p:spPr>
          <a:xfrm>
            <a:off x="793790" y="6692265"/>
            <a:ext cx="13042821" cy="317540"/>
          </a:xfrm>
          <a:prstGeom prst="rect">
            <a:avLst/>
          </a:prstGeom>
          <a:noFill/>
        </p:spPr>
        <p:txBody>
          <a:bodyPr wrap="none" lIns="0" tIns="0" rIns="0" bIns="0" rtlCol="0" anchor="t"/>
          <a:lstStyle/>
          <a:p>
            <a:pPr marL="342900" indent="-342900" algn="l">
              <a:lnSpc>
                <a:spcPts val="2500"/>
              </a:lnSpc>
              <a:buSzPct val="100000"/>
              <a:buChar char="•"/>
            </a:pPr>
            <a:r>
              <a:rPr lang="en-US" sz="2400" dirty="0">
                <a:solidFill>
                  <a:srgbClr val="4C4C4C"/>
                </a:solidFill>
                <a:latin typeface="Times New Roman" panose="02020603050405020304" charset="0"/>
                <a:ea typeface="Noto Serif" pitchFamily="34" charset="-122"/>
                <a:cs typeface="Times New Roman" panose="02020603050405020304" charset="0"/>
              </a:rPr>
              <a:t>RMSE: ~0.42</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
        <p:nvSpPr>
          <p:cNvPr id="19" name="Text 17"/>
          <p:cNvSpPr/>
          <p:nvPr/>
        </p:nvSpPr>
        <p:spPr>
          <a:xfrm>
            <a:off x="793790" y="7079218"/>
            <a:ext cx="13042821" cy="317540"/>
          </a:xfrm>
          <a:prstGeom prst="rect">
            <a:avLst/>
          </a:prstGeom>
          <a:noFill/>
        </p:spPr>
        <p:txBody>
          <a:bodyPr wrap="none" lIns="0" tIns="0" rIns="0" bIns="0" rtlCol="0" anchor="t"/>
          <a:lstStyle/>
          <a:p>
            <a:pPr marL="342900" indent="-342900" algn="l">
              <a:lnSpc>
                <a:spcPts val="2500"/>
              </a:lnSpc>
              <a:buSzPct val="100000"/>
              <a:buChar char="•"/>
            </a:pPr>
            <a:r>
              <a:rPr lang="en-US" sz="2400" dirty="0">
                <a:solidFill>
                  <a:srgbClr val="4C4C4C"/>
                </a:solidFill>
                <a:latin typeface="Times New Roman" panose="02020603050405020304" charset="0"/>
                <a:ea typeface="Noto Serif" pitchFamily="34" charset="-122"/>
                <a:cs typeface="Times New Roman" panose="02020603050405020304" charset="0"/>
              </a:rPr>
              <a:t>R² Score: ~0.91 (Note: These values are based on scaled data.)</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
        <p:nvSpPr>
          <p:cNvPr id="20" name="Rectangles 19"/>
          <p:cNvSpPr/>
          <p:nvPr/>
        </p:nvSpPr>
        <p:spPr>
          <a:xfrm>
            <a:off x="12660630" y="7701280"/>
            <a:ext cx="1892300" cy="494030"/>
          </a:xfrm>
          <a:prstGeom prst="rect">
            <a:avLst/>
          </a:prstGeom>
          <a:solidFill>
            <a:srgbClr val="FDFBF7"/>
          </a:solidFill>
          <a:ln>
            <a:solidFill>
              <a:srgbClr val="FDFBF7"/>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480905"/>
          </a:xfrm>
          <a:prstGeom prst="rect">
            <a:avLst/>
          </a:prstGeom>
        </p:spPr>
      </p:pic>
      <p:sp>
        <p:nvSpPr>
          <p:cNvPr id="3" name="Text 0"/>
          <p:cNvSpPr/>
          <p:nvPr/>
        </p:nvSpPr>
        <p:spPr>
          <a:xfrm>
            <a:off x="793790" y="3751898"/>
            <a:ext cx="4961811" cy="620078"/>
          </a:xfrm>
          <a:prstGeom prst="rect">
            <a:avLst/>
          </a:prstGeom>
          <a:noFill/>
        </p:spPr>
        <p:txBody>
          <a:bodyPr wrap="none" lIns="0" tIns="0" rIns="0" bIns="0" rtlCol="0" anchor="t"/>
          <a:lstStyle/>
          <a:p>
            <a:pPr marL="0" indent="0" algn="l">
              <a:lnSpc>
                <a:spcPts val="4850"/>
              </a:lnSpc>
              <a:buNone/>
            </a:pPr>
            <a:r>
              <a:rPr lang="en-US" sz="4800" dirty="0">
                <a:solidFill>
                  <a:srgbClr val="3A3A3A"/>
                </a:solidFill>
                <a:latin typeface="Times New Roman" panose="02020603050405020304" charset="0"/>
                <a:ea typeface="Noto Serif Medium" pitchFamily="34" charset="-122"/>
                <a:cs typeface="Times New Roman" panose="02020603050405020304" charset="0"/>
              </a:rPr>
              <a:t>Key Findings</a:t>
            </a:r>
            <a:endParaRPr lang="en-US" sz="4800" dirty="0">
              <a:solidFill>
                <a:srgbClr val="3A3A3A"/>
              </a:solidFill>
              <a:latin typeface="Times New Roman" panose="02020603050405020304" charset="0"/>
              <a:ea typeface="Noto Serif Medium" pitchFamily="34" charset="-122"/>
              <a:cs typeface="Times New Roman" panose="02020603050405020304" charset="0"/>
            </a:endParaRPr>
          </a:p>
        </p:txBody>
      </p:sp>
      <p:pic>
        <p:nvPicPr>
          <p:cNvPr id="4" name="Image 1" descr="preencoded.png"/>
          <p:cNvPicPr>
            <a:picLocks noChangeAspect="1"/>
          </p:cNvPicPr>
          <p:nvPr/>
        </p:nvPicPr>
        <p:blipFill>
          <a:blip r:embed="rId2"/>
          <a:stretch>
            <a:fillRect/>
          </a:stretch>
        </p:blipFill>
        <p:spPr>
          <a:xfrm>
            <a:off x="793790" y="4669631"/>
            <a:ext cx="496133" cy="496133"/>
          </a:xfrm>
          <a:prstGeom prst="rect">
            <a:avLst/>
          </a:prstGeom>
        </p:spPr>
      </p:pic>
      <p:sp>
        <p:nvSpPr>
          <p:cNvPr id="5" name="Text 1"/>
          <p:cNvSpPr/>
          <p:nvPr/>
        </p:nvSpPr>
        <p:spPr>
          <a:xfrm>
            <a:off x="1537930" y="4787384"/>
            <a:ext cx="2330529" cy="1550789"/>
          </a:xfrm>
          <a:prstGeom prst="rect">
            <a:avLst/>
          </a:prstGeom>
          <a:noFill/>
        </p:spPr>
        <p:txBody>
          <a:bodyPr wrap="square" lIns="0" tIns="0" rIns="0" bIns="0" rtlCol="0" anchor="t"/>
          <a:lstStyle/>
          <a:p>
            <a:pPr marL="0" indent="0" algn="l">
              <a:lnSpc>
                <a:spcPts val="2400"/>
              </a:lnSpc>
              <a:buNone/>
            </a:pPr>
            <a:r>
              <a:rPr lang="en-US" sz="2800" dirty="0">
                <a:solidFill>
                  <a:srgbClr val="4C4C4C"/>
                </a:solidFill>
                <a:latin typeface="Times New Roman" panose="02020603050405020304" charset="0"/>
                <a:ea typeface="Noto Serif Medium" pitchFamily="34" charset="-122"/>
                <a:cs typeface="Times New Roman" panose="02020603050405020304" charset="0"/>
              </a:rPr>
              <a:t>Strong positive correlation exists between years of experience and salary.</a:t>
            </a:r>
            <a:endParaRPr lang="en-US" sz="2800" dirty="0">
              <a:solidFill>
                <a:srgbClr val="4C4C4C"/>
              </a:solidFill>
              <a:latin typeface="Times New Roman" panose="02020603050405020304" charset="0"/>
              <a:ea typeface="Noto Serif Medium" pitchFamily="34" charset="-122"/>
              <a:cs typeface="Times New Roman" panose="02020603050405020304" charset="0"/>
            </a:endParaRPr>
          </a:p>
        </p:txBody>
      </p:sp>
      <p:pic>
        <p:nvPicPr>
          <p:cNvPr id="6" name="Image 2" descr="preencoded.png"/>
          <p:cNvPicPr>
            <a:picLocks noChangeAspect="1"/>
          </p:cNvPicPr>
          <p:nvPr/>
        </p:nvPicPr>
        <p:blipFill>
          <a:blip r:embed="rId3"/>
          <a:stretch>
            <a:fillRect/>
          </a:stretch>
        </p:blipFill>
        <p:spPr>
          <a:xfrm>
            <a:off x="4116467" y="4669631"/>
            <a:ext cx="496133" cy="496133"/>
          </a:xfrm>
          <a:prstGeom prst="rect">
            <a:avLst/>
          </a:prstGeom>
        </p:spPr>
      </p:pic>
      <p:sp>
        <p:nvSpPr>
          <p:cNvPr id="7" name="Text 2"/>
          <p:cNvSpPr/>
          <p:nvPr/>
        </p:nvSpPr>
        <p:spPr>
          <a:xfrm>
            <a:off x="4860608" y="4787384"/>
            <a:ext cx="2330529" cy="2171105"/>
          </a:xfrm>
          <a:prstGeom prst="rect">
            <a:avLst/>
          </a:prstGeom>
          <a:noFill/>
        </p:spPr>
        <p:txBody>
          <a:bodyPr wrap="square" lIns="0" tIns="0" rIns="0" bIns="0" rtlCol="0" anchor="t"/>
          <a:lstStyle/>
          <a:p>
            <a:pPr marL="0" indent="0" algn="l">
              <a:lnSpc>
                <a:spcPts val="2400"/>
              </a:lnSpc>
              <a:buNone/>
            </a:pPr>
            <a:r>
              <a:rPr lang="en-US" sz="2800" dirty="0">
                <a:solidFill>
                  <a:srgbClr val="4C4C4C"/>
                </a:solidFill>
                <a:latin typeface="Times New Roman" panose="02020603050405020304" charset="0"/>
                <a:ea typeface="Noto Serif Medium" pitchFamily="34" charset="-122"/>
                <a:cs typeface="Times New Roman" panose="02020603050405020304" charset="0"/>
              </a:rPr>
              <a:t>Data preprocessing—especially outlier removal and scaling—significantly improved model accuracy.</a:t>
            </a:r>
            <a:endParaRPr lang="en-US" sz="2800" dirty="0">
              <a:solidFill>
                <a:srgbClr val="4C4C4C"/>
              </a:solidFill>
              <a:latin typeface="Times New Roman" panose="02020603050405020304" charset="0"/>
              <a:ea typeface="Noto Serif Medium" pitchFamily="34" charset="-122"/>
              <a:cs typeface="Times New Roman" panose="02020603050405020304" charset="0"/>
            </a:endParaRPr>
          </a:p>
        </p:txBody>
      </p:sp>
      <p:pic>
        <p:nvPicPr>
          <p:cNvPr id="8" name="Image 3" descr="preencoded.png"/>
          <p:cNvPicPr>
            <a:picLocks noChangeAspect="1"/>
          </p:cNvPicPr>
          <p:nvPr/>
        </p:nvPicPr>
        <p:blipFill>
          <a:blip r:embed="rId4"/>
          <a:stretch>
            <a:fillRect/>
          </a:stretch>
        </p:blipFill>
        <p:spPr>
          <a:xfrm>
            <a:off x="7439144" y="4669631"/>
            <a:ext cx="496133" cy="496133"/>
          </a:xfrm>
          <a:prstGeom prst="rect">
            <a:avLst/>
          </a:prstGeom>
        </p:spPr>
      </p:pic>
      <p:sp>
        <p:nvSpPr>
          <p:cNvPr id="9" name="Text 3"/>
          <p:cNvSpPr/>
          <p:nvPr/>
        </p:nvSpPr>
        <p:spPr>
          <a:xfrm>
            <a:off x="8183285" y="4787384"/>
            <a:ext cx="2330529" cy="2171105"/>
          </a:xfrm>
          <a:prstGeom prst="rect">
            <a:avLst/>
          </a:prstGeom>
          <a:noFill/>
        </p:spPr>
        <p:txBody>
          <a:bodyPr wrap="square" lIns="0" tIns="0" rIns="0" bIns="0" rtlCol="0" anchor="t"/>
          <a:lstStyle/>
          <a:p>
            <a:pPr marL="0" indent="0" algn="l">
              <a:lnSpc>
                <a:spcPts val="2400"/>
              </a:lnSpc>
              <a:buNone/>
            </a:pPr>
            <a:r>
              <a:rPr lang="en-US" sz="2800" dirty="0">
                <a:solidFill>
                  <a:srgbClr val="4C4C4C"/>
                </a:solidFill>
                <a:latin typeface="Times New Roman" panose="02020603050405020304" charset="0"/>
                <a:ea typeface="Noto Serif Medium" pitchFamily="34" charset="-122"/>
                <a:cs typeface="Times New Roman" panose="02020603050405020304" charset="0"/>
              </a:rPr>
              <a:t>Even with a small dataset and simple features, careful preprocessing and feature selection led to a reliable model.</a:t>
            </a:r>
            <a:endParaRPr lang="en-US" sz="2800" dirty="0">
              <a:solidFill>
                <a:srgbClr val="4C4C4C"/>
              </a:solidFill>
              <a:latin typeface="Times New Roman" panose="02020603050405020304" charset="0"/>
              <a:ea typeface="Noto Serif Medium" pitchFamily="34" charset="-122"/>
              <a:cs typeface="Times New Roman" panose="02020603050405020304" charset="0"/>
            </a:endParaRPr>
          </a:p>
        </p:txBody>
      </p:sp>
      <p:pic>
        <p:nvPicPr>
          <p:cNvPr id="10" name="Image 4" descr="preencoded.png"/>
          <p:cNvPicPr>
            <a:picLocks noChangeAspect="1"/>
          </p:cNvPicPr>
          <p:nvPr/>
        </p:nvPicPr>
        <p:blipFill>
          <a:blip r:embed="rId5"/>
          <a:stretch>
            <a:fillRect/>
          </a:stretch>
        </p:blipFill>
        <p:spPr>
          <a:xfrm>
            <a:off x="10761821" y="4669631"/>
            <a:ext cx="496133" cy="496133"/>
          </a:xfrm>
          <a:prstGeom prst="rect">
            <a:avLst/>
          </a:prstGeom>
        </p:spPr>
      </p:pic>
      <p:sp>
        <p:nvSpPr>
          <p:cNvPr id="11" name="Text 4"/>
          <p:cNvSpPr/>
          <p:nvPr/>
        </p:nvSpPr>
        <p:spPr>
          <a:xfrm>
            <a:off x="11505962" y="4787384"/>
            <a:ext cx="2330648" cy="1860947"/>
          </a:xfrm>
          <a:prstGeom prst="rect">
            <a:avLst/>
          </a:prstGeom>
          <a:noFill/>
        </p:spPr>
        <p:txBody>
          <a:bodyPr wrap="square" lIns="0" tIns="0" rIns="0" bIns="0" rtlCol="0" anchor="t"/>
          <a:lstStyle/>
          <a:p>
            <a:pPr marL="0" indent="0" algn="l">
              <a:lnSpc>
                <a:spcPts val="2400"/>
              </a:lnSpc>
              <a:buNone/>
            </a:pPr>
            <a:r>
              <a:rPr lang="en-US" sz="2800" dirty="0">
                <a:solidFill>
                  <a:srgbClr val="4C4C4C"/>
                </a:solidFill>
                <a:latin typeface="Times New Roman" panose="02020603050405020304" charset="0"/>
                <a:ea typeface="Noto Serif Medium" pitchFamily="34" charset="-122"/>
                <a:cs typeface="Times New Roman" panose="02020603050405020304" charset="0"/>
              </a:rPr>
              <a:t>Dimensionality reduction using PCA helped simplify the model without sacrificing performance.</a:t>
            </a:r>
            <a:endParaRPr lang="en-US" sz="2800" dirty="0">
              <a:solidFill>
                <a:srgbClr val="4C4C4C"/>
              </a:solidFill>
              <a:latin typeface="Times New Roman" panose="02020603050405020304" charset="0"/>
              <a:ea typeface="Noto Serif Medium" pitchFamily="34" charset="-122"/>
              <a:cs typeface="Times New Roman" panose="02020603050405020304" charset="0"/>
            </a:endParaRPr>
          </a:p>
        </p:txBody>
      </p:sp>
      <p:sp>
        <p:nvSpPr>
          <p:cNvPr id="12" name="Rectangles 11"/>
          <p:cNvSpPr/>
          <p:nvPr/>
        </p:nvSpPr>
        <p:spPr>
          <a:xfrm>
            <a:off x="12660630" y="7701280"/>
            <a:ext cx="1892300" cy="494030"/>
          </a:xfrm>
          <a:prstGeom prst="rect">
            <a:avLst/>
          </a:prstGeom>
          <a:solidFill>
            <a:srgbClr val="FDFBF7"/>
          </a:solidFill>
          <a:ln>
            <a:solidFill>
              <a:srgbClr val="FDFBF7"/>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862024"/>
            <a:ext cx="4961811" cy="620078"/>
          </a:xfrm>
          <a:prstGeom prst="rect">
            <a:avLst/>
          </a:prstGeom>
          <a:noFill/>
        </p:spPr>
        <p:txBody>
          <a:bodyPr wrap="none" lIns="0" tIns="0" rIns="0" bIns="0" rtlCol="0" anchor="t"/>
          <a:lstStyle/>
          <a:p>
            <a:pPr marL="0" indent="0" algn="l">
              <a:lnSpc>
                <a:spcPts val="4850"/>
              </a:lnSpc>
              <a:buNone/>
            </a:pPr>
            <a:r>
              <a:rPr lang="en-US" sz="5400" dirty="0">
                <a:solidFill>
                  <a:srgbClr val="3A3A3A"/>
                </a:solidFill>
                <a:latin typeface="Times New Roman" panose="02020603050405020304" charset="0"/>
                <a:ea typeface="Noto Serif Medium" pitchFamily="34" charset="-122"/>
                <a:cs typeface="Times New Roman" panose="02020603050405020304" charset="0"/>
              </a:rPr>
              <a:t>Conclusion</a:t>
            </a:r>
            <a:endParaRPr lang="en-US" sz="5400" dirty="0">
              <a:solidFill>
                <a:srgbClr val="3A3A3A"/>
              </a:solidFill>
              <a:latin typeface="Times New Roman" panose="02020603050405020304" charset="0"/>
              <a:ea typeface="Noto Serif Medium" pitchFamily="34" charset="-122"/>
              <a:cs typeface="Times New Roman" panose="02020603050405020304" charset="0"/>
            </a:endParaRPr>
          </a:p>
        </p:txBody>
      </p:sp>
      <p:sp>
        <p:nvSpPr>
          <p:cNvPr id="4" name="Text 1"/>
          <p:cNvSpPr/>
          <p:nvPr/>
        </p:nvSpPr>
        <p:spPr>
          <a:xfrm>
            <a:off x="793790" y="3779758"/>
            <a:ext cx="7556421" cy="1587698"/>
          </a:xfrm>
          <a:prstGeom prst="rect">
            <a:avLst/>
          </a:prstGeom>
          <a:noFill/>
        </p:spPr>
        <p:txBody>
          <a:bodyPr wrap="square" lIns="0" tIns="0" rIns="0" bIns="0" rtlCol="0" anchor="t"/>
          <a:lstStyle/>
          <a:p>
            <a:pPr marL="0" indent="0" algn="l">
              <a:lnSpc>
                <a:spcPts val="2500"/>
              </a:lnSpc>
              <a:buNone/>
            </a:pPr>
            <a:r>
              <a:rPr lang="en-US" sz="2400" dirty="0">
                <a:solidFill>
                  <a:srgbClr val="4C4C4C"/>
                </a:solidFill>
                <a:latin typeface="Times New Roman" panose="02020603050405020304" charset="0"/>
                <a:ea typeface="Noto Serif" pitchFamily="34" charset="-122"/>
                <a:cs typeface="Times New Roman" panose="02020603050405020304" charset="0"/>
              </a:rPr>
              <a:t>This regression project successfully demonstrated how to predict salaries using years of experience as a key factor. The combination of preprocessing, feature selection, and linear modeling produced accurate and interpretable results. The process also highlights the importance of data quality and transformation in machine learning workflows.</a:t>
            </a:r>
            <a:endParaRPr lang="en-US" sz="2400" dirty="0">
              <a:solidFill>
                <a:srgbClr val="4C4C4C"/>
              </a:solidFill>
              <a:latin typeface="Times New Roman" panose="02020603050405020304" charset="0"/>
              <a:ea typeface="Noto Serif" pitchFamily="34" charset="-122"/>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3226</Words>
  <Application>WPS Presentation</Application>
  <PresentationFormat>On-screen Show (16:9)</PresentationFormat>
  <Paragraphs>107</Paragraphs>
  <Slides>8</Slides>
  <Notes>7</Notes>
  <HiddenSlides>0</HiddenSlides>
  <MMClips>0</MMClips>
  <ScaleCrop>false</ScaleCrop>
  <HeadingPairs>
    <vt:vector size="6" baseType="variant">
      <vt:variant>
        <vt:lpstr>已用的字体</vt:lpstr>
      </vt:variant>
      <vt:variant>
        <vt:i4>37</vt:i4>
      </vt:variant>
      <vt:variant>
        <vt:lpstr>主题</vt:lpstr>
      </vt:variant>
      <vt:variant>
        <vt:i4>2</vt:i4>
      </vt:variant>
      <vt:variant>
        <vt:lpstr>幻灯片标题</vt:lpstr>
      </vt:variant>
      <vt:variant>
        <vt:i4>8</vt:i4>
      </vt:variant>
    </vt:vector>
  </HeadingPairs>
  <TitlesOfParts>
    <vt:vector size="47" baseType="lpstr">
      <vt:lpstr>Arial</vt:lpstr>
      <vt:lpstr>SimSun</vt:lpstr>
      <vt:lpstr>Wingdings</vt:lpstr>
      <vt:lpstr>Noto Serif Medium</vt:lpstr>
      <vt:lpstr>Segoe Print</vt:lpstr>
      <vt:lpstr>Noto Serif Medium</vt:lpstr>
      <vt:lpstr>Noto Serif Medium</vt:lpstr>
      <vt:lpstr>Noto Serif</vt:lpstr>
      <vt:lpstr>Noto Serif</vt:lpstr>
      <vt:lpstr>Noto Serif</vt:lpstr>
      <vt:lpstr>Calibri</vt:lpstr>
      <vt:lpstr>Microsoft YaHei</vt:lpstr>
      <vt:lpstr>Arial Unicode MS</vt:lpstr>
      <vt:lpstr>MingLiU-ExtB</vt:lpstr>
      <vt:lpstr>Times New Roman</vt:lpstr>
      <vt:lpstr>Bahnschrift</vt:lpstr>
      <vt:lpstr>Poor Richard</vt:lpstr>
      <vt:lpstr>Bodoni MT</vt:lpstr>
      <vt:lpstr>Arial Rounded MT Bold</vt:lpstr>
      <vt:lpstr>Arial Narrow</vt:lpstr>
      <vt:lpstr>Bahnschrift Light</vt:lpstr>
      <vt:lpstr>Bahnschrift SemiBold Condensed</vt:lpstr>
      <vt:lpstr>Bahnschrift SemiBold</vt:lpstr>
      <vt:lpstr>Bauhaus 93</vt:lpstr>
      <vt:lpstr>Bell MT</vt:lpstr>
      <vt:lpstr>Berlin Sans FB</vt:lpstr>
      <vt:lpstr>Bookman Old Style</vt:lpstr>
      <vt:lpstr>Bodoni MT Black</vt:lpstr>
      <vt:lpstr>Broadway</vt:lpstr>
      <vt:lpstr>Britannic Bold</vt:lpstr>
      <vt:lpstr>Candara</vt:lpstr>
      <vt:lpstr>Century Schoolbook</vt:lpstr>
      <vt:lpstr>Cooper Black</vt:lpstr>
      <vt:lpstr>Copperplate Gothic Bold</vt:lpstr>
      <vt:lpstr>Eras Bold ITC</vt:lpstr>
      <vt:lpstr>Engravers MT</vt:lpstr>
      <vt:lpstr>Elephant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Ayaan</cp:lastModifiedBy>
  <cp:revision>2</cp:revision>
  <dcterms:created xsi:type="dcterms:W3CDTF">2025-06-16T14:49:00Z</dcterms:created>
  <dcterms:modified xsi:type="dcterms:W3CDTF">2025-06-16T14:58:07Z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4E9E21D49E0B46F0B292BA6BC9D51A58_13</vt:lpwstr>
  </property>
  <property fmtid="{D5CDD505-2E9C-101B-9397-08002B2CF9AE}" pid="3" name="KSOProductBuildVer">
    <vt:lpwstr>1033-12.2.0.21546</vt:lpwstr>
  </property>
</Properties>
</file>