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6/16/2025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Machine Learning</a:t>
            </a:r>
            <a:endParaRPr lang="en-US" dirty="0"/>
          </a:p>
        </p:txBody>
      </p:sp>
      <p:sp>
        <p:nvSpPr>
          <p:cNvPr id="3" name="Subtitle 2"/>
          <p:cNvSpPr>
            <a:spLocks noGrp="1"/>
          </p:cNvSpPr>
          <p:nvPr>
            <p:ph type="subTitle" idx="1"/>
          </p:nvPr>
        </p:nvSpPr>
        <p:spPr/>
        <p:txBody>
          <a:bodyPr>
            <a:normAutofit lnSpcReduction="10000"/>
          </a:bodyPr>
          <a:lstStyle/>
          <a:p>
            <a:r>
              <a:rPr lang="en-US" dirty="0" err="1">
                <a:latin typeface="Times New Roman" panose="02020603050405020304" pitchFamily="18" charset="0"/>
                <a:cs typeface="Times New Roman" panose="02020603050405020304" pitchFamily="18" charset="0"/>
              </a:rPr>
              <a:t>M.Hamza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Rizwan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2023-BS-AI-005</a:t>
            </a:r>
          </a:p>
          <a:p>
            <a:r>
              <a:rPr lang="en-US" dirty="0">
                <a:latin typeface="Times New Roman" panose="02020603050405020304" pitchFamily="18" charset="0"/>
                <a:cs typeface="Times New Roman" panose="02020603050405020304" pitchFamily="18" charset="0"/>
              </a:rPr>
              <a:t>Presented to Mr. Saeed</a:t>
            </a:r>
          </a:p>
          <a:p>
            <a:endParaRPr lang="en-US" dirty="0"/>
          </a:p>
        </p:txBody>
      </p:sp>
    </p:spTree>
    <p:extLst>
      <p:ext uri="{BB962C8B-B14F-4D97-AF65-F5344CB8AC3E}">
        <p14:creationId xmlns:p14="http://schemas.microsoft.com/office/powerpoint/2010/main" val="2908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Modeling</a:t>
            </a:r>
            <a:endParaRPr lang="en-US" dirty="0"/>
          </a:p>
        </p:txBody>
      </p:sp>
      <p:pic>
        <p:nvPicPr>
          <p:cNvPr id="4" name="Content Placeholder 3"/>
          <p:cNvPicPr>
            <a:picLocks noGrp="1" noChangeAspect="1"/>
          </p:cNvPicPr>
          <p:nvPr>
            <p:ph idx="1"/>
          </p:nvPr>
        </p:nvPicPr>
        <p:blipFill>
          <a:blip r:embed="rId2"/>
          <a:stretch>
            <a:fillRect/>
          </a:stretch>
        </p:blipFill>
        <p:spPr>
          <a:xfrm>
            <a:off x="692727" y="4154691"/>
            <a:ext cx="7303654" cy="2031999"/>
          </a:xfrm>
          <a:prstGeom prst="rect">
            <a:avLst/>
          </a:prstGeom>
        </p:spPr>
      </p:pic>
      <p:pic>
        <p:nvPicPr>
          <p:cNvPr id="5" name="Picture 4"/>
          <p:cNvPicPr>
            <a:picLocks noChangeAspect="1"/>
          </p:cNvPicPr>
          <p:nvPr/>
        </p:nvPicPr>
        <p:blipFill>
          <a:blip r:embed="rId3"/>
          <a:stretch>
            <a:fillRect/>
          </a:stretch>
        </p:blipFill>
        <p:spPr>
          <a:xfrm>
            <a:off x="692727" y="2738863"/>
            <a:ext cx="7259063" cy="933580"/>
          </a:xfrm>
          <a:prstGeom prst="rect">
            <a:avLst/>
          </a:prstGeom>
        </p:spPr>
      </p:pic>
      <p:sp>
        <p:nvSpPr>
          <p:cNvPr id="6" name="TextBox 5"/>
          <p:cNvSpPr txBox="1"/>
          <p:nvPr/>
        </p:nvSpPr>
        <p:spPr>
          <a:xfrm>
            <a:off x="544946" y="2368137"/>
            <a:ext cx="3362036"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Start of modeling</a:t>
            </a:r>
            <a:endParaRPr lang="en-US" sz="20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92727" y="3672443"/>
            <a:ext cx="5781964"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Model Architecture and Training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656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p>
        </p:txBody>
      </p:sp>
      <p:sp>
        <p:nvSpPr>
          <p:cNvPr id="3" name="Content Placeholder 2"/>
          <p:cNvSpPr>
            <a:spLocks noGrp="1"/>
          </p:cNvSpPr>
          <p:nvPr>
            <p:ph idx="1"/>
          </p:nvPr>
        </p:nvSpPr>
        <p:spPr/>
        <p:txBody>
          <a:bodyPr/>
          <a:lstStyle/>
          <a:p>
            <a:r>
              <a:rPr lang="en-US" sz="2000" b="1" dirty="0">
                <a:latin typeface="Times New Roman" panose="02020603050405020304" pitchFamily="18" charset="0"/>
                <a:cs typeface="Times New Roman" panose="02020603050405020304" pitchFamily="18" charset="0"/>
              </a:rPr>
              <a:t>Model Accuracy</a:t>
            </a:r>
          </a:p>
          <a:p>
            <a:pPr marL="0" indent="0">
              <a:buNone/>
            </a:pPr>
            <a:r>
              <a:rPr lang="en-US" sz="2000" dirty="0">
                <a:latin typeface="Times New Roman" panose="02020603050405020304" pitchFamily="18" charset="0"/>
                <a:cs typeface="Times New Roman" panose="02020603050405020304" pitchFamily="18" charset="0"/>
              </a:rPr>
              <a:t>The model achieved high accuracy, especially for well-represented classes like </a:t>
            </a:r>
            <a:r>
              <a:rPr lang="en-US" sz="2000" b="1" dirty="0">
                <a:latin typeface="Times New Roman" panose="02020603050405020304" pitchFamily="18" charset="0"/>
                <a:cs typeface="Times New Roman" panose="02020603050405020304" pitchFamily="18" charset="0"/>
              </a:rPr>
              <a:t>joy</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sadness</a:t>
            </a:r>
            <a:r>
              <a:rPr lang="en-US" sz="2000" dirty="0">
                <a:latin typeface="Times New Roman" panose="02020603050405020304" pitchFamily="18" charset="0"/>
                <a:cs typeface="Times New Roman" panose="02020603050405020304" pitchFamily="18" charset="0"/>
              </a:rPr>
              <a:t>. However, it showed slightly lower performance on less frequent classes like </a:t>
            </a:r>
            <a:r>
              <a:rPr lang="en-US" sz="2000" b="1" dirty="0">
                <a:latin typeface="Times New Roman" panose="02020603050405020304" pitchFamily="18" charset="0"/>
                <a:cs typeface="Times New Roman" panose="02020603050405020304" pitchFamily="18" charset="0"/>
              </a:rPr>
              <a:t>surprise</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Confusion Matrix</a:t>
            </a:r>
          </a:p>
          <a:p>
            <a:pPr marL="0" indent="0">
              <a:buNone/>
            </a:pPr>
            <a:r>
              <a:rPr lang="en-US" sz="2000" dirty="0">
                <a:latin typeface="Times New Roman" panose="02020603050405020304" pitchFamily="18" charset="0"/>
                <a:cs typeface="Times New Roman" panose="02020603050405020304" pitchFamily="18" charset="0"/>
              </a:rPr>
              <a:t>A confusion matrix was used to analyze misclassifications. Most confusion occurred between semantically close emotions such as </a:t>
            </a:r>
            <a:r>
              <a:rPr lang="en-US" sz="2000" b="1" dirty="0">
                <a:latin typeface="Times New Roman" panose="02020603050405020304" pitchFamily="18" charset="0"/>
                <a:cs typeface="Times New Roman" panose="02020603050405020304" pitchFamily="18" charset="0"/>
              </a:rPr>
              <a:t>fear</a:t>
            </a:r>
            <a:r>
              <a:rPr lang="en-US" sz="2000" dirty="0">
                <a:latin typeface="Times New Roman" panose="02020603050405020304" pitchFamily="18" charset="0"/>
                <a:cs typeface="Times New Roman" panose="02020603050405020304" pitchFamily="18" charset="0"/>
              </a:rPr>
              <a:t> and </a:t>
            </a:r>
            <a:r>
              <a:rPr lang="en-US" sz="2000" b="1" dirty="0" smtClean="0">
                <a:latin typeface="Times New Roman" panose="02020603050405020304" pitchFamily="18" charset="0"/>
                <a:cs typeface="Times New Roman" panose="02020603050405020304" pitchFamily="18" charset="0"/>
              </a:rPr>
              <a:t>sadness</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11267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Evaluation</a:t>
            </a:r>
            <a:endParaRPr lang="en-US" dirty="0"/>
          </a:p>
        </p:txBody>
      </p:sp>
      <p:sp>
        <p:nvSpPr>
          <p:cNvPr id="3" name="Content Placeholder 2"/>
          <p:cNvSpPr>
            <a:spLocks noGrp="1"/>
          </p:cNvSpPr>
          <p:nvPr>
            <p:ph idx="1"/>
          </p:nvPr>
        </p:nvSpPr>
        <p:spPr/>
        <p:txBody>
          <a:bodyPr/>
          <a:lstStyle/>
          <a:p>
            <a:pPr marL="0" indent="0">
              <a:buNone/>
            </a:pPr>
            <a:r>
              <a:rPr lang="en-US" dirty="0"/>
              <a:t>To assess the model’s accuracy and reliability, several metrics were used:</a:t>
            </a:r>
          </a:p>
          <a:p>
            <a:pPr marL="0" indent="0">
              <a:buNone/>
            </a:pPr>
            <a:r>
              <a:rPr lang="en-US" dirty="0" smtClean="0"/>
              <a:t>1.Accuracy            2.Precision            3.</a:t>
            </a:r>
            <a:r>
              <a:rPr lang="en-US" dirty="0"/>
              <a:t> </a:t>
            </a:r>
            <a:r>
              <a:rPr lang="en-US" dirty="0" smtClean="0"/>
              <a:t>Recall            4.</a:t>
            </a:r>
            <a:r>
              <a:rPr lang="en-US" dirty="0"/>
              <a:t> </a:t>
            </a:r>
            <a:r>
              <a:rPr lang="en-US" dirty="0" smtClean="0"/>
              <a:t>F1-Score</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1989117" y="3502880"/>
            <a:ext cx="8188036" cy="2820729"/>
          </a:xfrm>
          <a:prstGeom prst="rect">
            <a:avLst/>
          </a:prstGeom>
        </p:spPr>
      </p:pic>
    </p:spTree>
    <p:extLst>
      <p:ext uri="{BB962C8B-B14F-4D97-AF65-F5344CB8AC3E}">
        <p14:creationId xmlns:p14="http://schemas.microsoft.com/office/powerpoint/2010/main" val="29724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Key Findings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model accurately classified common emotions like joy and sadness, with strong performance aided by proper preprocessing. Misclassifications occurred mainly between similar emotions such as fear and sadness. Overall, results were promising, but could improve with balanced data and a more advanced </a:t>
            </a:r>
            <a:r>
              <a:rPr lang="en-US" sz="2000" dirty="0" smtClean="0">
                <a:latin typeface="Times New Roman" panose="02020603050405020304" pitchFamily="18" charset="0"/>
                <a:cs typeface="Times New Roman" panose="02020603050405020304" pitchFamily="18" charset="0"/>
              </a:rPr>
              <a:t>model</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930247" y="3927460"/>
            <a:ext cx="6892952" cy="1825496"/>
          </a:xfrm>
          <a:prstGeom prst="rect">
            <a:avLst/>
          </a:prstGeom>
        </p:spPr>
      </p:pic>
      <p:sp>
        <p:nvSpPr>
          <p:cNvPr id="5" name="TextBox 4"/>
          <p:cNvSpPr txBox="1"/>
          <p:nvPr/>
        </p:nvSpPr>
        <p:spPr>
          <a:xfrm>
            <a:off x="7952509" y="4405745"/>
            <a:ext cx="3565236" cy="1323439"/>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key finding is to find the emotions on the basis of text which is initiated by the given output.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751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668377"/>
          </a:xfrm>
        </p:spPr>
        <p:txBody>
          <a:bodyPr>
            <a:normAutofit/>
          </a:bodyPr>
          <a:lstStyle/>
          <a:p>
            <a:r>
              <a:rPr lang="en-US" sz="2000" dirty="0">
                <a:latin typeface="Times New Roman" panose="02020603050405020304" pitchFamily="18" charset="0"/>
                <a:cs typeface="Times New Roman" panose="02020603050405020304" pitchFamily="18" charset="0"/>
              </a:rPr>
              <a:t>This project focused on classifying emotions from short English texts using deep learning techniques. The dataset consisted of labeled sentences categorized into six emotions: joy, sadness, anger, fear, love, and surprise. To prepare the data for modeling, several preprocessing steps were applied, including text cleaning, tokenization, sequence padding, and label encoding. A neural network model was then built using an embedding layer followed by dense layers, and trained on the processed data. The model achieved high accuracy, particularly on frequently occurring emotions like joy and sadness. While the overall performance was strong, the results also revealed some challenges with less represented emotions. Future improvements could include using more balanced data and implementing advanced models such as LSTM or transformer-based architectures to enhance emotional understanding and context handling.</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312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Introduction</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Overview</a:t>
            </a:r>
          </a:p>
          <a:p>
            <a:pPr marL="0" indent="0">
              <a:buNone/>
            </a:pPr>
            <a:r>
              <a:rPr lang="en-US" dirty="0">
                <a:latin typeface="Times New Roman" panose="02020603050405020304" pitchFamily="18" charset="0"/>
                <a:cs typeface="Times New Roman" panose="02020603050405020304" pitchFamily="18" charset="0"/>
              </a:rPr>
              <a:t>Emotion classification involves analyzing text data to determine the underlying emotion expressed in a sentence. This is an important task in natural language processing (NLP), as it helps machines understand human emotions from language.</a:t>
            </a:r>
          </a:p>
          <a:p>
            <a:r>
              <a:rPr lang="en-US" b="1" dirty="0">
                <a:latin typeface="Times New Roman" panose="02020603050405020304" pitchFamily="18" charset="0"/>
                <a:cs typeface="Times New Roman" panose="02020603050405020304" pitchFamily="18" charset="0"/>
              </a:rPr>
              <a:t>Motivation</a:t>
            </a:r>
          </a:p>
          <a:p>
            <a:pPr marL="0" indent="0">
              <a:buNone/>
            </a:pPr>
            <a:r>
              <a:rPr lang="en-US" dirty="0">
                <a:latin typeface="Times New Roman" panose="02020603050405020304" pitchFamily="18" charset="0"/>
                <a:cs typeface="Times New Roman" panose="02020603050405020304" pitchFamily="18" charset="0"/>
              </a:rPr>
              <a:t>The purpose of this project is to create an emotion classifier capable of detecting emotions such as </a:t>
            </a:r>
            <a:r>
              <a:rPr lang="en-US" b="1" dirty="0">
                <a:latin typeface="Times New Roman" panose="02020603050405020304" pitchFamily="18" charset="0"/>
                <a:cs typeface="Times New Roman" panose="02020603050405020304" pitchFamily="18" charset="0"/>
              </a:rPr>
              <a:t>joy, sadness, anger, fear, love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surprise</a:t>
            </a:r>
            <a:r>
              <a:rPr lang="en-US" dirty="0">
                <a:latin typeface="Times New Roman" panose="02020603050405020304" pitchFamily="18" charset="0"/>
                <a:cs typeface="Times New Roman" panose="02020603050405020304" pitchFamily="18" charset="0"/>
              </a:rPr>
              <a:t> from text. Emotion-aware systems can be used in </a:t>
            </a:r>
            <a:r>
              <a:rPr lang="en-US" b="1" dirty="0">
                <a:latin typeface="Times New Roman" panose="02020603050405020304" pitchFamily="18" charset="0"/>
                <a:cs typeface="Times New Roman" panose="02020603050405020304" pitchFamily="18" charset="0"/>
              </a:rPr>
              <a:t>mental health monitoring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sentiment analysis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social media moderation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empathic </a:t>
            </a:r>
            <a:r>
              <a:rPr lang="en-US" b="1" dirty="0" err="1">
                <a:latin typeface="Times New Roman" panose="02020603050405020304" pitchFamily="18" charset="0"/>
                <a:cs typeface="Times New Roman" panose="02020603050405020304" pitchFamily="18" charset="0"/>
              </a:rPr>
              <a:t>chatbots</a:t>
            </a:r>
            <a:r>
              <a:rPr lang="en-US" dirty="0">
                <a:latin typeface="Times New Roman" panose="02020603050405020304" pitchFamily="18" charset="0"/>
                <a:cs typeface="Times New Roman" panose="02020603050405020304" pitchFamily="18" charset="0"/>
              </a:rPr>
              <a:t>, enhancing how machines interact with users.</a:t>
            </a:r>
          </a:p>
          <a:p>
            <a:endParaRPr lang="en-US" dirty="0"/>
          </a:p>
        </p:txBody>
      </p:sp>
    </p:spTree>
    <p:extLst>
      <p:ext uri="{BB962C8B-B14F-4D97-AF65-F5344CB8AC3E}">
        <p14:creationId xmlns:p14="http://schemas.microsoft.com/office/powerpoint/2010/main" val="412342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 Description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2"/>
            <a:ext cx="9601196" cy="3890050"/>
          </a:xfrm>
        </p:spPr>
        <p:txBody>
          <a:bodyPr>
            <a:normAutofit fontScale="70000" lnSpcReduction="20000"/>
          </a:bodyPr>
          <a:lstStyle/>
          <a:p>
            <a:r>
              <a:rPr lang="en-US" sz="2900" b="1" dirty="0">
                <a:latin typeface="Times New Roman" panose="02020603050405020304" pitchFamily="18" charset="0"/>
                <a:cs typeface="Times New Roman" panose="02020603050405020304" pitchFamily="18" charset="0"/>
              </a:rPr>
              <a:t>Source and Structure</a:t>
            </a:r>
          </a:p>
          <a:p>
            <a:pPr marL="0" indent="0">
              <a:buNone/>
            </a:pPr>
            <a:r>
              <a:rPr lang="en-US" sz="2900" dirty="0">
                <a:latin typeface="Times New Roman" panose="02020603050405020304" pitchFamily="18" charset="0"/>
                <a:cs typeface="Times New Roman" panose="02020603050405020304" pitchFamily="18" charset="0"/>
              </a:rPr>
              <a:t>The dataset consists of short English sentences labeled with one of six emotion categories. Each data point is structured as a sentence followed by an emotion label, separated by a semicolon. For example:</a:t>
            </a:r>
            <a:br>
              <a:rPr lang="en-US" sz="2900" dirty="0">
                <a:latin typeface="Times New Roman" panose="02020603050405020304" pitchFamily="18" charset="0"/>
                <a:cs typeface="Times New Roman" panose="02020603050405020304" pitchFamily="18" charset="0"/>
              </a:rPr>
            </a:br>
            <a:r>
              <a:rPr lang="en-US" sz="2900" dirty="0">
                <a:latin typeface="Times New Roman" panose="02020603050405020304" pitchFamily="18" charset="0"/>
                <a:cs typeface="Times New Roman" panose="02020603050405020304" pitchFamily="18" charset="0"/>
              </a:rPr>
              <a:t>"I'm feeling rather rotten so I'm not very ambitious right now; sadness</a:t>
            </a:r>
            <a:r>
              <a:rPr lang="en-US" sz="2900" dirty="0" smtClean="0">
                <a:latin typeface="Times New Roman" panose="02020603050405020304" pitchFamily="18" charset="0"/>
                <a:cs typeface="Times New Roman" panose="02020603050405020304" pitchFamily="18" charset="0"/>
              </a:rPr>
              <a:t>.“</a:t>
            </a:r>
          </a:p>
          <a:p>
            <a:r>
              <a:rPr lang="en-US" sz="2900" b="1" dirty="0">
                <a:latin typeface="Times New Roman" panose="02020603050405020304" pitchFamily="18" charset="0"/>
                <a:cs typeface="Times New Roman" panose="02020603050405020304" pitchFamily="18" charset="0"/>
              </a:rPr>
              <a:t>Data Split</a:t>
            </a:r>
          </a:p>
          <a:p>
            <a:r>
              <a:rPr lang="en-US" sz="2900" dirty="0">
                <a:latin typeface="Times New Roman" panose="02020603050405020304" pitchFamily="18" charset="0"/>
                <a:cs typeface="Times New Roman" panose="02020603050405020304" pitchFamily="18" charset="0"/>
              </a:rPr>
              <a:t>To ensure model generalization and proper evaluation, the dataset was divided into three parts:</a:t>
            </a:r>
          </a:p>
          <a:p>
            <a:r>
              <a:rPr lang="en-US" sz="2900" dirty="0">
                <a:latin typeface="Times New Roman" panose="02020603050405020304" pitchFamily="18" charset="0"/>
                <a:cs typeface="Times New Roman" panose="02020603050405020304" pitchFamily="18" charset="0"/>
              </a:rPr>
              <a:t>Training set</a:t>
            </a:r>
          </a:p>
          <a:p>
            <a:r>
              <a:rPr lang="en-US" sz="2900" dirty="0">
                <a:latin typeface="Times New Roman" panose="02020603050405020304" pitchFamily="18" charset="0"/>
                <a:cs typeface="Times New Roman" panose="02020603050405020304" pitchFamily="18" charset="0"/>
              </a:rPr>
              <a:t>Validation set</a:t>
            </a:r>
          </a:p>
          <a:p>
            <a:r>
              <a:rPr lang="en-US" sz="2900" dirty="0">
                <a:latin typeface="Times New Roman" panose="02020603050405020304" pitchFamily="18" charset="0"/>
                <a:cs typeface="Times New Roman" panose="02020603050405020304" pitchFamily="18" charset="0"/>
              </a:rPr>
              <a:t>Test set</a:t>
            </a:r>
          </a:p>
          <a:p>
            <a:endParaRPr lang="en-US" dirty="0"/>
          </a:p>
        </p:txBody>
      </p:sp>
    </p:spTree>
    <p:extLst>
      <p:ext uri="{BB962C8B-B14F-4D97-AF65-F5344CB8AC3E}">
        <p14:creationId xmlns:p14="http://schemas.microsoft.com/office/powerpoint/2010/main" val="1261240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Dataset Description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200" b="1" dirty="0">
                <a:latin typeface="Times New Roman" panose="02020603050405020304" pitchFamily="18" charset="0"/>
                <a:cs typeface="Times New Roman" panose="02020603050405020304" pitchFamily="18" charset="0"/>
              </a:rPr>
              <a:t>Emotion Categories</a:t>
            </a:r>
          </a:p>
          <a:p>
            <a:r>
              <a:rPr lang="en-US" sz="2200" dirty="0">
                <a:latin typeface="Times New Roman" panose="02020603050405020304" pitchFamily="18" charset="0"/>
                <a:cs typeface="Times New Roman" panose="02020603050405020304" pitchFamily="18" charset="0"/>
              </a:rPr>
              <a:t>The emotions covered in the dataset include:</a:t>
            </a:r>
          </a:p>
          <a:p>
            <a:r>
              <a:rPr lang="en-US" sz="2200" dirty="0">
                <a:latin typeface="Times New Roman" panose="02020603050405020304" pitchFamily="18" charset="0"/>
                <a:cs typeface="Times New Roman" panose="02020603050405020304" pitchFamily="18" charset="0"/>
              </a:rPr>
              <a:t>Joy</a:t>
            </a:r>
          </a:p>
          <a:p>
            <a:r>
              <a:rPr lang="en-US" sz="2200" dirty="0">
                <a:latin typeface="Times New Roman" panose="02020603050405020304" pitchFamily="18" charset="0"/>
                <a:cs typeface="Times New Roman" panose="02020603050405020304" pitchFamily="18" charset="0"/>
              </a:rPr>
              <a:t>Sadness</a:t>
            </a:r>
          </a:p>
          <a:p>
            <a:r>
              <a:rPr lang="en-US" sz="2200" dirty="0">
                <a:latin typeface="Times New Roman" panose="02020603050405020304" pitchFamily="18" charset="0"/>
                <a:cs typeface="Times New Roman" panose="02020603050405020304" pitchFamily="18" charset="0"/>
              </a:rPr>
              <a:t>Anger</a:t>
            </a:r>
          </a:p>
          <a:p>
            <a:r>
              <a:rPr lang="en-US" sz="2200" dirty="0">
                <a:latin typeface="Times New Roman" panose="02020603050405020304" pitchFamily="18" charset="0"/>
                <a:cs typeface="Times New Roman" panose="02020603050405020304" pitchFamily="18" charset="0"/>
              </a:rPr>
              <a:t>Fear</a:t>
            </a:r>
          </a:p>
          <a:p>
            <a:r>
              <a:rPr lang="en-US" sz="2200" dirty="0">
                <a:latin typeface="Times New Roman" panose="02020603050405020304" pitchFamily="18" charset="0"/>
                <a:cs typeface="Times New Roman" panose="02020603050405020304" pitchFamily="18" charset="0"/>
              </a:rPr>
              <a:t>Love</a:t>
            </a:r>
          </a:p>
          <a:p>
            <a:r>
              <a:rPr lang="en-US" sz="2200" dirty="0">
                <a:latin typeface="Times New Roman" panose="02020603050405020304" pitchFamily="18" charset="0"/>
                <a:cs typeface="Times New Roman" panose="02020603050405020304" pitchFamily="18" charset="0"/>
              </a:rPr>
              <a:t>Surprise</a:t>
            </a:r>
          </a:p>
          <a:p>
            <a:endParaRPr lang="en-US" dirty="0"/>
          </a:p>
        </p:txBody>
      </p:sp>
    </p:spTree>
    <p:extLst>
      <p:ext uri="{BB962C8B-B14F-4D97-AF65-F5344CB8AC3E}">
        <p14:creationId xmlns:p14="http://schemas.microsoft.com/office/powerpoint/2010/main" val="309685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 Description</a:t>
            </a:r>
            <a:endParaRPr lang="en-US" dirty="0"/>
          </a:p>
        </p:txBody>
      </p:sp>
      <p:pic>
        <p:nvPicPr>
          <p:cNvPr id="4" name="Content Placeholder 3"/>
          <p:cNvPicPr>
            <a:picLocks noGrp="1" noChangeAspect="1"/>
          </p:cNvPicPr>
          <p:nvPr>
            <p:ph idx="1"/>
          </p:nvPr>
        </p:nvPicPr>
        <p:blipFill>
          <a:blip r:embed="rId2"/>
          <a:stretch>
            <a:fillRect/>
          </a:stretch>
        </p:blipFill>
        <p:spPr>
          <a:xfrm>
            <a:off x="2580784" y="3406743"/>
            <a:ext cx="7030431" cy="2524477"/>
          </a:xfrm>
          <a:prstGeom prst="rect">
            <a:avLst/>
          </a:prstGeom>
        </p:spPr>
      </p:pic>
      <p:sp>
        <p:nvSpPr>
          <p:cNvPr id="5" name="TextBox 4"/>
          <p:cNvSpPr txBox="1"/>
          <p:nvPr/>
        </p:nvSpPr>
        <p:spPr>
          <a:xfrm>
            <a:off x="2580784" y="2817090"/>
            <a:ext cx="7490691"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This function/ block shows that the dataset </a:t>
            </a:r>
            <a:r>
              <a:rPr lang="en-US" sz="2000" dirty="0" err="1" smtClean="0">
                <a:latin typeface="Times New Roman" panose="02020603050405020304" pitchFamily="18" charset="0"/>
                <a:cs typeface="Times New Roman" panose="02020603050405020304" pitchFamily="18" charset="0"/>
              </a:rPr>
              <a:t>i.e</a:t>
            </a:r>
            <a:r>
              <a:rPr lang="en-US" sz="2000" dirty="0" smtClean="0">
                <a:latin typeface="Times New Roman" panose="02020603050405020304" pitchFamily="18" charset="0"/>
                <a:cs typeface="Times New Roman" panose="02020603050405020304" pitchFamily="18" charset="0"/>
              </a:rPr>
              <a:t> train.txt is being read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4027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Preprocessing steps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40000" lnSpcReduction="20000"/>
          </a:bodyPr>
          <a:lstStyle/>
          <a:p>
            <a:r>
              <a:rPr lang="en-US" sz="4900" b="1" dirty="0">
                <a:latin typeface="Times New Roman" panose="02020603050405020304" pitchFamily="18" charset="0"/>
                <a:cs typeface="Times New Roman" panose="02020603050405020304" pitchFamily="18" charset="0"/>
              </a:rPr>
              <a:t>Text Cleaning</a:t>
            </a:r>
          </a:p>
          <a:p>
            <a:pPr marL="0" indent="0">
              <a:buNone/>
            </a:pPr>
            <a:r>
              <a:rPr lang="en-US" sz="4900" dirty="0">
                <a:latin typeface="Times New Roman" panose="02020603050405020304" pitchFamily="18" charset="0"/>
                <a:cs typeface="Times New Roman" panose="02020603050405020304" pitchFamily="18" charset="0"/>
              </a:rPr>
              <a:t>All text was converted to lowercase, and punctuation marks were removed to normalize the data.</a:t>
            </a:r>
          </a:p>
          <a:p>
            <a:r>
              <a:rPr lang="en-US" sz="4900" b="1" dirty="0">
                <a:latin typeface="Times New Roman" panose="02020603050405020304" pitchFamily="18" charset="0"/>
                <a:cs typeface="Times New Roman" panose="02020603050405020304" pitchFamily="18" charset="0"/>
              </a:rPr>
              <a:t>Tokenization</a:t>
            </a:r>
          </a:p>
          <a:p>
            <a:pPr marL="0" indent="0">
              <a:buNone/>
            </a:pPr>
            <a:r>
              <a:rPr lang="en-US" sz="4900" dirty="0">
                <a:latin typeface="Times New Roman" panose="02020603050405020304" pitchFamily="18" charset="0"/>
                <a:cs typeface="Times New Roman" panose="02020603050405020304" pitchFamily="18" charset="0"/>
              </a:rPr>
              <a:t>Each sentence was broken down into individual words or tokens for easier processing by the model.</a:t>
            </a:r>
          </a:p>
          <a:p>
            <a:r>
              <a:rPr lang="en-US" sz="4900" b="1" dirty="0" err="1">
                <a:latin typeface="Times New Roman" panose="02020603050405020304" pitchFamily="18" charset="0"/>
                <a:cs typeface="Times New Roman" panose="02020603050405020304" pitchFamily="18" charset="0"/>
              </a:rPr>
              <a:t>Stopword</a:t>
            </a:r>
            <a:r>
              <a:rPr lang="en-US" sz="4900" b="1" dirty="0">
                <a:latin typeface="Times New Roman" panose="02020603050405020304" pitchFamily="18" charset="0"/>
                <a:cs typeface="Times New Roman" panose="02020603050405020304" pitchFamily="18" charset="0"/>
              </a:rPr>
              <a:t> Removal</a:t>
            </a:r>
          </a:p>
          <a:p>
            <a:pPr marL="0" indent="0">
              <a:buNone/>
            </a:pPr>
            <a:r>
              <a:rPr lang="en-US" sz="4900" dirty="0">
                <a:latin typeface="Times New Roman" panose="02020603050405020304" pitchFamily="18" charset="0"/>
                <a:cs typeface="Times New Roman" panose="02020603050405020304" pitchFamily="18" charset="0"/>
              </a:rPr>
              <a:t>Common words like “is,” “the,” and “a” were removed, as they don’t contribute significantly to emotional context.</a:t>
            </a:r>
          </a:p>
          <a:p>
            <a:endParaRPr lang="en-US" dirty="0"/>
          </a:p>
        </p:txBody>
      </p:sp>
    </p:spTree>
    <p:extLst>
      <p:ext uri="{BB962C8B-B14F-4D97-AF65-F5344CB8AC3E}">
        <p14:creationId xmlns:p14="http://schemas.microsoft.com/office/powerpoint/2010/main" val="255072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steps</a:t>
            </a:r>
            <a:endParaRPr lang="en-US" dirty="0"/>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Lemmatization</a:t>
            </a:r>
          </a:p>
          <a:p>
            <a:pPr marL="0" indent="0">
              <a:buNone/>
            </a:pPr>
            <a:r>
              <a:rPr lang="en-US" sz="2000" dirty="0">
                <a:latin typeface="Times New Roman" panose="02020603050405020304" pitchFamily="18" charset="0"/>
                <a:cs typeface="Times New Roman" panose="02020603050405020304" pitchFamily="18" charset="0"/>
              </a:rPr>
              <a:t>Words were reduced to their root form to standardize different grammatical variations (e.g., "feeling" → "feel").</a:t>
            </a:r>
          </a:p>
          <a:p>
            <a:r>
              <a:rPr lang="en-US" sz="2000" b="1" dirty="0">
                <a:latin typeface="Times New Roman" panose="02020603050405020304" pitchFamily="18" charset="0"/>
                <a:cs typeface="Times New Roman" panose="02020603050405020304" pitchFamily="18" charset="0"/>
              </a:rPr>
              <a:t>Label Encoding</a:t>
            </a:r>
          </a:p>
          <a:p>
            <a:pPr marL="0" indent="0">
              <a:buNone/>
            </a:pPr>
            <a:r>
              <a:rPr lang="en-US" sz="2000" dirty="0">
                <a:latin typeface="Times New Roman" panose="02020603050405020304" pitchFamily="18" charset="0"/>
                <a:cs typeface="Times New Roman" panose="02020603050405020304" pitchFamily="18" charset="0"/>
              </a:rPr>
              <a:t>Emotion labels were converted into numeric values to be compatible with machine learning models.</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78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 steps</a:t>
            </a:r>
            <a:endParaRPr lang="en-US" dirty="0"/>
          </a:p>
        </p:txBody>
      </p:sp>
      <p:pic>
        <p:nvPicPr>
          <p:cNvPr id="7" name="Content Placeholder 6"/>
          <p:cNvPicPr>
            <a:picLocks noGrp="1" noChangeAspect="1"/>
          </p:cNvPicPr>
          <p:nvPr>
            <p:ph idx="1"/>
          </p:nvPr>
        </p:nvPicPr>
        <p:blipFill rotWithShape="1">
          <a:blip r:embed="rId2"/>
          <a:srcRect t="23542"/>
          <a:stretch/>
        </p:blipFill>
        <p:spPr>
          <a:xfrm>
            <a:off x="1295401" y="2817090"/>
            <a:ext cx="3524742" cy="749955"/>
          </a:xfrm>
          <a:prstGeom prst="rect">
            <a:avLst/>
          </a:prstGeom>
        </p:spPr>
      </p:pic>
      <p:pic>
        <p:nvPicPr>
          <p:cNvPr id="6" name="Picture 5"/>
          <p:cNvPicPr>
            <a:picLocks noChangeAspect="1"/>
          </p:cNvPicPr>
          <p:nvPr/>
        </p:nvPicPr>
        <p:blipFill rotWithShape="1">
          <a:blip r:embed="rId3"/>
          <a:srcRect l="3179" r="-1" b="11070"/>
          <a:stretch/>
        </p:blipFill>
        <p:spPr>
          <a:xfrm>
            <a:off x="1295401" y="3567045"/>
            <a:ext cx="6963780" cy="838699"/>
          </a:xfrm>
          <a:prstGeom prst="rect">
            <a:avLst/>
          </a:prstGeom>
        </p:spPr>
      </p:pic>
      <p:pic>
        <p:nvPicPr>
          <p:cNvPr id="8" name="Picture 7"/>
          <p:cNvPicPr>
            <a:picLocks noChangeAspect="1"/>
          </p:cNvPicPr>
          <p:nvPr/>
        </p:nvPicPr>
        <p:blipFill>
          <a:blip r:embed="rId4"/>
          <a:stretch>
            <a:fillRect/>
          </a:stretch>
        </p:blipFill>
        <p:spPr>
          <a:xfrm>
            <a:off x="1295401" y="4405744"/>
            <a:ext cx="6039693" cy="1276528"/>
          </a:xfrm>
          <a:prstGeom prst="rect">
            <a:avLst/>
          </a:prstGeom>
        </p:spPr>
      </p:pic>
      <p:sp>
        <p:nvSpPr>
          <p:cNvPr id="10" name="Rectangle 1"/>
          <p:cNvSpPr>
            <a:spLocks noChangeArrowheads="1"/>
          </p:cNvSpPr>
          <p:nvPr/>
        </p:nvSpPr>
        <p:spPr bwMode="auto">
          <a:xfrm>
            <a:off x="8506690" y="2426076"/>
            <a:ext cx="259541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code converts raw text and labels into numerical formats required for model training. It tokenizes text into integer sequences using Tokenizer, pads them to uniform length with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pad_sequences</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encodes string labels into integers with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LabelEncoder</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converts these to one-hot vectors using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to_categorical</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ensures consistent input shape and categorical label format for a neural network.</a:t>
            </a:r>
          </a:p>
        </p:txBody>
      </p:sp>
    </p:spTree>
    <p:extLst>
      <p:ext uri="{BB962C8B-B14F-4D97-AF65-F5344CB8AC3E}">
        <p14:creationId xmlns:p14="http://schemas.microsoft.com/office/powerpoint/2010/main" val="348168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Modeling</a:t>
            </a:r>
          </a:p>
        </p:txBody>
      </p:sp>
      <p:sp>
        <p:nvSpPr>
          <p:cNvPr id="3" name="Content Placeholder 2"/>
          <p:cNvSpPr>
            <a:spLocks noGrp="1"/>
          </p:cNvSpPr>
          <p:nvPr>
            <p:ph idx="1"/>
          </p:nvPr>
        </p:nvSpPr>
        <p:spPr>
          <a:xfrm>
            <a:off x="1295401" y="2556932"/>
            <a:ext cx="9601196" cy="3733032"/>
          </a:xfrm>
        </p:spPr>
        <p:txBody>
          <a:bodyPr>
            <a:normAutofit fontScale="77500" lnSpcReduction="20000"/>
          </a:bodyPr>
          <a:lstStyle/>
          <a:p>
            <a:r>
              <a:rPr lang="en-US" sz="2600" b="1" dirty="0">
                <a:latin typeface="Times New Roman" panose="02020603050405020304" pitchFamily="18" charset="0"/>
                <a:cs typeface="Times New Roman" panose="02020603050405020304" pitchFamily="18" charset="0"/>
              </a:rPr>
              <a:t>Model Choice</a:t>
            </a:r>
          </a:p>
          <a:p>
            <a:r>
              <a:rPr lang="en-US" sz="2600" dirty="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Long Short-Term Memory (LSTM)</a:t>
            </a:r>
            <a:r>
              <a:rPr lang="en-US" sz="2600" dirty="0">
                <a:latin typeface="Times New Roman" panose="02020603050405020304" pitchFamily="18" charset="0"/>
                <a:cs typeface="Times New Roman" panose="02020603050405020304" pitchFamily="18" charset="0"/>
              </a:rPr>
              <a:t> neural network was selected due to its ability to capture temporal dependencies in sequences of words, making it ideal for understanding context in sentences.</a:t>
            </a:r>
          </a:p>
          <a:p>
            <a:r>
              <a:rPr lang="en-US" sz="2600" b="1" dirty="0">
                <a:latin typeface="Times New Roman" panose="02020603050405020304" pitchFamily="18" charset="0"/>
                <a:cs typeface="Times New Roman" panose="02020603050405020304" pitchFamily="18" charset="0"/>
              </a:rPr>
              <a:t>Embedding Layer</a:t>
            </a:r>
          </a:p>
          <a:p>
            <a:r>
              <a:rPr lang="en-US" sz="2600" dirty="0">
                <a:latin typeface="Times New Roman" panose="02020603050405020304" pitchFamily="18" charset="0"/>
                <a:cs typeface="Times New Roman" panose="02020603050405020304" pitchFamily="18" charset="0"/>
              </a:rPr>
              <a:t>Text input was converted into dense vector representations (word </a:t>
            </a:r>
            <a:r>
              <a:rPr lang="en-US" sz="2600" dirty="0" err="1">
                <a:latin typeface="Times New Roman" panose="02020603050405020304" pitchFamily="18" charset="0"/>
                <a:cs typeface="Times New Roman" panose="02020603050405020304" pitchFamily="18" charset="0"/>
              </a:rPr>
              <a:t>embeddings</a:t>
            </a:r>
            <a:r>
              <a:rPr lang="en-US" sz="2600" dirty="0">
                <a:latin typeface="Times New Roman" panose="02020603050405020304" pitchFamily="18" charset="0"/>
                <a:cs typeface="Times New Roman" panose="02020603050405020304" pitchFamily="18" charset="0"/>
              </a:rPr>
              <a:t>), allowing the model to understand semantic relationships between words.</a:t>
            </a:r>
          </a:p>
          <a:p>
            <a:r>
              <a:rPr lang="en-US" sz="2600" b="1" dirty="0">
                <a:latin typeface="Times New Roman" panose="02020603050405020304" pitchFamily="18" charset="0"/>
                <a:cs typeface="Times New Roman" panose="02020603050405020304" pitchFamily="18" charset="0"/>
              </a:rPr>
              <a:t>Training Process</a:t>
            </a:r>
          </a:p>
          <a:p>
            <a:r>
              <a:rPr lang="en-US" sz="2600" dirty="0">
                <a:latin typeface="Times New Roman" panose="02020603050405020304" pitchFamily="18" charset="0"/>
                <a:cs typeface="Times New Roman" panose="02020603050405020304" pitchFamily="18" charset="0"/>
              </a:rPr>
              <a:t>The LSTM model was trained on the preprocessed dataset. The training process involved tuning parameters using the validation set to improve generalization and prevent overfitting.</a:t>
            </a:r>
          </a:p>
          <a:p>
            <a:endParaRPr lang="en-US" dirty="0"/>
          </a:p>
        </p:txBody>
      </p:sp>
    </p:spTree>
    <p:extLst>
      <p:ext uri="{BB962C8B-B14F-4D97-AF65-F5344CB8AC3E}">
        <p14:creationId xmlns:p14="http://schemas.microsoft.com/office/powerpoint/2010/main" val="6678102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170</TotalTime>
  <Words>754</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Garamond</vt:lpstr>
      <vt:lpstr>Times New Roman</vt:lpstr>
      <vt:lpstr>Organic</vt:lpstr>
      <vt:lpstr>Machine Learning</vt:lpstr>
      <vt:lpstr>Project Introduction</vt:lpstr>
      <vt:lpstr>Dataset Description</vt:lpstr>
      <vt:lpstr>Dataset Description</vt:lpstr>
      <vt:lpstr>Dataset Description</vt:lpstr>
      <vt:lpstr>Preprocessing steps</vt:lpstr>
      <vt:lpstr>Preprocessing steps</vt:lpstr>
      <vt:lpstr>Preprocessing steps</vt:lpstr>
      <vt:lpstr>Modeling</vt:lpstr>
      <vt:lpstr>Modeling</vt:lpstr>
      <vt:lpstr>Evaluation</vt:lpstr>
      <vt:lpstr>Evaluation</vt:lpstr>
      <vt:lpstr>Key Findings</vt:lpstr>
      <vt:lpstr>Conclusion </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dc:title>
  <dc:creator>Moorche</dc:creator>
  <cp:lastModifiedBy>Moorche</cp:lastModifiedBy>
  <cp:revision>8</cp:revision>
  <dcterms:created xsi:type="dcterms:W3CDTF">2025-06-16T15:17:22Z</dcterms:created>
  <dcterms:modified xsi:type="dcterms:W3CDTF">2025-06-16T18:08:14Z</dcterms:modified>
</cp:coreProperties>
</file>