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65" r:id="rId3"/>
    <p:sldId id="266" r:id="rId4"/>
    <p:sldId id="267" r:id="rId5"/>
    <p:sldId id="268" r:id="rId6"/>
    <p:sldId id="274" r:id="rId7"/>
    <p:sldId id="275" r:id="rId8"/>
    <p:sldId id="269" r:id="rId9"/>
    <p:sldId id="270" r:id="rId10"/>
    <p:sldId id="271" r:id="rId11"/>
    <p:sldId id="272" r:id="rId12"/>
  </p:sldIdLst>
  <p:sldSz cx="18288000" cy="10287000"/>
  <p:notesSz cx="6858000" cy="9144000"/>
  <p:embeddedFontLst>
    <p:embeddedFont>
      <p:font typeface="Barlow Condensed 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Open Sans" panose="020B0606030504020204" pitchFamily="3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6812-3203-1793-96BE-E66D764FB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0B8352D-4C9F-ADE5-6C77-C72409042ECD}"/>
              </a:ext>
            </a:extLst>
          </p:cNvPr>
          <p:cNvSpPr/>
          <p:nvPr/>
        </p:nvSpPr>
        <p:spPr>
          <a:xfrm>
            <a:off x="2584318" y="3035914"/>
            <a:ext cx="4215172" cy="4215172"/>
          </a:xfrm>
          <a:custGeom>
            <a:avLst/>
            <a:gdLst/>
            <a:ahLst/>
            <a:cxnLst/>
            <a:rect l="l" t="t" r="r" b="b"/>
            <a:pathLst>
              <a:path w="4215172" h="4215172">
                <a:moveTo>
                  <a:pt x="0" y="0"/>
                </a:moveTo>
                <a:lnTo>
                  <a:pt x="4215173" y="0"/>
                </a:lnTo>
                <a:lnTo>
                  <a:pt x="4215173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9C23E30-60EF-8499-33D6-18C6565C009F}"/>
              </a:ext>
            </a:extLst>
          </p:cNvPr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D66A724-ED8C-9B16-1E49-FFBDD13EBCB6}"/>
                </a:ext>
              </a:extLst>
            </p:cNvPr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57371B9-D67A-BD36-70B2-D32BCB494EB7}"/>
                </a:ext>
              </a:extLst>
            </p:cNvPr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55CDA7D-E589-A82A-875C-5B98A5A8CD65}"/>
              </a:ext>
            </a:extLst>
          </p:cNvPr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A7A9B7D-DC9F-D1DF-195A-BBD1CABA61A0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C7A0A79-7420-9209-2F58-525C99391211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885A02F0-5A6E-59D2-7B08-247FAE4C69C5}"/>
              </a:ext>
            </a:extLst>
          </p:cNvPr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490E7C5-E78E-E728-13D5-7566C5B2C6FD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20A60EB-48C7-2592-EBB1-608149F1F4C8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19457BB8-1DD0-08A9-0961-E2CE487E8C19}"/>
              </a:ext>
            </a:extLst>
          </p:cNvPr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CA51F54-362C-D7A5-0C7B-310C7E98CBC7}"/>
              </a:ext>
            </a:extLst>
          </p:cNvPr>
          <p:cNvSpPr txBox="1"/>
          <p:nvPr/>
        </p:nvSpPr>
        <p:spPr>
          <a:xfrm>
            <a:off x="7458852" y="2895939"/>
            <a:ext cx="12440872" cy="35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199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Machine Learning </a:t>
            </a:r>
          </a:p>
          <a:p>
            <a:pPr algn="l">
              <a:lnSpc>
                <a:spcPts val="14279"/>
              </a:lnSpc>
              <a:spcBef>
                <a:spcPct val="0"/>
              </a:spcBef>
            </a:pPr>
            <a:r>
              <a:rPr lang="en-US" sz="10199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Practical Presentation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239D83F-EFB9-35AF-F134-98EF0D86612C}"/>
              </a:ext>
            </a:extLst>
          </p:cNvPr>
          <p:cNvSpPr txBox="1"/>
          <p:nvPr/>
        </p:nvSpPr>
        <p:spPr>
          <a:xfrm>
            <a:off x="7458851" y="6770718"/>
            <a:ext cx="10100481" cy="70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75"/>
              </a:lnSpc>
              <a:spcBef>
                <a:spcPct val="0"/>
              </a:spcBef>
            </a:pPr>
            <a:r>
              <a:rPr lang="en-US" sz="4411" b="1" dirty="0">
                <a:solidFill>
                  <a:srgbClr val="1F202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Muhammad Faisal Kamran 2023-BS-AI-025 4th A</a:t>
            </a:r>
          </a:p>
        </p:txBody>
      </p:sp>
    </p:spTree>
    <p:extLst>
      <p:ext uri="{BB962C8B-B14F-4D97-AF65-F5344CB8AC3E}">
        <p14:creationId xmlns:p14="http://schemas.microsoft.com/office/powerpoint/2010/main" val="308947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76959" y="1991118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Key Findings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76959" y="3217187"/>
            <a:ext cx="15322959" cy="5697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Overview: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100,000 records with 28 features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features include Annual_Income, Monthly_Inhand_Salary, Num_Bank_Accounts, Num_Credit_Card, Credit_Mix, Outstanding_Debt, and Credit_Score.</a:t>
            </a:r>
          </a:p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Exploration: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was examined using basic operations like head(), tail(), sample(), and describe() to understand its structure and summary statistics.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target variable, Credit_Score, has three categories: Good, Standard, and Poor.</a:t>
            </a:r>
          </a:p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Handling Missing Values</a:t>
            </a:r>
          </a:p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Visualization: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countplot was used to visualize the distribution of Credit_Score, showing the frequency of each category.</a:t>
            </a:r>
          </a:p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Selection: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 relevant features were selected for training and prediction, focusing on financial behavior metrics.</a:t>
            </a:r>
          </a:p>
          <a:p>
            <a:pPr marL="470949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  <a:p>
            <a:pPr marL="941898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Credit score was classifed for a person as 0(bad), 1 (Standard) and 2(Good)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584471"/>
            <a:ext cx="13791220" cy="5127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Project demonstrates a well-structured and methodical approach to credit risk modeling, firmly grounded in machine learning best practices.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It features clean and consistent data preprocessing, thoughtful handling of imbalanced classes, and the implementation of multiple models to ensure a comprehensive performance comparison.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evaluation framework is robust, incorporating both traditional classification metrics and more domain-relevant indicators that reflect the cost-sensitive nature of credit risk assessment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3086100"/>
            <a:ext cx="6382363" cy="4114800"/>
            <a:chOff x="0" y="0"/>
            <a:chExt cx="8509818" cy="54864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 l="6428" r="6428"/>
            <a:stretch>
              <a:fillRect/>
            </a:stretch>
          </p:blipFill>
          <p:spPr>
            <a:xfrm>
              <a:off x="0" y="0"/>
              <a:ext cx="8509818" cy="5486400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6479935" y="4031072"/>
            <a:ext cx="11567447" cy="230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2"/>
              </a:lnSpc>
            </a:pPr>
            <a:r>
              <a:rPr lang="en-US" sz="8165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Project 2: Classification</a:t>
            </a:r>
          </a:p>
          <a:p>
            <a:pPr algn="ctr">
              <a:lnSpc>
                <a:spcPts val="8982"/>
              </a:lnSpc>
            </a:pPr>
            <a:r>
              <a:rPr lang="en-US" sz="8165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Credit Score Classification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584471"/>
            <a:ext cx="13791220" cy="455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 my second project, I have built a credit score classification project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project aims to build a machine learning model to classify customers' credit scores into three categories: Poor, Standard, or Good.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Credit scoring is crucial for financial institutions to assess the risk of lending money.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model helps automate creditworthiness evaluation based on financial behavior, income, debt, and payment history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313983"/>
            <a:ext cx="14914453" cy="692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dataset contains historical Bitcoin price data from September 17, 2014 to February 19, 2022 (2,713 daily observations) with the following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Key features include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Annual_Income and Monthly_Inhand_Salary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Num_Bank_Accounts, Num_Credit_Card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Interest_Rate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Num_of_Loan and Delay_from_due_date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Num_of_Delayed_Payment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Credit_Mix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Outstanding_Debt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Credit_Utilization_Ratio and Credit_History_Age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Total_EMI_per_month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Monthly_Balance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2907" y="1105451"/>
            <a:ext cx="8534434" cy="1264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0"/>
              </a:lnSpc>
            </a:pPr>
            <a:r>
              <a:rPr lang="en-US" sz="8828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Preprocessing Steps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02767" y="3560717"/>
            <a:ext cx="920490" cy="920490"/>
            <a:chOff x="0" y="0"/>
            <a:chExt cx="178502" cy="1785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57010" y="4093637"/>
            <a:ext cx="4442429" cy="15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Removed outliers which are unusual  data points using the box plot method. DId this for better generalization and more stable and accurate model performance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6114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57010" y="3522617"/>
            <a:ext cx="3735897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Outlier Detection and Removal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939565" y="3560717"/>
            <a:ext cx="920490" cy="920490"/>
            <a:chOff x="0" y="0"/>
            <a:chExt cx="178502" cy="1785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93809" y="4093637"/>
            <a:ext cx="4016715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Splitting our datatest for training and testing.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62913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93809" y="3522617"/>
            <a:ext cx="4454865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 Test Split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02767" y="7261759"/>
            <a:ext cx="920490" cy="920490"/>
            <a:chOff x="0" y="0"/>
            <a:chExt cx="178502" cy="1785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657010" y="7794678"/>
            <a:ext cx="4016715" cy="124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Statistical method used to evaluate the strength and direction of a relationship between two or more variables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26114" y="7501500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57010" y="7223659"/>
            <a:ext cx="3735897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Correlation analysis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2748674" y="3560717"/>
            <a:ext cx="920490" cy="920490"/>
            <a:chOff x="0" y="0"/>
            <a:chExt cx="178502" cy="17850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4102917" y="4093637"/>
            <a:ext cx="401671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Selecting only 12 relevant features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872021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102916" y="3522617"/>
            <a:ext cx="3758969" cy="322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Selecting Features  and Targets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E2DDE-4020-AB7A-2EF9-699F4B0A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511B9C-9CD5-0337-AEC8-75F2D034DDFA}"/>
              </a:ext>
            </a:extLst>
          </p:cNvPr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9DC07A2-2957-7854-407E-C5FB7444129A}"/>
                </a:ext>
              </a:extLst>
            </p:cNvPr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EC502E-4BB9-CAD7-668E-C301047D943D}"/>
                </a:ext>
              </a:extLst>
            </p:cNvPr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A478E51-D796-F486-8E18-11A6BD674A5D}"/>
              </a:ext>
            </a:extLst>
          </p:cNvPr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F4D701B-51DE-2115-539A-373D60029560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D1B9B93-321E-6B3E-412B-148D64764659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0DFF87A-6AE2-7B1B-54B3-A4F8DB7AD0B2}"/>
              </a:ext>
            </a:extLst>
          </p:cNvPr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F56012-A56C-31F3-84A7-5CC0D39D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9482186" cy="68526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BD8900-6283-7AD6-E366-ACC3FCAD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4" y="1257300"/>
            <a:ext cx="4891506" cy="70067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F7465D8-9C8F-FE39-D7A7-AA7364BF08AF}"/>
              </a:ext>
            </a:extLst>
          </p:cNvPr>
          <p:cNvSpPr txBox="1"/>
          <p:nvPr/>
        </p:nvSpPr>
        <p:spPr>
          <a:xfrm>
            <a:off x="2895600" y="4953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78EE9-16E0-F6C3-E164-EF2BD4200FE2}"/>
              </a:ext>
            </a:extLst>
          </p:cNvPr>
          <p:cNvSpPr txBox="1"/>
          <p:nvPr/>
        </p:nvSpPr>
        <p:spPr>
          <a:xfrm>
            <a:off x="12119803" y="600194"/>
            <a:ext cx="538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and Targets</a:t>
            </a:r>
          </a:p>
        </p:txBody>
      </p:sp>
    </p:spTree>
    <p:extLst>
      <p:ext uri="{BB962C8B-B14F-4D97-AF65-F5344CB8AC3E}">
        <p14:creationId xmlns:p14="http://schemas.microsoft.com/office/powerpoint/2010/main" val="237886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5840-A91D-0840-82EF-D8921488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2C0E508-F80C-F576-C57B-BFB3FFC1260E}"/>
              </a:ext>
            </a:extLst>
          </p:cNvPr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DFEBA7-BBF2-1B86-BA3F-17333ED251EC}"/>
                </a:ext>
              </a:extLst>
            </p:cNvPr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D22772B-9546-8999-FE04-1063BCD73F0F}"/>
                </a:ext>
              </a:extLst>
            </p:cNvPr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FFCB70C-E1D4-C476-8263-424E558E871F}"/>
              </a:ext>
            </a:extLst>
          </p:cNvPr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FD91E0-9D44-2255-542A-D2A838E1B7EF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839F2C8-3F2F-6A9B-9498-79A8C05D623B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155E9A2A-C19A-9F08-A3C9-D907CD57C732}"/>
              </a:ext>
            </a:extLst>
          </p:cNvPr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542EE-07B7-A40C-9EDD-E69E2E92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93639"/>
            <a:ext cx="9616559" cy="76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AA58C-0D16-EAFC-4ABC-A9278CCC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402" y="1493639"/>
            <a:ext cx="7591262" cy="830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474841-FA9C-E52E-A4D9-28A9A157971A}"/>
              </a:ext>
            </a:extLst>
          </p:cNvPr>
          <p:cNvSpPr txBox="1"/>
          <p:nvPr/>
        </p:nvSpPr>
        <p:spPr>
          <a:xfrm>
            <a:off x="2479416" y="880973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Removal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966E0-99E0-9A20-E064-F7271EC31683}"/>
              </a:ext>
            </a:extLst>
          </p:cNvPr>
          <p:cNvSpPr txBox="1"/>
          <p:nvPr/>
        </p:nvSpPr>
        <p:spPr>
          <a:xfrm>
            <a:off x="11852833" y="853759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0363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953832" y="4934896"/>
            <a:ext cx="7938143" cy="4943836"/>
          </a:xfrm>
          <a:custGeom>
            <a:avLst/>
            <a:gdLst/>
            <a:ahLst/>
            <a:cxnLst/>
            <a:rect l="l" t="t" r="r" b="b"/>
            <a:pathLst>
              <a:path w="7938143" h="4943836">
                <a:moveTo>
                  <a:pt x="0" y="0"/>
                </a:moveTo>
                <a:lnTo>
                  <a:pt x="7938142" y="0"/>
                </a:lnTo>
                <a:lnTo>
                  <a:pt x="7938142" y="4943836"/>
                </a:lnTo>
                <a:lnTo>
                  <a:pt x="0" y="494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60148" y="1095375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Modeling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18258"/>
            <a:ext cx="1516476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For our model we selected Decision tree because of the following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Handles Mixed Data Types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Captures Non-linear Relationships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Interpretability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4864181"/>
            <a:ext cx="7223784" cy="4908469"/>
          </a:xfrm>
          <a:custGeom>
            <a:avLst/>
            <a:gdLst/>
            <a:ahLst/>
            <a:cxnLst/>
            <a:rect l="l" t="t" r="r" b="b"/>
            <a:pathLst>
              <a:path w="7223784" h="4908469">
                <a:moveTo>
                  <a:pt x="0" y="0"/>
                </a:moveTo>
                <a:lnTo>
                  <a:pt x="7223784" y="0"/>
                </a:lnTo>
                <a:lnTo>
                  <a:pt x="7223784" y="4908469"/>
                </a:lnTo>
                <a:lnTo>
                  <a:pt x="0" y="490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98879" y="5080490"/>
            <a:ext cx="6469884" cy="4403644"/>
          </a:xfrm>
          <a:custGeom>
            <a:avLst/>
            <a:gdLst/>
            <a:ahLst/>
            <a:cxnLst/>
            <a:rect l="l" t="t" r="r" b="b"/>
            <a:pathLst>
              <a:path w="7150917" h="4802461">
                <a:moveTo>
                  <a:pt x="0" y="0"/>
                </a:moveTo>
                <a:lnTo>
                  <a:pt x="7150917" y="0"/>
                </a:lnTo>
                <a:lnTo>
                  <a:pt x="7150917" y="4802461"/>
                </a:lnTo>
                <a:lnTo>
                  <a:pt x="0" y="48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60148" y="1095375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Evaluation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318258"/>
            <a:ext cx="1516476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evalaute and predict thecredit score of a person using our decision tree model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Here 0 score means bad, 1 means standard and 2 means good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3198" y="4002501"/>
            <a:ext cx="7679286" cy="682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5"/>
              </a:lnSpc>
              <a:spcBef>
                <a:spcPct val="0"/>
              </a:spcBef>
            </a:pPr>
            <a:r>
              <a:rPr lang="en-US" sz="403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80014" y="4181793"/>
            <a:ext cx="7679286" cy="682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5"/>
              </a:lnSpc>
              <a:spcBef>
                <a:spcPct val="0"/>
              </a:spcBef>
            </a:pPr>
            <a:r>
              <a:rPr lang="en-US" sz="403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575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Open Sans Bold</vt:lpstr>
      <vt:lpstr>Canva Sans Bold</vt:lpstr>
      <vt:lpstr>Barlow Condensed Bold</vt:lpstr>
      <vt:lpstr>Open Sans</vt:lpstr>
      <vt:lpstr>Arial</vt:lpstr>
      <vt:lpstr>Canva Sans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Practical</dc:title>
  <cp:lastModifiedBy>M. Faisal</cp:lastModifiedBy>
  <cp:revision>5</cp:revision>
  <dcterms:created xsi:type="dcterms:W3CDTF">2006-08-16T00:00:00Z</dcterms:created>
  <dcterms:modified xsi:type="dcterms:W3CDTF">2025-06-16T09:55:25Z</dcterms:modified>
  <dc:identifier>DAGqgPWc_to</dc:identifier>
</cp:coreProperties>
</file>