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70" r:id="rId4"/>
    <p:sldId id="271" r:id="rId5"/>
    <p:sldId id="272" r:id="rId6"/>
    <p:sldId id="273" r:id="rId7"/>
    <p:sldId id="274" r:id="rId8"/>
    <p:sldId id="275" r:id="rId9"/>
    <p:sldId id="276" r:id="rId10"/>
    <p:sldId id="277" r:id="rId11"/>
  </p:sldIdLst>
  <p:sldSz cx="18288000" cy="10287000"/>
  <p:notesSz cx="6858000" cy="9144000"/>
  <p:embeddedFontLst>
    <p:embeddedFont>
      <p:font typeface="Impact" panose="020B0806030902050204" pitchFamily="34" charset="0"/>
      <p:regular r:id="rId12"/>
    </p:embeddedFont>
    <p:embeddedFont>
      <p:font typeface="Calibri" panose="020F0502020204030204" pitchFamily="34" charset="0"/>
      <p:regular r:id="rId13"/>
      <p:bold r:id="rId14"/>
      <p:italic r:id="rId15"/>
      <p:boldItalic r:id="rId16"/>
    </p:embeddedFont>
    <p:embeddedFont>
      <p:font typeface="Clear Sans" panose="020B0604020202020204" charset="0"/>
      <p:regular r:id="rId17"/>
    </p:embeddedFont>
    <p:embeddedFont>
      <p:font typeface="Clear Sans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65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16-Jun-25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16-Jun-25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16-Jun-25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16-Jun-25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16-Jun-25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16-Jun-25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16-Jun-25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16-Jun-25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16-Jun-25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16-Jun-25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16-Jun-25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16-Jun-25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sv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4.sv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4.sv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0FAFF"/>
        </a:solidFill>
        <a:effectLst/>
      </p:bgPr>
    </p:bg>
    <p:spTree>
      <p:nvGrpSpPr>
        <p:cNvPr id="1" name=""/>
        <p:cNvGrpSpPr/>
        <p:nvPr/>
      </p:nvGrpSpPr>
      <p:grpSpPr>
        <a:xfrm>
          <a:off x="0" y="0"/>
          <a:ext cx="0" cy="0"/>
          <a:chOff x="0" y="0"/>
          <a:chExt cx="0" cy="0"/>
        </a:xfrm>
      </p:grpSpPr>
      <p:sp>
        <p:nvSpPr>
          <p:cNvPr id="2" name="Freeform 2"/>
          <p:cNvSpPr/>
          <p:nvPr/>
        </p:nvSpPr>
        <p:spPr>
          <a:xfrm flipH="1" flipV="1">
            <a:off x="-171306" y="9499384"/>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835223" y="9499384"/>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71306" y="8492855"/>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Freeform 5"/>
          <p:cNvSpPr/>
          <p:nvPr/>
        </p:nvSpPr>
        <p:spPr>
          <a:xfrm rot="-10800000" flipH="1" flipV="1">
            <a:off x="-171306" y="64797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6" name="Freeform 6"/>
          <p:cNvSpPr/>
          <p:nvPr/>
        </p:nvSpPr>
        <p:spPr>
          <a:xfrm rot="-10800000">
            <a:off x="-171306" y="74863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7" name="Freeform 7"/>
          <p:cNvSpPr/>
          <p:nvPr/>
        </p:nvSpPr>
        <p:spPr>
          <a:xfrm flipV="1">
            <a:off x="835223" y="6479797"/>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8" name="Freeform 8"/>
          <p:cNvSpPr/>
          <p:nvPr/>
        </p:nvSpPr>
        <p:spPr>
          <a:xfrm rot="-10800000" flipV="1">
            <a:off x="-171306" y="5473268"/>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9" name="Freeform 9"/>
          <p:cNvSpPr/>
          <p:nvPr/>
        </p:nvSpPr>
        <p:spPr>
          <a:xfrm rot="-10800000" flipH="1" flipV="1">
            <a:off x="17500852" y="-203632"/>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0" name="Freeform 10"/>
          <p:cNvSpPr/>
          <p:nvPr/>
        </p:nvSpPr>
        <p:spPr>
          <a:xfrm rot="-10800000">
            <a:off x="15487794" y="-203632"/>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1" name="Freeform 11"/>
          <p:cNvSpPr/>
          <p:nvPr/>
        </p:nvSpPr>
        <p:spPr>
          <a:xfrm rot="-10800000">
            <a:off x="16494323" y="802897"/>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2" name="Freeform 12"/>
          <p:cNvSpPr/>
          <p:nvPr/>
        </p:nvSpPr>
        <p:spPr>
          <a:xfrm flipH="1" flipV="1">
            <a:off x="17500852" y="2815955"/>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3" name="Freeform 13"/>
          <p:cNvSpPr/>
          <p:nvPr/>
        </p:nvSpPr>
        <p:spPr>
          <a:xfrm rot="-10800000" flipV="1">
            <a:off x="16494323" y="2815955"/>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4" name="Freeform 14"/>
          <p:cNvSpPr/>
          <p:nvPr/>
        </p:nvSpPr>
        <p:spPr>
          <a:xfrm flipV="1">
            <a:off x="16494323" y="3822484"/>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5" name="Freeform 15"/>
          <p:cNvSpPr/>
          <p:nvPr/>
        </p:nvSpPr>
        <p:spPr>
          <a:xfrm>
            <a:off x="1841752" y="8492855"/>
            <a:ext cx="1006529" cy="1006529"/>
          </a:xfrm>
          <a:custGeom>
            <a:avLst/>
            <a:gdLst/>
            <a:ahLst/>
            <a:cxnLst/>
            <a:rect l="l" t="t" r="r" b="b"/>
            <a:pathLst>
              <a:path w="1006529" h="1006529">
                <a:moveTo>
                  <a:pt x="0" y="0"/>
                </a:moveTo>
                <a:lnTo>
                  <a:pt x="1006529" y="0"/>
                </a:lnTo>
                <a:lnTo>
                  <a:pt x="1006529" y="1006529"/>
                </a:lnTo>
                <a:lnTo>
                  <a:pt x="0" y="100652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6" name="Freeform 16"/>
          <p:cNvSpPr/>
          <p:nvPr/>
        </p:nvSpPr>
        <p:spPr>
          <a:xfrm rot="-10800000" flipH="1">
            <a:off x="1841752" y="7486326"/>
            <a:ext cx="1006529" cy="1006529"/>
          </a:xfrm>
          <a:custGeom>
            <a:avLst/>
            <a:gdLst/>
            <a:ahLst/>
            <a:cxnLst/>
            <a:rect l="l" t="t" r="r" b="b"/>
            <a:pathLst>
              <a:path w="1006529" h="1006529">
                <a:moveTo>
                  <a:pt x="1006529" y="0"/>
                </a:moveTo>
                <a:lnTo>
                  <a:pt x="0" y="0"/>
                </a:lnTo>
                <a:lnTo>
                  <a:pt x="0" y="1006529"/>
                </a:lnTo>
                <a:lnTo>
                  <a:pt x="1006529" y="1006529"/>
                </a:lnTo>
                <a:lnTo>
                  <a:pt x="1006529"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7" name="TextBox 17"/>
          <p:cNvSpPr txBox="1"/>
          <p:nvPr/>
        </p:nvSpPr>
        <p:spPr>
          <a:xfrm>
            <a:off x="4881992" y="1990401"/>
            <a:ext cx="9578620" cy="3801117"/>
          </a:xfrm>
          <a:prstGeom prst="rect">
            <a:avLst/>
          </a:prstGeom>
        </p:spPr>
        <p:txBody>
          <a:bodyPr lIns="0" tIns="0" rIns="0" bIns="0" rtlCol="0" anchor="t">
            <a:spAutoFit/>
          </a:bodyPr>
          <a:lstStyle/>
          <a:p>
            <a:pPr algn="ctr">
              <a:lnSpc>
                <a:spcPts val="9055"/>
              </a:lnSpc>
            </a:pPr>
            <a:r>
              <a:rPr lang="en-US" sz="11043">
                <a:solidFill>
                  <a:srgbClr val="262F43"/>
                </a:solidFill>
                <a:latin typeface="Impact"/>
                <a:ea typeface="Impact"/>
                <a:cs typeface="Impact"/>
                <a:sym typeface="Impact"/>
              </a:rPr>
              <a:t>MACHINE LEARNING</a:t>
            </a:r>
          </a:p>
          <a:p>
            <a:pPr algn="ctr">
              <a:lnSpc>
                <a:spcPts val="9055"/>
              </a:lnSpc>
            </a:pPr>
            <a:r>
              <a:rPr lang="en-US" sz="11043">
                <a:solidFill>
                  <a:srgbClr val="262F43"/>
                </a:solidFill>
                <a:latin typeface="Impact"/>
                <a:ea typeface="Impact"/>
                <a:cs typeface="Impact"/>
                <a:sym typeface="Impact"/>
              </a:rPr>
              <a:t> Project</a:t>
            </a:r>
          </a:p>
          <a:p>
            <a:pPr algn="ctr">
              <a:lnSpc>
                <a:spcPts val="9055"/>
              </a:lnSpc>
            </a:pPr>
            <a:r>
              <a:rPr lang="en-US" sz="11043">
                <a:solidFill>
                  <a:srgbClr val="262F43"/>
                </a:solidFill>
                <a:latin typeface="Impact"/>
                <a:ea typeface="Impact"/>
                <a:cs typeface="Impact"/>
                <a:sym typeface="Impact"/>
              </a:rPr>
              <a:t>presentation</a:t>
            </a:r>
          </a:p>
        </p:txBody>
      </p:sp>
      <p:sp>
        <p:nvSpPr>
          <p:cNvPr id="18" name="TextBox 18"/>
          <p:cNvSpPr txBox="1"/>
          <p:nvPr/>
        </p:nvSpPr>
        <p:spPr>
          <a:xfrm>
            <a:off x="5346953" y="8144785"/>
            <a:ext cx="8648697" cy="1354599"/>
          </a:xfrm>
          <a:prstGeom prst="rect">
            <a:avLst/>
          </a:prstGeom>
        </p:spPr>
        <p:txBody>
          <a:bodyPr lIns="0" tIns="0" rIns="0" bIns="0" rtlCol="0" anchor="t">
            <a:spAutoFit/>
          </a:bodyPr>
          <a:lstStyle/>
          <a:p>
            <a:pPr algn="ctr">
              <a:lnSpc>
                <a:spcPts val="3555"/>
              </a:lnSpc>
            </a:pPr>
            <a:r>
              <a:rPr lang="en-US" sz="3555">
                <a:solidFill>
                  <a:srgbClr val="262F43"/>
                </a:solidFill>
                <a:latin typeface="Clear Sans"/>
                <a:ea typeface="Clear Sans"/>
                <a:cs typeface="Clear Sans"/>
                <a:sym typeface="Clear Sans"/>
              </a:rPr>
              <a:t>Presented By Muhammad Hashir Afzaal</a:t>
            </a:r>
          </a:p>
          <a:p>
            <a:pPr algn="ctr">
              <a:lnSpc>
                <a:spcPts val="3555"/>
              </a:lnSpc>
            </a:pPr>
            <a:r>
              <a:rPr lang="en-US" sz="3555">
                <a:solidFill>
                  <a:srgbClr val="262F43"/>
                </a:solidFill>
                <a:latin typeface="Clear Sans"/>
                <a:ea typeface="Clear Sans"/>
                <a:cs typeface="Clear Sans"/>
                <a:sym typeface="Clear Sans"/>
              </a:rPr>
              <a:t>2023-BS-AI-062</a:t>
            </a:r>
          </a:p>
          <a:p>
            <a:pPr algn="ctr">
              <a:lnSpc>
                <a:spcPts val="3555"/>
              </a:lnSpc>
            </a:pPr>
            <a:r>
              <a:rPr lang="en-US" sz="3555">
                <a:solidFill>
                  <a:srgbClr val="262F43"/>
                </a:solidFill>
                <a:latin typeface="Clear Sans"/>
                <a:ea typeface="Clear Sans"/>
                <a:cs typeface="Clear Sans"/>
                <a:sym typeface="Clear Sans"/>
              </a:rPr>
              <a:t>Section: 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0FAFF"/>
        </a:solidFill>
        <a:effectLst/>
      </p:bgPr>
    </p:bg>
    <p:spTree>
      <p:nvGrpSpPr>
        <p:cNvPr id="1" name=""/>
        <p:cNvGrpSpPr/>
        <p:nvPr/>
      </p:nvGrpSpPr>
      <p:grpSpPr>
        <a:xfrm>
          <a:off x="0" y="0"/>
          <a:ext cx="0" cy="0"/>
          <a:chOff x="0" y="0"/>
          <a:chExt cx="0" cy="0"/>
        </a:xfrm>
      </p:grpSpPr>
      <p:sp>
        <p:nvSpPr>
          <p:cNvPr id="2" name="Freeform 2"/>
          <p:cNvSpPr/>
          <p:nvPr/>
        </p:nvSpPr>
        <p:spPr>
          <a:xfrm flipH="1" flipV="1">
            <a:off x="-171306" y="9499384"/>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835223" y="9499384"/>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71306" y="8492855"/>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Freeform 5"/>
          <p:cNvSpPr/>
          <p:nvPr/>
        </p:nvSpPr>
        <p:spPr>
          <a:xfrm rot="-10800000" flipH="1" flipV="1">
            <a:off x="-171306" y="64797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6" name="Freeform 6"/>
          <p:cNvSpPr/>
          <p:nvPr/>
        </p:nvSpPr>
        <p:spPr>
          <a:xfrm rot="-10800000">
            <a:off x="-171306" y="74863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7" name="Freeform 7"/>
          <p:cNvSpPr/>
          <p:nvPr/>
        </p:nvSpPr>
        <p:spPr>
          <a:xfrm flipV="1">
            <a:off x="835223" y="6479797"/>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8" name="Freeform 8"/>
          <p:cNvSpPr/>
          <p:nvPr/>
        </p:nvSpPr>
        <p:spPr>
          <a:xfrm rot="-10800000" flipV="1">
            <a:off x="-171306" y="5473268"/>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9" name="Freeform 9"/>
          <p:cNvSpPr/>
          <p:nvPr/>
        </p:nvSpPr>
        <p:spPr>
          <a:xfrm rot="-10800000" flipH="1" flipV="1">
            <a:off x="17500852" y="-203632"/>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0" name="Freeform 10"/>
          <p:cNvSpPr/>
          <p:nvPr/>
        </p:nvSpPr>
        <p:spPr>
          <a:xfrm rot="-10800000">
            <a:off x="15487794" y="-203632"/>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1" name="Freeform 11"/>
          <p:cNvSpPr/>
          <p:nvPr/>
        </p:nvSpPr>
        <p:spPr>
          <a:xfrm rot="-10800000">
            <a:off x="16494323" y="802897"/>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2" name="Freeform 12"/>
          <p:cNvSpPr/>
          <p:nvPr/>
        </p:nvSpPr>
        <p:spPr>
          <a:xfrm flipH="1" flipV="1">
            <a:off x="17500852" y="2815955"/>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3" name="Freeform 13"/>
          <p:cNvSpPr/>
          <p:nvPr/>
        </p:nvSpPr>
        <p:spPr>
          <a:xfrm>
            <a:off x="16494323" y="18094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4" name="Freeform 14"/>
          <p:cNvSpPr/>
          <p:nvPr/>
        </p:nvSpPr>
        <p:spPr>
          <a:xfrm rot="-10800000" flipV="1">
            <a:off x="16494323" y="2815955"/>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5" name="Freeform 15"/>
          <p:cNvSpPr/>
          <p:nvPr/>
        </p:nvSpPr>
        <p:spPr>
          <a:xfrm flipV="1">
            <a:off x="16494323" y="3822484"/>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6" name="Freeform 16"/>
          <p:cNvSpPr/>
          <p:nvPr/>
        </p:nvSpPr>
        <p:spPr>
          <a:xfrm>
            <a:off x="1841752" y="8492855"/>
            <a:ext cx="1006529" cy="1006529"/>
          </a:xfrm>
          <a:custGeom>
            <a:avLst/>
            <a:gdLst/>
            <a:ahLst/>
            <a:cxnLst/>
            <a:rect l="l" t="t" r="r" b="b"/>
            <a:pathLst>
              <a:path w="1006529" h="1006529">
                <a:moveTo>
                  <a:pt x="0" y="0"/>
                </a:moveTo>
                <a:lnTo>
                  <a:pt x="1006529" y="0"/>
                </a:lnTo>
                <a:lnTo>
                  <a:pt x="1006529" y="1006529"/>
                </a:lnTo>
                <a:lnTo>
                  <a:pt x="0" y="100652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7" name="Freeform 17"/>
          <p:cNvSpPr/>
          <p:nvPr/>
        </p:nvSpPr>
        <p:spPr>
          <a:xfrm flipH="1" flipV="1">
            <a:off x="15487794" y="8028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8" name="Freeform 18"/>
          <p:cNvSpPr/>
          <p:nvPr/>
        </p:nvSpPr>
        <p:spPr>
          <a:xfrm rot="-10800000" flipH="1">
            <a:off x="1841752" y="7486326"/>
            <a:ext cx="1006529" cy="1006529"/>
          </a:xfrm>
          <a:custGeom>
            <a:avLst/>
            <a:gdLst/>
            <a:ahLst/>
            <a:cxnLst/>
            <a:rect l="l" t="t" r="r" b="b"/>
            <a:pathLst>
              <a:path w="1006529" h="1006529">
                <a:moveTo>
                  <a:pt x="1006529" y="0"/>
                </a:moveTo>
                <a:lnTo>
                  <a:pt x="0" y="0"/>
                </a:lnTo>
                <a:lnTo>
                  <a:pt x="0" y="1006529"/>
                </a:lnTo>
                <a:lnTo>
                  <a:pt x="1006529" y="1006529"/>
                </a:lnTo>
                <a:lnTo>
                  <a:pt x="1006529"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9" name="Freeform 19"/>
          <p:cNvSpPr/>
          <p:nvPr/>
        </p:nvSpPr>
        <p:spPr>
          <a:xfrm rot="-10800000" flipV="1">
            <a:off x="15487794" y="1809426"/>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20" name="TextBox 20"/>
          <p:cNvSpPr txBox="1"/>
          <p:nvPr/>
        </p:nvSpPr>
        <p:spPr>
          <a:xfrm>
            <a:off x="4802858" y="3125245"/>
            <a:ext cx="8682285" cy="4341311"/>
          </a:xfrm>
          <a:prstGeom prst="rect">
            <a:avLst/>
          </a:prstGeom>
        </p:spPr>
        <p:txBody>
          <a:bodyPr lIns="0" tIns="0" rIns="0" bIns="0" rtlCol="0" anchor="t">
            <a:spAutoFit/>
          </a:bodyPr>
          <a:lstStyle/>
          <a:p>
            <a:pPr algn="ctr">
              <a:lnSpc>
                <a:spcPts val="14853"/>
              </a:lnSpc>
            </a:pPr>
            <a:r>
              <a:rPr lang="en-US" sz="18114">
                <a:solidFill>
                  <a:srgbClr val="262F43"/>
                </a:solidFill>
                <a:latin typeface="Impact"/>
                <a:ea typeface="Impact"/>
                <a:cs typeface="Impact"/>
                <a:sym typeface="Impact"/>
              </a:rPr>
              <a:t>THANK</a:t>
            </a:r>
          </a:p>
          <a:p>
            <a:pPr algn="ctr">
              <a:lnSpc>
                <a:spcPts val="14853"/>
              </a:lnSpc>
            </a:pPr>
            <a:r>
              <a:rPr lang="en-US" sz="18114">
                <a:solidFill>
                  <a:srgbClr val="262F43"/>
                </a:solidFill>
                <a:latin typeface="Impact"/>
                <a:ea typeface="Impact"/>
                <a:cs typeface="Impact"/>
                <a:sym typeface="Impact"/>
              </a:rPr>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0FAFF"/>
        </a:solidFill>
        <a:effectLst/>
      </p:bgPr>
    </p:bg>
    <p:spTree>
      <p:nvGrpSpPr>
        <p:cNvPr id="1" name=""/>
        <p:cNvGrpSpPr/>
        <p:nvPr/>
      </p:nvGrpSpPr>
      <p:grpSpPr>
        <a:xfrm>
          <a:off x="0" y="0"/>
          <a:ext cx="0" cy="0"/>
          <a:chOff x="0" y="0"/>
          <a:chExt cx="0" cy="0"/>
        </a:xfrm>
      </p:grpSpPr>
      <p:sp>
        <p:nvSpPr>
          <p:cNvPr id="2" name="Freeform 2"/>
          <p:cNvSpPr/>
          <p:nvPr/>
        </p:nvSpPr>
        <p:spPr>
          <a:xfrm flipH="1" flipV="1">
            <a:off x="-171306" y="9499384"/>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835223" y="9499384"/>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71306" y="8492855"/>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Freeform 5"/>
          <p:cNvSpPr/>
          <p:nvPr/>
        </p:nvSpPr>
        <p:spPr>
          <a:xfrm rot="-10800000" flipH="1" flipV="1">
            <a:off x="-171306" y="64797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6" name="Freeform 6"/>
          <p:cNvSpPr/>
          <p:nvPr/>
        </p:nvSpPr>
        <p:spPr>
          <a:xfrm rot="-10800000">
            <a:off x="-171306" y="74863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7" name="Freeform 7"/>
          <p:cNvSpPr/>
          <p:nvPr/>
        </p:nvSpPr>
        <p:spPr>
          <a:xfrm flipV="1">
            <a:off x="835223" y="6479797"/>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8" name="Freeform 8"/>
          <p:cNvSpPr/>
          <p:nvPr/>
        </p:nvSpPr>
        <p:spPr>
          <a:xfrm rot="-10800000" flipV="1">
            <a:off x="-171306" y="5473268"/>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9" name="Freeform 9"/>
          <p:cNvSpPr/>
          <p:nvPr/>
        </p:nvSpPr>
        <p:spPr>
          <a:xfrm rot="-10800000" flipH="1" flipV="1">
            <a:off x="17500852" y="-203632"/>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0" name="Freeform 10"/>
          <p:cNvSpPr/>
          <p:nvPr/>
        </p:nvSpPr>
        <p:spPr>
          <a:xfrm rot="-10800000">
            <a:off x="15487794" y="-203632"/>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1" name="Freeform 11"/>
          <p:cNvSpPr/>
          <p:nvPr/>
        </p:nvSpPr>
        <p:spPr>
          <a:xfrm rot="-10800000">
            <a:off x="16494323" y="802897"/>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2" name="Freeform 12"/>
          <p:cNvSpPr/>
          <p:nvPr/>
        </p:nvSpPr>
        <p:spPr>
          <a:xfrm flipH="1" flipV="1">
            <a:off x="17500852" y="2815955"/>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3" name="Freeform 13"/>
          <p:cNvSpPr/>
          <p:nvPr/>
        </p:nvSpPr>
        <p:spPr>
          <a:xfrm>
            <a:off x="16494323" y="18094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4" name="Freeform 14"/>
          <p:cNvSpPr/>
          <p:nvPr/>
        </p:nvSpPr>
        <p:spPr>
          <a:xfrm rot="-10800000" flipV="1">
            <a:off x="16494323" y="2815955"/>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5" name="Freeform 15"/>
          <p:cNvSpPr/>
          <p:nvPr/>
        </p:nvSpPr>
        <p:spPr>
          <a:xfrm flipV="1">
            <a:off x="16494323" y="3822484"/>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6" name="Freeform 16"/>
          <p:cNvSpPr/>
          <p:nvPr/>
        </p:nvSpPr>
        <p:spPr>
          <a:xfrm>
            <a:off x="1841752" y="8492855"/>
            <a:ext cx="1006529" cy="1006529"/>
          </a:xfrm>
          <a:custGeom>
            <a:avLst/>
            <a:gdLst/>
            <a:ahLst/>
            <a:cxnLst/>
            <a:rect l="l" t="t" r="r" b="b"/>
            <a:pathLst>
              <a:path w="1006529" h="1006529">
                <a:moveTo>
                  <a:pt x="0" y="0"/>
                </a:moveTo>
                <a:lnTo>
                  <a:pt x="1006529" y="0"/>
                </a:lnTo>
                <a:lnTo>
                  <a:pt x="1006529" y="1006529"/>
                </a:lnTo>
                <a:lnTo>
                  <a:pt x="0" y="100652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7" name="Freeform 17"/>
          <p:cNvSpPr/>
          <p:nvPr/>
        </p:nvSpPr>
        <p:spPr>
          <a:xfrm flipH="1" flipV="1">
            <a:off x="15487794" y="8028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8" name="Freeform 18"/>
          <p:cNvSpPr/>
          <p:nvPr/>
        </p:nvSpPr>
        <p:spPr>
          <a:xfrm rot="-10800000" flipH="1">
            <a:off x="1841752" y="7486326"/>
            <a:ext cx="1006529" cy="1006529"/>
          </a:xfrm>
          <a:custGeom>
            <a:avLst/>
            <a:gdLst/>
            <a:ahLst/>
            <a:cxnLst/>
            <a:rect l="l" t="t" r="r" b="b"/>
            <a:pathLst>
              <a:path w="1006529" h="1006529">
                <a:moveTo>
                  <a:pt x="1006529" y="0"/>
                </a:moveTo>
                <a:lnTo>
                  <a:pt x="0" y="0"/>
                </a:lnTo>
                <a:lnTo>
                  <a:pt x="0" y="1006529"/>
                </a:lnTo>
                <a:lnTo>
                  <a:pt x="1006529" y="1006529"/>
                </a:lnTo>
                <a:lnTo>
                  <a:pt x="1006529"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9" name="Freeform 19"/>
          <p:cNvSpPr/>
          <p:nvPr/>
        </p:nvSpPr>
        <p:spPr>
          <a:xfrm rot="-10800000" flipV="1">
            <a:off x="15487794" y="1809426"/>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20" name="TextBox 20"/>
          <p:cNvSpPr txBox="1"/>
          <p:nvPr/>
        </p:nvSpPr>
        <p:spPr>
          <a:xfrm>
            <a:off x="3933747" y="1525237"/>
            <a:ext cx="10420505" cy="1793983"/>
          </a:xfrm>
          <a:prstGeom prst="rect">
            <a:avLst/>
          </a:prstGeom>
        </p:spPr>
        <p:txBody>
          <a:bodyPr lIns="0" tIns="0" rIns="0" bIns="0" rtlCol="0" anchor="t">
            <a:spAutoFit/>
          </a:bodyPr>
          <a:lstStyle/>
          <a:p>
            <a:pPr algn="ctr">
              <a:lnSpc>
                <a:spcPts val="10842"/>
              </a:lnSpc>
            </a:pPr>
            <a:r>
              <a:rPr lang="en-US" sz="13222">
                <a:solidFill>
                  <a:srgbClr val="262F43"/>
                </a:solidFill>
                <a:latin typeface="Impact"/>
                <a:ea typeface="Impact"/>
                <a:cs typeface="Impact"/>
                <a:sym typeface="Impact"/>
              </a:rPr>
              <a:t>CONTENT</a:t>
            </a:r>
          </a:p>
        </p:txBody>
      </p:sp>
      <p:sp>
        <p:nvSpPr>
          <p:cNvPr id="21" name="TextBox 21"/>
          <p:cNvSpPr txBox="1"/>
          <p:nvPr/>
        </p:nvSpPr>
        <p:spPr>
          <a:xfrm>
            <a:off x="3933747" y="3243020"/>
            <a:ext cx="11870808" cy="4488408"/>
          </a:xfrm>
          <a:prstGeom prst="rect">
            <a:avLst/>
          </a:prstGeom>
        </p:spPr>
        <p:txBody>
          <a:bodyPr lIns="0" tIns="0" rIns="0" bIns="0" rtlCol="0" anchor="t">
            <a:spAutoFit/>
          </a:bodyPr>
          <a:lstStyle/>
          <a:p>
            <a:pPr marL="772240" lvl="1" indent="-386120" algn="l">
              <a:lnSpc>
                <a:spcPts val="5007"/>
              </a:lnSpc>
              <a:buFont typeface="Arial"/>
              <a:buChar char="•"/>
            </a:pPr>
            <a:r>
              <a:rPr lang="en-US" sz="3576" b="1" dirty="0">
                <a:solidFill>
                  <a:srgbClr val="262F43"/>
                </a:solidFill>
                <a:latin typeface="Clear Sans Bold"/>
                <a:ea typeface="Clear Sans Bold"/>
                <a:cs typeface="Clear Sans Bold"/>
                <a:sym typeface="Clear Sans Bold"/>
              </a:rPr>
              <a:t>PROJECT INTRODUCTION</a:t>
            </a:r>
          </a:p>
          <a:p>
            <a:pPr marL="772240" lvl="1" indent="-386120" algn="l">
              <a:lnSpc>
                <a:spcPts val="5007"/>
              </a:lnSpc>
              <a:buFont typeface="Arial"/>
              <a:buChar char="•"/>
            </a:pPr>
            <a:r>
              <a:rPr lang="en-US" sz="3576" b="1" dirty="0">
                <a:solidFill>
                  <a:srgbClr val="262F43"/>
                </a:solidFill>
                <a:latin typeface="Clear Sans Bold"/>
                <a:ea typeface="Clear Sans Bold"/>
                <a:cs typeface="Clear Sans Bold"/>
                <a:sym typeface="Clear Sans Bold"/>
              </a:rPr>
              <a:t>DATASET </a:t>
            </a:r>
            <a:r>
              <a:rPr lang="en-US" sz="3576" b="1" dirty="0" smtClean="0">
                <a:solidFill>
                  <a:srgbClr val="262F43"/>
                </a:solidFill>
                <a:latin typeface="Clear Sans Bold"/>
                <a:ea typeface="Clear Sans Bold"/>
                <a:cs typeface="Clear Sans Bold"/>
                <a:sym typeface="Clear Sans Bold"/>
              </a:rPr>
              <a:t>INTRODUCTION</a:t>
            </a:r>
          </a:p>
          <a:p>
            <a:pPr marL="772240" lvl="1" indent="-386120" algn="l">
              <a:lnSpc>
                <a:spcPts val="5007"/>
              </a:lnSpc>
              <a:buFont typeface="Arial"/>
              <a:buChar char="•"/>
            </a:pPr>
            <a:r>
              <a:rPr lang="en-US" sz="3576" b="1" smtClean="0">
                <a:solidFill>
                  <a:srgbClr val="262F43"/>
                </a:solidFill>
                <a:latin typeface="Clear Sans Bold"/>
                <a:ea typeface="Clear Sans Bold"/>
                <a:cs typeface="Clear Sans Bold"/>
                <a:sym typeface="Clear Sans Bold"/>
              </a:rPr>
              <a:t>PREPROCESSING</a:t>
            </a:r>
            <a:endParaRPr lang="en-US" sz="3576" b="1" dirty="0">
              <a:solidFill>
                <a:srgbClr val="262F43"/>
              </a:solidFill>
              <a:latin typeface="Clear Sans Bold"/>
              <a:ea typeface="Clear Sans Bold"/>
              <a:cs typeface="Clear Sans Bold"/>
              <a:sym typeface="Clear Sans Bold"/>
            </a:endParaRPr>
          </a:p>
          <a:p>
            <a:pPr marL="772240" lvl="1" indent="-386120" algn="l">
              <a:lnSpc>
                <a:spcPts val="5007"/>
              </a:lnSpc>
              <a:buFont typeface="Arial"/>
              <a:buChar char="•"/>
            </a:pPr>
            <a:r>
              <a:rPr lang="en-US" sz="3576" b="1" dirty="0" smtClean="0">
                <a:solidFill>
                  <a:srgbClr val="262F43"/>
                </a:solidFill>
                <a:latin typeface="Clear Sans Bold"/>
                <a:ea typeface="Clear Sans Bold"/>
                <a:cs typeface="Clear Sans Bold"/>
                <a:sym typeface="Clear Sans Bold"/>
              </a:rPr>
              <a:t>MODELING</a:t>
            </a:r>
            <a:endParaRPr lang="en-US" sz="3576" b="1" dirty="0">
              <a:solidFill>
                <a:srgbClr val="262F43"/>
              </a:solidFill>
              <a:latin typeface="Clear Sans Bold"/>
              <a:ea typeface="Clear Sans Bold"/>
              <a:cs typeface="Clear Sans Bold"/>
              <a:sym typeface="Clear Sans Bold"/>
            </a:endParaRPr>
          </a:p>
          <a:p>
            <a:pPr marL="772240" lvl="1" indent="-386120" algn="l">
              <a:lnSpc>
                <a:spcPts val="5007"/>
              </a:lnSpc>
              <a:buFont typeface="Arial"/>
              <a:buChar char="•"/>
            </a:pPr>
            <a:r>
              <a:rPr lang="en-US" sz="3576" b="1" dirty="0">
                <a:solidFill>
                  <a:srgbClr val="262F43"/>
                </a:solidFill>
                <a:latin typeface="Clear Sans Bold"/>
                <a:ea typeface="Clear Sans Bold"/>
                <a:cs typeface="Clear Sans Bold"/>
                <a:sym typeface="Clear Sans Bold"/>
              </a:rPr>
              <a:t>EVALUATION</a:t>
            </a:r>
          </a:p>
          <a:p>
            <a:pPr marL="772240" lvl="1" indent="-386120" algn="l">
              <a:lnSpc>
                <a:spcPts val="5007"/>
              </a:lnSpc>
              <a:buFont typeface="Arial"/>
              <a:buChar char="•"/>
            </a:pPr>
            <a:r>
              <a:rPr lang="en-US" sz="3576" b="1" dirty="0">
                <a:solidFill>
                  <a:srgbClr val="262F43"/>
                </a:solidFill>
                <a:latin typeface="Clear Sans Bold"/>
                <a:ea typeface="Clear Sans Bold"/>
                <a:cs typeface="Clear Sans Bold"/>
                <a:sym typeface="Clear Sans Bold"/>
              </a:rPr>
              <a:t>KEY FINDING</a:t>
            </a:r>
          </a:p>
          <a:p>
            <a:pPr marL="772240" lvl="1" indent="-386120" algn="l">
              <a:lnSpc>
                <a:spcPts val="5007"/>
              </a:lnSpc>
              <a:buFont typeface="Arial"/>
              <a:buChar char="•"/>
            </a:pPr>
            <a:r>
              <a:rPr lang="en-US" sz="3576" b="1" dirty="0">
                <a:solidFill>
                  <a:srgbClr val="262F43"/>
                </a:solidFill>
                <a:latin typeface="Clear Sans Bold"/>
                <a:ea typeface="Clear Sans Bold"/>
                <a:cs typeface="Clear Sans Bold"/>
                <a:sym typeface="Clear Sans Bold"/>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0FAFF"/>
        </a:solidFill>
        <a:effectLst/>
      </p:bgPr>
    </p:bg>
    <p:spTree>
      <p:nvGrpSpPr>
        <p:cNvPr id="1" name=""/>
        <p:cNvGrpSpPr/>
        <p:nvPr/>
      </p:nvGrpSpPr>
      <p:grpSpPr>
        <a:xfrm>
          <a:off x="0" y="0"/>
          <a:ext cx="0" cy="0"/>
          <a:chOff x="0" y="0"/>
          <a:chExt cx="0" cy="0"/>
        </a:xfrm>
      </p:grpSpPr>
      <p:sp>
        <p:nvSpPr>
          <p:cNvPr id="2" name="Freeform 2"/>
          <p:cNvSpPr/>
          <p:nvPr/>
        </p:nvSpPr>
        <p:spPr>
          <a:xfrm flipH="1" flipV="1">
            <a:off x="-171306" y="9499384"/>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835223" y="9499384"/>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71306" y="8492855"/>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Freeform 5"/>
          <p:cNvSpPr/>
          <p:nvPr/>
        </p:nvSpPr>
        <p:spPr>
          <a:xfrm rot="-10800000" flipH="1" flipV="1">
            <a:off x="-171306" y="64797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6" name="Freeform 6"/>
          <p:cNvSpPr/>
          <p:nvPr/>
        </p:nvSpPr>
        <p:spPr>
          <a:xfrm rot="-10800000">
            <a:off x="-171306" y="74863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7" name="Freeform 7"/>
          <p:cNvSpPr/>
          <p:nvPr/>
        </p:nvSpPr>
        <p:spPr>
          <a:xfrm flipV="1">
            <a:off x="835223" y="6479797"/>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8" name="Freeform 8"/>
          <p:cNvSpPr/>
          <p:nvPr/>
        </p:nvSpPr>
        <p:spPr>
          <a:xfrm rot="-10800000" flipV="1">
            <a:off x="-171306" y="5473268"/>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9" name="Freeform 9"/>
          <p:cNvSpPr/>
          <p:nvPr/>
        </p:nvSpPr>
        <p:spPr>
          <a:xfrm rot="-10800000" flipH="1" flipV="1">
            <a:off x="17500852" y="-203632"/>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0" name="Freeform 10"/>
          <p:cNvSpPr/>
          <p:nvPr/>
        </p:nvSpPr>
        <p:spPr>
          <a:xfrm rot="-10800000">
            <a:off x="15487794" y="-203632"/>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1" name="Freeform 11"/>
          <p:cNvSpPr/>
          <p:nvPr/>
        </p:nvSpPr>
        <p:spPr>
          <a:xfrm rot="-10800000">
            <a:off x="16494323" y="802897"/>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2" name="Freeform 12"/>
          <p:cNvSpPr/>
          <p:nvPr/>
        </p:nvSpPr>
        <p:spPr>
          <a:xfrm flipH="1" flipV="1">
            <a:off x="17500852" y="2815955"/>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3" name="Freeform 13"/>
          <p:cNvSpPr/>
          <p:nvPr/>
        </p:nvSpPr>
        <p:spPr>
          <a:xfrm>
            <a:off x="16494323" y="18094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4" name="Freeform 14"/>
          <p:cNvSpPr/>
          <p:nvPr/>
        </p:nvSpPr>
        <p:spPr>
          <a:xfrm rot="-10800000" flipV="1">
            <a:off x="16494323" y="2815955"/>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5" name="Freeform 15"/>
          <p:cNvSpPr/>
          <p:nvPr/>
        </p:nvSpPr>
        <p:spPr>
          <a:xfrm flipV="1">
            <a:off x="16494323" y="3822484"/>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6" name="Freeform 16"/>
          <p:cNvSpPr/>
          <p:nvPr/>
        </p:nvSpPr>
        <p:spPr>
          <a:xfrm flipH="1" flipV="1">
            <a:off x="15487794" y="8028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7" name="Freeform 17"/>
          <p:cNvSpPr/>
          <p:nvPr/>
        </p:nvSpPr>
        <p:spPr>
          <a:xfrm rot="-10800000" flipV="1">
            <a:off x="15487794" y="1809426"/>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8" name="TextBox 18"/>
          <p:cNvSpPr txBox="1"/>
          <p:nvPr/>
        </p:nvSpPr>
        <p:spPr>
          <a:xfrm>
            <a:off x="4624477" y="1298359"/>
            <a:ext cx="9039045" cy="3845141"/>
          </a:xfrm>
          <a:prstGeom prst="rect">
            <a:avLst/>
          </a:prstGeom>
        </p:spPr>
        <p:txBody>
          <a:bodyPr lIns="0" tIns="0" rIns="0" bIns="0" rtlCol="0" anchor="t">
            <a:spAutoFit/>
          </a:bodyPr>
          <a:lstStyle/>
          <a:p>
            <a:pPr algn="ctr">
              <a:lnSpc>
                <a:spcPts val="9164"/>
              </a:lnSpc>
            </a:pPr>
            <a:r>
              <a:rPr lang="en-US" sz="11176">
                <a:solidFill>
                  <a:srgbClr val="262F43"/>
                </a:solidFill>
                <a:latin typeface="Impact"/>
                <a:ea typeface="Impact"/>
                <a:cs typeface="Impact"/>
                <a:sym typeface="Impact"/>
              </a:rPr>
              <a:t>REGRESSION</a:t>
            </a:r>
          </a:p>
          <a:p>
            <a:pPr algn="ctr">
              <a:lnSpc>
                <a:spcPts val="9164"/>
              </a:lnSpc>
            </a:pPr>
            <a:r>
              <a:rPr lang="en-US" sz="11176">
                <a:solidFill>
                  <a:srgbClr val="262F43"/>
                </a:solidFill>
                <a:latin typeface="Impact"/>
                <a:ea typeface="Impact"/>
                <a:cs typeface="Impact"/>
                <a:sym typeface="Impact"/>
              </a:rPr>
              <a:t>PROJECT</a:t>
            </a:r>
          </a:p>
          <a:p>
            <a:pPr algn="ctr">
              <a:lnSpc>
                <a:spcPts val="9164"/>
              </a:lnSpc>
            </a:pPr>
            <a:r>
              <a:rPr lang="en-US" sz="11176">
                <a:solidFill>
                  <a:srgbClr val="262F43"/>
                </a:solidFill>
                <a:latin typeface="Impact"/>
                <a:ea typeface="Impact"/>
                <a:cs typeface="Impact"/>
                <a:sym typeface="Impact"/>
              </a:rPr>
              <a:t>INTRODUCTION</a:t>
            </a:r>
          </a:p>
        </p:txBody>
      </p:sp>
      <p:sp>
        <p:nvSpPr>
          <p:cNvPr id="19" name="TextBox 19"/>
          <p:cNvSpPr txBox="1"/>
          <p:nvPr/>
        </p:nvSpPr>
        <p:spPr>
          <a:xfrm>
            <a:off x="2152752" y="5086350"/>
            <a:ext cx="15106548" cy="4696826"/>
          </a:xfrm>
          <a:prstGeom prst="rect">
            <a:avLst/>
          </a:prstGeom>
        </p:spPr>
        <p:txBody>
          <a:bodyPr lIns="0" tIns="0" rIns="0" bIns="0" rtlCol="0" anchor="t">
            <a:spAutoFit/>
          </a:bodyPr>
          <a:lstStyle/>
          <a:p>
            <a:pPr marL="639196" lvl="1" indent="-319598" algn="ctr">
              <a:lnSpc>
                <a:spcPts val="4144"/>
              </a:lnSpc>
              <a:buFont typeface="Arial"/>
              <a:buChar char="•"/>
            </a:pPr>
            <a:r>
              <a:rPr lang="en-US" sz="2960" b="1">
                <a:solidFill>
                  <a:srgbClr val="262F43"/>
                </a:solidFill>
                <a:latin typeface="Clear Sans Bold"/>
                <a:ea typeface="Clear Sans Bold"/>
                <a:cs typeface="Clear Sans Bold"/>
                <a:sym typeface="Clear Sans Bold"/>
              </a:rPr>
              <a:t>Goal:</a:t>
            </a:r>
            <a:r>
              <a:rPr lang="en-US" sz="2960">
                <a:solidFill>
                  <a:srgbClr val="262F43"/>
                </a:solidFill>
                <a:latin typeface="Clear Sans"/>
                <a:ea typeface="Clear Sans"/>
                <a:cs typeface="Clear Sans"/>
                <a:sym typeface="Clear Sans"/>
              </a:rPr>
              <a:t> To develop a machine learning model capable of accurately predicting house prices based on various property and neighborhood characteristics.</a:t>
            </a:r>
          </a:p>
          <a:p>
            <a:pPr marL="639196" lvl="1" indent="-319598" algn="ctr">
              <a:lnSpc>
                <a:spcPts val="4144"/>
              </a:lnSpc>
              <a:buFont typeface="Arial"/>
              <a:buChar char="•"/>
            </a:pPr>
            <a:r>
              <a:rPr lang="en-US" sz="2960" b="1">
                <a:solidFill>
                  <a:srgbClr val="262F43"/>
                </a:solidFill>
                <a:latin typeface="Clear Sans Bold"/>
                <a:ea typeface="Clear Sans Bold"/>
                <a:cs typeface="Clear Sans Bold"/>
                <a:sym typeface="Clear Sans Bold"/>
              </a:rPr>
              <a:t>Purpose:</a:t>
            </a:r>
            <a:r>
              <a:rPr lang="en-US" sz="2960">
                <a:solidFill>
                  <a:srgbClr val="262F43"/>
                </a:solidFill>
                <a:latin typeface="Clear Sans"/>
                <a:ea typeface="Clear Sans"/>
                <a:cs typeface="Clear Sans"/>
                <a:sym typeface="Clear Sans"/>
              </a:rPr>
              <a:t> Provide reliable price estimations for real estate analysis, investment decisions, and individual home valuation.</a:t>
            </a:r>
          </a:p>
          <a:p>
            <a:pPr marL="639196" lvl="1" indent="-319598" algn="ctr">
              <a:lnSpc>
                <a:spcPts val="4144"/>
              </a:lnSpc>
              <a:buFont typeface="Arial"/>
              <a:buChar char="•"/>
            </a:pPr>
            <a:r>
              <a:rPr lang="en-US" sz="2960">
                <a:solidFill>
                  <a:srgbClr val="262F43"/>
                </a:solidFill>
                <a:latin typeface="Clear Sans"/>
                <a:ea typeface="Clear Sans"/>
                <a:cs typeface="Clear Sans"/>
                <a:sym typeface="Clear Sans"/>
              </a:rPr>
              <a:t>Tools &amp; Technologies:</a:t>
            </a:r>
          </a:p>
          <a:p>
            <a:pPr marL="639196" lvl="1" indent="-319598" algn="ctr">
              <a:lnSpc>
                <a:spcPts val="4144"/>
              </a:lnSpc>
              <a:buFont typeface="Arial"/>
              <a:buChar char="•"/>
            </a:pPr>
            <a:r>
              <a:rPr lang="en-US" sz="2960" b="1">
                <a:solidFill>
                  <a:srgbClr val="262F43"/>
                </a:solidFill>
                <a:latin typeface="Clear Sans Bold"/>
                <a:ea typeface="Clear Sans Bold"/>
                <a:cs typeface="Clear Sans Bold"/>
                <a:sym typeface="Clear Sans Bold"/>
              </a:rPr>
              <a:t>Python Libraries:</a:t>
            </a:r>
            <a:r>
              <a:rPr lang="en-US" sz="2960">
                <a:solidFill>
                  <a:srgbClr val="262F43"/>
                </a:solidFill>
                <a:latin typeface="Clear Sans"/>
                <a:ea typeface="Clear Sans"/>
                <a:cs typeface="Clear Sans"/>
                <a:sym typeface="Clear Sans"/>
              </a:rPr>
              <a:t> Pandas, NumPy, Scikit-learn, Matplotlib, Joblib</a:t>
            </a:r>
          </a:p>
          <a:p>
            <a:pPr marL="639196" lvl="1" indent="-319598" algn="ctr">
              <a:lnSpc>
                <a:spcPts val="4144"/>
              </a:lnSpc>
              <a:buFont typeface="Arial"/>
              <a:buChar char="•"/>
            </a:pPr>
            <a:r>
              <a:rPr lang="en-US" sz="2960" b="1">
                <a:solidFill>
                  <a:srgbClr val="262F43"/>
                </a:solidFill>
                <a:latin typeface="Clear Sans Bold"/>
                <a:ea typeface="Clear Sans Bold"/>
                <a:cs typeface="Clear Sans Bold"/>
                <a:sym typeface="Clear Sans Bold"/>
              </a:rPr>
              <a:t>Web Application:</a:t>
            </a:r>
            <a:r>
              <a:rPr lang="en-US" sz="2960">
                <a:solidFill>
                  <a:srgbClr val="262F43"/>
                </a:solidFill>
                <a:latin typeface="Clear Sans"/>
                <a:ea typeface="Clear Sans"/>
                <a:cs typeface="Clear Sans"/>
                <a:sym typeface="Clear Sans"/>
              </a:rPr>
              <a:t> Streamlit (for interactive demonstration)</a:t>
            </a:r>
          </a:p>
          <a:p>
            <a:pPr marL="639196" lvl="1" indent="-319598" algn="ctr">
              <a:lnSpc>
                <a:spcPts val="4144"/>
              </a:lnSpc>
              <a:buFont typeface="Arial"/>
              <a:buChar char="•"/>
            </a:pPr>
            <a:r>
              <a:rPr lang="en-US" sz="2960" b="1">
                <a:solidFill>
                  <a:srgbClr val="262F43"/>
                </a:solidFill>
                <a:latin typeface="Clear Sans Bold"/>
                <a:ea typeface="Clear Sans Bold"/>
                <a:cs typeface="Clear Sans Bold"/>
                <a:sym typeface="Clear Sans Bold"/>
              </a:rPr>
              <a:t>Models Used:</a:t>
            </a:r>
            <a:r>
              <a:rPr lang="en-US" sz="2960">
                <a:solidFill>
                  <a:srgbClr val="262F43"/>
                </a:solidFill>
                <a:latin typeface="Clear Sans"/>
                <a:ea typeface="Clear Sans"/>
                <a:cs typeface="Clear Sans"/>
                <a:sym typeface="Clear Sans"/>
              </a:rPr>
              <a:t> Linear Regression, Random Forest</a:t>
            </a:r>
          </a:p>
          <a:p>
            <a:pPr algn="ctr">
              <a:lnSpc>
                <a:spcPts val="4144"/>
              </a:lnSpc>
            </a:pPr>
            <a:endParaRPr lang="en-US" sz="2960">
              <a:solidFill>
                <a:srgbClr val="262F43"/>
              </a:solidFill>
              <a:latin typeface="Clear Sans"/>
              <a:ea typeface="Clear Sans"/>
              <a:cs typeface="Clear Sans"/>
              <a:sym typeface="Clear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0FAFF"/>
        </a:solidFill>
        <a:effectLst/>
      </p:bgPr>
    </p:bg>
    <p:spTree>
      <p:nvGrpSpPr>
        <p:cNvPr id="1" name=""/>
        <p:cNvGrpSpPr/>
        <p:nvPr/>
      </p:nvGrpSpPr>
      <p:grpSpPr>
        <a:xfrm>
          <a:off x="0" y="0"/>
          <a:ext cx="0" cy="0"/>
          <a:chOff x="0" y="0"/>
          <a:chExt cx="0" cy="0"/>
        </a:xfrm>
      </p:grpSpPr>
      <p:sp>
        <p:nvSpPr>
          <p:cNvPr id="2" name="Freeform 2"/>
          <p:cNvSpPr/>
          <p:nvPr/>
        </p:nvSpPr>
        <p:spPr>
          <a:xfrm flipH="1" flipV="1">
            <a:off x="-171306" y="9499384"/>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835223" y="9499384"/>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71306" y="8492855"/>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Freeform 5"/>
          <p:cNvSpPr/>
          <p:nvPr/>
        </p:nvSpPr>
        <p:spPr>
          <a:xfrm rot="-10800000" flipH="1" flipV="1">
            <a:off x="-171306" y="64797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6" name="Freeform 6"/>
          <p:cNvSpPr/>
          <p:nvPr/>
        </p:nvSpPr>
        <p:spPr>
          <a:xfrm rot="-10800000">
            <a:off x="-171306" y="74863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7" name="Freeform 7"/>
          <p:cNvSpPr/>
          <p:nvPr/>
        </p:nvSpPr>
        <p:spPr>
          <a:xfrm flipV="1">
            <a:off x="835223" y="6479797"/>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8" name="Freeform 8"/>
          <p:cNvSpPr/>
          <p:nvPr/>
        </p:nvSpPr>
        <p:spPr>
          <a:xfrm rot="-10800000" flipV="1">
            <a:off x="-171306" y="5473268"/>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9" name="Freeform 9"/>
          <p:cNvSpPr/>
          <p:nvPr/>
        </p:nvSpPr>
        <p:spPr>
          <a:xfrm rot="-10800000" flipH="1" flipV="1">
            <a:off x="17500852" y="-203632"/>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0" name="Freeform 10"/>
          <p:cNvSpPr/>
          <p:nvPr/>
        </p:nvSpPr>
        <p:spPr>
          <a:xfrm rot="-10800000">
            <a:off x="15487794" y="-203632"/>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1" name="Freeform 11"/>
          <p:cNvSpPr/>
          <p:nvPr/>
        </p:nvSpPr>
        <p:spPr>
          <a:xfrm rot="-10800000">
            <a:off x="16494323" y="802897"/>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2" name="Freeform 12"/>
          <p:cNvSpPr/>
          <p:nvPr/>
        </p:nvSpPr>
        <p:spPr>
          <a:xfrm flipH="1" flipV="1">
            <a:off x="17500852" y="2815955"/>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3" name="Freeform 13"/>
          <p:cNvSpPr/>
          <p:nvPr/>
        </p:nvSpPr>
        <p:spPr>
          <a:xfrm>
            <a:off x="16494323" y="18094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4" name="Freeform 14"/>
          <p:cNvSpPr/>
          <p:nvPr/>
        </p:nvSpPr>
        <p:spPr>
          <a:xfrm rot="-10800000" flipV="1">
            <a:off x="16494323" y="2815955"/>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5" name="Freeform 15"/>
          <p:cNvSpPr/>
          <p:nvPr/>
        </p:nvSpPr>
        <p:spPr>
          <a:xfrm flipV="1">
            <a:off x="16494323" y="3822484"/>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6" name="Freeform 16"/>
          <p:cNvSpPr/>
          <p:nvPr/>
        </p:nvSpPr>
        <p:spPr>
          <a:xfrm flipH="1" flipV="1">
            <a:off x="15487794" y="8028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7" name="Freeform 17"/>
          <p:cNvSpPr/>
          <p:nvPr/>
        </p:nvSpPr>
        <p:spPr>
          <a:xfrm rot="-10800000" flipV="1">
            <a:off x="15487794" y="1809426"/>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8" name="TextBox 18"/>
          <p:cNvSpPr txBox="1"/>
          <p:nvPr/>
        </p:nvSpPr>
        <p:spPr>
          <a:xfrm>
            <a:off x="4914735" y="490133"/>
            <a:ext cx="8458529" cy="2650944"/>
          </a:xfrm>
          <a:prstGeom prst="rect">
            <a:avLst/>
          </a:prstGeom>
        </p:spPr>
        <p:txBody>
          <a:bodyPr lIns="0" tIns="0" rIns="0" bIns="0" rtlCol="0" anchor="t">
            <a:spAutoFit/>
          </a:bodyPr>
          <a:lstStyle/>
          <a:p>
            <a:pPr algn="ctr">
              <a:lnSpc>
                <a:spcPts val="9093"/>
              </a:lnSpc>
            </a:pPr>
            <a:r>
              <a:rPr lang="en-US" sz="11089">
                <a:solidFill>
                  <a:srgbClr val="262F43"/>
                </a:solidFill>
                <a:latin typeface="Impact"/>
                <a:ea typeface="Impact"/>
                <a:cs typeface="Impact"/>
                <a:sym typeface="Impact"/>
              </a:rPr>
              <a:t>DATASET</a:t>
            </a:r>
          </a:p>
          <a:p>
            <a:pPr algn="ctr">
              <a:lnSpc>
                <a:spcPts val="9093"/>
              </a:lnSpc>
            </a:pPr>
            <a:r>
              <a:rPr lang="en-US" sz="11089">
                <a:solidFill>
                  <a:srgbClr val="262F43"/>
                </a:solidFill>
                <a:latin typeface="Impact"/>
                <a:ea typeface="Impact"/>
                <a:cs typeface="Impact"/>
                <a:sym typeface="Impact"/>
              </a:rPr>
              <a:t>INTRODUCTION </a:t>
            </a:r>
          </a:p>
        </p:txBody>
      </p:sp>
      <p:sp>
        <p:nvSpPr>
          <p:cNvPr id="19" name="TextBox 19"/>
          <p:cNvSpPr txBox="1"/>
          <p:nvPr/>
        </p:nvSpPr>
        <p:spPr>
          <a:xfrm>
            <a:off x="1650354" y="3093452"/>
            <a:ext cx="14987292" cy="6509911"/>
          </a:xfrm>
          <a:prstGeom prst="rect">
            <a:avLst/>
          </a:prstGeom>
        </p:spPr>
        <p:txBody>
          <a:bodyPr lIns="0" tIns="0" rIns="0" bIns="0" rtlCol="0" anchor="t">
            <a:spAutoFit/>
          </a:bodyPr>
          <a:lstStyle/>
          <a:p>
            <a:pPr marL="448918" lvl="1" indent="-224459" algn="ctr">
              <a:lnSpc>
                <a:spcPts val="2910"/>
              </a:lnSpc>
              <a:buFont typeface="Arial"/>
              <a:buChar char="•"/>
            </a:pPr>
            <a:r>
              <a:rPr lang="en-US" sz="2079" b="1">
                <a:solidFill>
                  <a:srgbClr val="262F43"/>
                </a:solidFill>
                <a:latin typeface="Clear Sans Bold"/>
                <a:ea typeface="Clear Sans Bold"/>
                <a:cs typeface="Clear Sans Bold"/>
                <a:sym typeface="Clear Sans Bold"/>
              </a:rPr>
              <a:t>Source:</a:t>
            </a:r>
            <a:r>
              <a:rPr lang="en-US" sz="2079">
                <a:solidFill>
                  <a:srgbClr val="262F43"/>
                </a:solidFill>
                <a:latin typeface="Clear Sans"/>
                <a:ea typeface="Clear Sans"/>
                <a:cs typeface="Clear Sans"/>
                <a:sym typeface="Clear Sans"/>
              </a:rPr>
              <a:t> A housing dataset (data.csv) containing various attributes of residential properties.</a:t>
            </a:r>
          </a:p>
          <a:p>
            <a:pPr marL="448918" lvl="1" indent="-224459" algn="ctr">
              <a:lnSpc>
                <a:spcPts val="2910"/>
              </a:lnSpc>
              <a:buFont typeface="Arial"/>
              <a:buChar char="•"/>
            </a:pPr>
            <a:r>
              <a:rPr lang="en-US" sz="2079" b="1">
                <a:solidFill>
                  <a:srgbClr val="262F43"/>
                </a:solidFill>
                <a:latin typeface="Clear Sans Bold"/>
                <a:ea typeface="Clear Sans Bold"/>
                <a:cs typeface="Clear Sans Bold"/>
                <a:sym typeface="Clear Sans Bold"/>
              </a:rPr>
              <a:t>Key Features:</a:t>
            </a:r>
          </a:p>
          <a:p>
            <a:pPr marL="448918" lvl="1" indent="-224459" algn="ctr">
              <a:lnSpc>
                <a:spcPts val="2910"/>
              </a:lnSpc>
              <a:buFont typeface="Arial"/>
              <a:buChar char="•"/>
            </a:pPr>
            <a:r>
              <a:rPr lang="en-US" sz="2079" b="1">
                <a:solidFill>
                  <a:srgbClr val="262F43"/>
                </a:solidFill>
                <a:latin typeface="Clear Sans Bold"/>
                <a:ea typeface="Clear Sans Bold"/>
                <a:cs typeface="Clear Sans Bold"/>
                <a:sym typeface="Clear Sans Bold"/>
              </a:rPr>
              <a:t>CRIM:</a:t>
            </a:r>
            <a:r>
              <a:rPr lang="en-US" sz="2079">
                <a:solidFill>
                  <a:srgbClr val="262F43"/>
                </a:solidFill>
                <a:latin typeface="Clear Sans"/>
                <a:ea typeface="Clear Sans"/>
                <a:cs typeface="Clear Sans"/>
                <a:sym typeface="Clear Sans"/>
              </a:rPr>
              <a:t> Per capita crime rate by town</a:t>
            </a:r>
          </a:p>
          <a:p>
            <a:pPr marL="448918" lvl="1" indent="-224459" algn="ctr">
              <a:lnSpc>
                <a:spcPts val="2910"/>
              </a:lnSpc>
              <a:buFont typeface="Arial"/>
              <a:buChar char="•"/>
            </a:pPr>
            <a:r>
              <a:rPr lang="en-US" sz="2079" b="1">
                <a:solidFill>
                  <a:srgbClr val="262F43"/>
                </a:solidFill>
                <a:latin typeface="Clear Sans Bold"/>
                <a:ea typeface="Clear Sans Bold"/>
                <a:cs typeface="Clear Sans Bold"/>
                <a:sym typeface="Clear Sans Bold"/>
              </a:rPr>
              <a:t>ZN: </a:t>
            </a:r>
            <a:r>
              <a:rPr lang="en-US" sz="2079">
                <a:solidFill>
                  <a:srgbClr val="262F43"/>
                </a:solidFill>
                <a:latin typeface="Clear Sans"/>
                <a:ea typeface="Clear Sans"/>
                <a:cs typeface="Clear Sans"/>
                <a:sym typeface="Clear Sans"/>
              </a:rPr>
              <a:t>Proportion of residential land zoned for large lots</a:t>
            </a:r>
          </a:p>
          <a:p>
            <a:pPr marL="448918" lvl="1" indent="-224459" algn="ctr">
              <a:lnSpc>
                <a:spcPts val="2910"/>
              </a:lnSpc>
              <a:buFont typeface="Arial"/>
              <a:buChar char="•"/>
            </a:pPr>
            <a:r>
              <a:rPr lang="en-US" sz="2079" b="1">
                <a:solidFill>
                  <a:srgbClr val="262F43"/>
                </a:solidFill>
                <a:latin typeface="Clear Sans Bold"/>
                <a:ea typeface="Clear Sans Bold"/>
                <a:cs typeface="Clear Sans Bold"/>
                <a:sym typeface="Clear Sans Bold"/>
              </a:rPr>
              <a:t>INDUS: </a:t>
            </a:r>
            <a:r>
              <a:rPr lang="en-US" sz="2079">
                <a:solidFill>
                  <a:srgbClr val="262F43"/>
                </a:solidFill>
                <a:latin typeface="Clear Sans"/>
                <a:ea typeface="Clear Sans"/>
                <a:cs typeface="Clear Sans"/>
                <a:sym typeface="Clear Sans"/>
              </a:rPr>
              <a:t>Proportion of non-retail business acres</a:t>
            </a:r>
          </a:p>
          <a:p>
            <a:pPr marL="448918" lvl="1" indent="-224459" algn="ctr">
              <a:lnSpc>
                <a:spcPts val="2910"/>
              </a:lnSpc>
              <a:buFont typeface="Arial"/>
              <a:buChar char="•"/>
            </a:pPr>
            <a:r>
              <a:rPr lang="en-US" sz="2079" b="1">
                <a:solidFill>
                  <a:srgbClr val="262F43"/>
                </a:solidFill>
                <a:latin typeface="Clear Sans Bold"/>
                <a:ea typeface="Clear Sans Bold"/>
                <a:cs typeface="Clear Sans Bold"/>
                <a:sym typeface="Clear Sans Bold"/>
              </a:rPr>
              <a:t>CHAS:</a:t>
            </a:r>
            <a:r>
              <a:rPr lang="en-US" sz="2079">
                <a:solidFill>
                  <a:srgbClr val="262F43"/>
                </a:solidFill>
                <a:latin typeface="Clear Sans"/>
                <a:ea typeface="Clear Sans"/>
                <a:cs typeface="Clear Sans"/>
                <a:sym typeface="Clear Sans"/>
              </a:rPr>
              <a:t> Charles River dummy variable (1 if tract bounds river; 0 otherwise)</a:t>
            </a:r>
          </a:p>
          <a:p>
            <a:pPr marL="448918" lvl="1" indent="-224459" algn="ctr">
              <a:lnSpc>
                <a:spcPts val="2910"/>
              </a:lnSpc>
              <a:buFont typeface="Arial"/>
              <a:buChar char="•"/>
            </a:pPr>
            <a:r>
              <a:rPr lang="en-US" sz="2079" b="1">
                <a:solidFill>
                  <a:srgbClr val="262F43"/>
                </a:solidFill>
                <a:latin typeface="Clear Sans Bold"/>
                <a:ea typeface="Clear Sans Bold"/>
                <a:cs typeface="Clear Sans Bold"/>
                <a:sym typeface="Clear Sans Bold"/>
              </a:rPr>
              <a:t>NOX:</a:t>
            </a:r>
            <a:r>
              <a:rPr lang="en-US" sz="2079">
                <a:solidFill>
                  <a:srgbClr val="262F43"/>
                </a:solidFill>
                <a:latin typeface="Clear Sans"/>
                <a:ea typeface="Clear Sans"/>
                <a:cs typeface="Clear Sans"/>
                <a:sym typeface="Clear Sans"/>
              </a:rPr>
              <a:t> Nitric oxides concentration</a:t>
            </a:r>
          </a:p>
          <a:p>
            <a:pPr marL="448918" lvl="1" indent="-224459" algn="ctr">
              <a:lnSpc>
                <a:spcPts val="2910"/>
              </a:lnSpc>
              <a:buFont typeface="Arial"/>
              <a:buChar char="•"/>
            </a:pPr>
            <a:r>
              <a:rPr lang="en-US" sz="2079" b="1">
                <a:solidFill>
                  <a:srgbClr val="262F43"/>
                </a:solidFill>
                <a:latin typeface="Clear Sans Bold"/>
                <a:ea typeface="Clear Sans Bold"/>
                <a:cs typeface="Clear Sans Bold"/>
                <a:sym typeface="Clear Sans Bold"/>
              </a:rPr>
              <a:t>RM:</a:t>
            </a:r>
            <a:r>
              <a:rPr lang="en-US" sz="2079">
                <a:solidFill>
                  <a:srgbClr val="262F43"/>
                </a:solidFill>
                <a:latin typeface="Clear Sans"/>
                <a:ea typeface="Clear Sans"/>
                <a:cs typeface="Clear Sans"/>
                <a:sym typeface="Clear Sans"/>
              </a:rPr>
              <a:t> Average number of rooms per dwelling (identified with missing values)</a:t>
            </a:r>
          </a:p>
          <a:p>
            <a:pPr marL="448918" lvl="1" indent="-224459" algn="ctr">
              <a:lnSpc>
                <a:spcPts val="2910"/>
              </a:lnSpc>
              <a:buFont typeface="Arial"/>
              <a:buChar char="•"/>
            </a:pPr>
            <a:r>
              <a:rPr lang="en-US" sz="2079" b="1">
                <a:solidFill>
                  <a:srgbClr val="262F43"/>
                </a:solidFill>
                <a:latin typeface="Clear Sans Bold"/>
                <a:ea typeface="Clear Sans Bold"/>
                <a:cs typeface="Clear Sans Bold"/>
                <a:sym typeface="Clear Sans Bold"/>
              </a:rPr>
              <a:t>AGE:</a:t>
            </a:r>
            <a:r>
              <a:rPr lang="en-US" sz="2079">
                <a:solidFill>
                  <a:srgbClr val="262F43"/>
                </a:solidFill>
                <a:latin typeface="Clear Sans"/>
                <a:ea typeface="Clear Sans"/>
                <a:cs typeface="Clear Sans"/>
                <a:sym typeface="Clear Sans"/>
              </a:rPr>
              <a:t> Proportion of owner-occupied units built prior to 1940</a:t>
            </a:r>
          </a:p>
          <a:p>
            <a:pPr marL="448918" lvl="1" indent="-224459" algn="ctr">
              <a:lnSpc>
                <a:spcPts val="2910"/>
              </a:lnSpc>
              <a:buFont typeface="Arial"/>
              <a:buChar char="•"/>
            </a:pPr>
            <a:r>
              <a:rPr lang="en-US" sz="2079" b="1">
                <a:solidFill>
                  <a:srgbClr val="262F43"/>
                </a:solidFill>
                <a:latin typeface="Clear Sans Bold"/>
                <a:ea typeface="Clear Sans Bold"/>
                <a:cs typeface="Clear Sans Bold"/>
                <a:sym typeface="Clear Sans Bold"/>
              </a:rPr>
              <a:t>DIS:</a:t>
            </a:r>
            <a:r>
              <a:rPr lang="en-US" sz="2079">
                <a:solidFill>
                  <a:srgbClr val="262F43"/>
                </a:solidFill>
                <a:latin typeface="Clear Sans"/>
                <a:ea typeface="Clear Sans"/>
                <a:cs typeface="Clear Sans"/>
                <a:sym typeface="Clear Sans"/>
              </a:rPr>
              <a:t> Weighted distances to five Boston employment centers</a:t>
            </a:r>
          </a:p>
          <a:p>
            <a:pPr marL="448918" lvl="1" indent="-224459" algn="ctr">
              <a:lnSpc>
                <a:spcPts val="2910"/>
              </a:lnSpc>
              <a:buFont typeface="Arial"/>
              <a:buChar char="•"/>
            </a:pPr>
            <a:r>
              <a:rPr lang="en-US" sz="2079" b="1">
                <a:solidFill>
                  <a:srgbClr val="262F43"/>
                </a:solidFill>
                <a:latin typeface="Clear Sans Bold"/>
                <a:ea typeface="Clear Sans Bold"/>
                <a:cs typeface="Clear Sans Bold"/>
                <a:sym typeface="Clear Sans Bold"/>
              </a:rPr>
              <a:t>RAD:</a:t>
            </a:r>
            <a:r>
              <a:rPr lang="en-US" sz="2079">
                <a:solidFill>
                  <a:srgbClr val="262F43"/>
                </a:solidFill>
                <a:latin typeface="Clear Sans"/>
                <a:ea typeface="Clear Sans"/>
                <a:cs typeface="Clear Sans"/>
                <a:sym typeface="Clear Sans"/>
              </a:rPr>
              <a:t> Index of accessibility to radial highways</a:t>
            </a:r>
          </a:p>
          <a:p>
            <a:pPr marL="448918" lvl="1" indent="-224459" algn="ctr">
              <a:lnSpc>
                <a:spcPts val="2910"/>
              </a:lnSpc>
              <a:buFont typeface="Arial"/>
              <a:buChar char="•"/>
            </a:pPr>
            <a:r>
              <a:rPr lang="en-US" sz="2079" b="1">
                <a:solidFill>
                  <a:srgbClr val="262F43"/>
                </a:solidFill>
                <a:latin typeface="Clear Sans Bold"/>
                <a:ea typeface="Clear Sans Bold"/>
                <a:cs typeface="Clear Sans Bold"/>
                <a:sym typeface="Clear Sans Bold"/>
              </a:rPr>
              <a:t>TAX:</a:t>
            </a:r>
            <a:r>
              <a:rPr lang="en-US" sz="2079">
                <a:solidFill>
                  <a:srgbClr val="262F43"/>
                </a:solidFill>
                <a:latin typeface="Clear Sans"/>
                <a:ea typeface="Clear Sans"/>
                <a:cs typeface="Clear Sans"/>
                <a:sym typeface="Clear Sans"/>
              </a:rPr>
              <a:t> Full-value property-tax rate</a:t>
            </a:r>
          </a:p>
          <a:p>
            <a:pPr marL="448918" lvl="1" indent="-224459" algn="ctr">
              <a:lnSpc>
                <a:spcPts val="2910"/>
              </a:lnSpc>
              <a:buFont typeface="Arial"/>
              <a:buChar char="•"/>
            </a:pPr>
            <a:r>
              <a:rPr lang="en-US" sz="2079" b="1">
                <a:solidFill>
                  <a:srgbClr val="262F43"/>
                </a:solidFill>
                <a:latin typeface="Clear Sans Bold"/>
                <a:ea typeface="Clear Sans Bold"/>
                <a:cs typeface="Clear Sans Bold"/>
                <a:sym typeface="Clear Sans Bold"/>
              </a:rPr>
              <a:t>PTRATIO: </a:t>
            </a:r>
            <a:r>
              <a:rPr lang="en-US" sz="2079">
                <a:solidFill>
                  <a:srgbClr val="262F43"/>
                </a:solidFill>
                <a:latin typeface="Clear Sans"/>
                <a:ea typeface="Clear Sans"/>
                <a:cs typeface="Clear Sans"/>
                <a:sym typeface="Clear Sans"/>
              </a:rPr>
              <a:t>Pupil-teacher ratio by town</a:t>
            </a:r>
          </a:p>
          <a:p>
            <a:pPr marL="448918" lvl="1" indent="-224459" algn="ctr">
              <a:lnSpc>
                <a:spcPts val="2910"/>
              </a:lnSpc>
              <a:buFont typeface="Arial"/>
              <a:buChar char="•"/>
            </a:pPr>
            <a:r>
              <a:rPr lang="en-US" sz="2079" b="1">
                <a:solidFill>
                  <a:srgbClr val="262F43"/>
                </a:solidFill>
                <a:latin typeface="Clear Sans Bold"/>
                <a:ea typeface="Clear Sans Bold"/>
                <a:cs typeface="Clear Sans Bold"/>
                <a:sym typeface="Clear Sans Bold"/>
              </a:rPr>
              <a:t>B:</a:t>
            </a:r>
            <a:r>
              <a:rPr lang="en-US" sz="2079">
                <a:solidFill>
                  <a:srgbClr val="262F43"/>
                </a:solidFill>
                <a:latin typeface="Clear Sans"/>
                <a:ea typeface="Clear Sans"/>
                <a:cs typeface="Clear Sans"/>
                <a:sym typeface="Clear Sans"/>
              </a:rPr>
              <a:t> Proportion of Black residents by town</a:t>
            </a:r>
          </a:p>
          <a:p>
            <a:pPr marL="448918" lvl="1" indent="-224459" algn="ctr">
              <a:lnSpc>
                <a:spcPts val="2910"/>
              </a:lnSpc>
              <a:buFont typeface="Arial"/>
              <a:buChar char="•"/>
            </a:pPr>
            <a:r>
              <a:rPr lang="en-US" sz="2079" b="1">
                <a:solidFill>
                  <a:srgbClr val="262F43"/>
                </a:solidFill>
                <a:latin typeface="Clear Sans Bold"/>
                <a:ea typeface="Clear Sans Bold"/>
                <a:cs typeface="Clear Sans Bold"/>
                <a:sym typeface="Clear Sans Bold"/>
              </a:rPr>
              <a:t>LSTAT:</a:t>
            </a:r>
            <a:r>
              <a:rPr lang="en-US" sz="2079">
                <a:solidFill>
                  <a:srgbClr val="262F43"/>
                </a:solidFill>
                <a:latin typeface="Clear Sans"/>
                <a:ea typeface="Clear Sans"/>
                <a:cs typeface="Clear Sans"/>
                <a:sym typeface="Clear Sans"/>
              </a:rPr>
              <a:t> % lower status of the population</a:t>
            </a:r>
          </a:p>
          <a:p>
            <a:pPr marL="448918" lvl="1" indent="-224459" algn="ctr">
              <a:lnSpc>
                <a:spcPts val="2910"/>
              </a:lnSpc>
              <a:buFont typeface="Arial"/>
              <a:buChar char="•"/>
            </a:pPr>
            <a:r>
              <a:rPr lang="en-US" sz="2079" b="1">
                <a:solidFill>
                  <a:srgbClr val="262F43"/>
                </a:solidFill>
                <a:latin typeface="Clear Sans Bold"/>
                <a:ea typeface="Clear Sans Bold"/>
                <a:cs typeface="Clear Sans Bold"/>
                <a:sym typeface="Clear Sans Bold"/>
              </a:rPr>
              <a:t>Target Variable:</a:t>
            </a:r>
          </a:p>
          <a:p>
            <a:pPr marL="448918" lvl="1" indent="-224459" algn="ctr">
              <a:lnSpc>
                <a:spcPts val="2910"/>
              </a:lnSpc>
              <a:buFont typeface="Arial"/>
              <a:buChar char="•"/>
            </a:pPr>
            <a:r>
              <a:rPr lang="en-US" sz="2079">
                <a:solidFill>
                  <a:srgbClr val="262F43"/>
                </a:solidFill>
                <a:latin typeface="Clear Sans"/>
                <a:ea typeface="Clear Sans"/>
                <a:cs typeface="Clear Sans"/>
                <a:sym typeface="Clear Sans"/>
              </a:rPr>
              <a:t>MEDV: Median value of owner-occupied homes (in $1000s)</a:t>
            </a:r>
          </a:p>
          <a:p>
            <a:pPr algn="ctr">
              <a:lnSpc>
                <a:spcPts val="2910"/>
              </a:lnSpc>
            </a:pPr>
            <a:endParaRPr lang="en-US" sz="2079">
              <a:solidFill>
                <a:srgbClr val="262F43"/>
              </a:solidFill>
              <a:latin typeface="Clear Sans"/>
              <a:ea typeface="Clear Sans"/>
              <a:cs typeface="Clear Sans"/>
              <a:sym typeface="Clear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0FAFF"/>
        </a:solidFill>
        <a:effectLst/>
      </p:bgPr>
    </p:bg>
    <p:spTree>
      <p:nvGrpSpPr>
        <p:cNvPr id="1" name=""/>
        <p:cNvGrpSpPr/>
        <p:nvPr/>
      </p:nvGrpSpPr>
      <p:grpSpPr>
        <a:xfrm>
          <a:off x="0" y="0"/>
          <a:ext cx="0" cy="0"/>
          <a:chOff x="0" y="0"/>
          <a:chExt cx="0" cy="0"/>
        </a:xfrm>
      </p:grpSpPr>
      <p:sp>
        <p:nvSpPr>
          <p:cNvPr id="2" name="Freeform 2"/>
          <p:cNvSpPr/>
          <p:nvPr/>
        </p:nvSpPr>
        <p:spPr>
          <a:xfrm flipH="1" flipV="1">
            <a:off x="-171306" y="9499384"/>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835223" y="9499384"/>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71306" y="8492855"/>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Freeform 5"/>
          <p:cNvSpPr/>
          <p:nvPr/>
        </p:nvSpPr>
        <p:spPr>
          <a:xfrm rot="-10800000" flipH="1" flipV="1">
            <a:off x="-171306" y="64797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6" name="Freeform 6"/>
          <p:cNvSpPr/>
          <p:nvPr/>
        </p:nvSpPr>
        <p:spPr>
          <a:xfrm rot="-10800000">
            <a:off x="-171306" y="74863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7" name="Freeform 7"/>
          <p:cNvSpPr/>
          <p:nvPr/>
        </p:nvSpPr>
        <p:spPr>
          <a:xfrm flipV="1">
            <a:off x="835223" y="6479797"/>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8" name="Freeform 8"/>
          <p:cNvSpPr/>
          <p:nvPr/>
        </p:nvSpPr>
        <p:spPr>
          <a:xfrm rot="-10800000" flipV="1">
            <a:off x="-171306" y="5473268"/>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9" name="Freeform 9"/>
          <p:cNvSpPr/>
          <p:nvPr/>
        </p:nvSpPr>
        <p:spPr>
          <a:xfrm rot="-10800000" flipH="1" flipV="1">
            <a:off x="17500852" y="-203632"/>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0" name="Freeform 10"/>
          <p:cNvSpPr/>
          <p:nvPr/>
        </p:nvSpPr>
        <p:spPr>
          <a:xfrm rot="-10800000">
            <a:off x="15487794" y="-203632"/>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1" name="Freeform 11"/>
          <p:cNvSpPr/>
          <p:nvPr/>
        </p:nvSpPr>
        <p:spPr>
          <a:xfrm rot="-10800000">
            <a:off x="16494323" y="802897"/>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2" name="Freeform 12"/>
          <p:cNvSpPr/>
          <p:nvPr/>
        </p:nvSpPr>
        <p:spPr>
          <a:xfrm flipH="1" flipV="1">
            <a:off x="17500852" y="2815955"/>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3" name="Freeform 13"/>
          <p:cNvSpPr/>
          <p:nvPr/>
        </p:nvSpPr>
        <p:spPr>
          <a:xfrm>
            <a:off x="16494323" y="18094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4" name="Freeform 14"/>
          <p:cNvSpPr/>
          <p:nvPr/>
        </p:nvSpPr>
        <p:spPr>
          <a:xfrm rot="-10800000" flipV="1">
            <a:off x="16494323" y="2815955"/>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5" name="Freeform 15"/>
          <p:cNvSpPr/>
          <p:nvPr/>
        </p:nvSpPr>
        <p:spPr>
          <a:xfrm flipV="1">
            <a:off x="16494323" y="3822484"/>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6" name="Freeform 16"/>
          <p:cNvSpPr/>
          <p:nvPr/>
        </p:nvSpPr>
        <p:spPr>
          <a:xfrm>
            <a:off x="1841752" y="8492855"/>
            <a:ext cx="1006529" cy="1006529"/>
          </a:xfrm>
          <a:custGeom>
            <a:avLst/>
            <a:gdLst/>
            <a:ahLst/>
            <a:cxnLst/>
            <a:rect l="l" t="t" r="r" b="b"/>
            <a:pathLst>
              <a:path w="1006529" h="1006529">
                <a:moveTo>
                  <a:pt x="0" y="0"/>
                </a:moveTo>
                <a:lnTo>
                  <a:pt x="1006529" y="0"/>
                </a:lnTo>
                <a:lnTo>
                  <a:pt x="1006529" y="1006529"/>
                </a:lnTo>
                <a:lnTo>
                  <a:pt x="0" y="100652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7" name="Freeform 17"/>
          <p:cNvSpPr/>
          <p:nvPr/>
        </p:nvSpPr>
        <p:spPr>
          <a:xfrm flipH="1" flipV="1">
            <a:off x="15487794" y="8028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8" name="Freeform 18"/>
          <p:cNvSpPr/>
          <p:nvPr/>
        </p:nvSpPr>
        <p:spPr>
          <a:xfrm rot="-10800000" flipH="1">
            <a:off x="1841752" y="7486326"/>
            <a:ext cx="1006529" cy="1006529"/>
          </a:xfrm>
          <a:custGeom>
            <a:avLst/>
            <a:gdLst/>
            <a:ahLst/>
            <a:cxnLst/>
            <a:rect l="l" t="t" r="r" b="b"/>
            <a:pathLst>
              <a:path w="1006529" h="1006529">
                <a:moveTo>
                  <a:pt x="1006529" y="0"/>
                </a:moveTo>
                <a:lnTo>
                  <a:pt x="0" y="0"/>
                </a:lnTo>
                <a:lnTo>
                  <a:pt x="0" y="1006529"/>
                </a:lnTo>
                <a:lnTo>
                  <a:pt x="1006529" y="1006529"/>
                </a:lnTo>
                <a:lnTo>
                  <a:pt x="1006529"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9" name="Freeform 19"/>
          <p:cNvSpPr/>
          <p:nvPr/>
        </p:nvSpPr>
        <p:spPr>
          <a:xfrm rot="-10800000" flipV="1">
            <a:off x="15487794" y="1809426"/>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20" name="Freeform 20"/>
          <p:cNvSpPr/>
          <p:nvPr/>
        </p:nvSpPr>
        <p:spPr>
          <a:xfrm>
            <a:off x="2642381" y="3056507"/>
            <a:ext cx="13646042" cy="1839795"/>
          </a:xfrm>
          <a:custGeom>
            <a:avLst/>
            <a:gdLst/>
            <a:ahLst/>
            <a:cxnLst/>
            <a:rect l="l" t="t" r="r" b="b"/>
            <a:pathLst>
              <a:path w="13646042" h="1839795">
                <a:moveTo>
                  <a:pt x="0" y="0"/>
                </a:moveTo>
                <a:lnTo>
                  <a:pt x="13646042" y="0"/>
                </a:lnTo>
                <a:lnTo>
                  <a:pt x="13646042" y="1839795"/>
                </a:lnTo>
                <a:lnTo>
                  <a:pt x="0" y="1839795"/>
                </a:lnTo>
                <a:lnTo>
                  <a:pt x="0" y="0"/>
                </a:lnTo>
                <a:close/>
              </a:path>
            </a:pathLst>
          </a:custGeom>
          <a:blipFill>
            <a:blip r:embed="rId6"/>
            <a:stretch>
              <a:fillRect b="-3670"/>
            </a:stretch>
          </a:blipFill>
        </p:spPr>
      </p:sp>
      <p:sp>
        <p:nvSpPr>
          <p:cNvPr id="21" name="Freeform 21"/>
          <p:cNvSpPr/>
          <p:nvPr/>
        </p:nvSpPr>
        <p:spPr>
          <a:xfrm>
            <a:off x="3128944" y="5058949"/>
            <a:ext cx="13646042" cy="1342944"/>
          </a:xfrm>
          <a:custGeom>
            <a:avLst/>
            <a:gdLst/>
            <a:ahLst/>
            <a:cxnLst/>
            <a:rect l="l" t="t" r="r" b="b"/>
            <a:pathLst>
              <a:path w="13646042" h="1342944">
                <a:moveTo>
                  <a:pt x="0" y="0"/>
                </a:moveTo>
                <a:lnTo>
                  <a:pt x="13646042" y="0"/>
                </a:lnTo>
                <a:lnTo>
                  <a:pt x="13646042" y="1342943"/>
                </a:lnTo>
                <a:lnTo>
                  <a:pt x="0" y="1342943"/>
                </a:lnTo>
                <a:lnTo>
                  <a:pt x="0" y="0"/>
                </a:lnTo>
                <a:close/>
              </a:path>
            </a:pathLst>
          </a:custGeom>
          <a:blipFill>
            <a:blip r:embed="rId7"/>
            <a:stretch>
              <a:fillRect/>
            </a:stretch>
          </a:blipFill>
        </p:spPr>
      </p:sp>
      <p:sp>
        <p:nvSpPr>
          <p:cNvPr id="22" name="Freeform 22"/>
          <p:cNvSpPr/>
          <p:nvPr/>
        </p:nvSpPr>
        <p:spPr>
          <a:xfrm>
            <a:off x="3149058" y="7313019"/>
            <a:ext cx="13625928" cy="2303155"/>
          </a:xfrm>
          <a:custGeom>
            <a:avLst/>
            <a:gdLst/>
            <a:ahLst/>
            <a:cxnLst/>
            <a:rect l="l" t="t" r="r" b="b"/>
            <a:pathLst>
              <a:path w="13625928" h="2303155">
                <a:moveTo>
                  <a:pt x="0" y="0"/>
                </a:moveTo>
                <a:lnTo>
                  <a:pt x="13625928" y="0"/>
                </a:lnTo>
                <a:lnTo>
                  <a:pt x="13625928" y="2303155"/>
                </a:lnTo>
                <a:lnTo>
                  <a:pt x="0" y="2303155"/>
                </a:lnTo>
                <a:lnTo>
                  <a:pt x="0" y="0"/>
                </a:lnTo>
                <a:close/>
              </a:path>
            </a:pathLst>
          </a:custGeom>
          <a:blipFill>
            <a:blip r:embed="rId8"/>
            <a:stretch>
              <a:fillRect/>
            </a:stretch>
          </a:blipFill>
        </p:spPr>
      </p:sp>
      <p:sp>
        <p:nvSpPr>
          <p:cNvPr id="23" name="TextBox 23"/>
          <p:cNvSpPr txBox="1"/>
          <p:nvPr/>
        </p:nvSpPr>
        <p:spPr>
          <a:xfrm>
            <a:off x="2642381" y="1247775"/>
            <a:ext cx="12433559" cy="1793983"/>
          </a:xfrm>
          <a:prstGeom prst="rect">
            <a:avLst/>
          </a:prstGeom>
        </p:spPr>
        <p:txBody>
          <a:bodyPr lIns="0" tIns="0" rIns="0" bIns="0" rtlCol="0" anchor="t">
            <a:spAutoFit/>
          </a:bodyPr>
          <a:lstStyle/>
          <a:p>
            <a:pPr algn="ctr">
              <a:lnSpc>
                <a:spcPts val="10842"/>
              </a:lnSpc>
            </a:pPr>
            <a:r>
              <a:rPr lang="en-US" sz="13222">
                <a:solidFill>
                  <a:srgbClr val="262F43"/>
                </a:solidFill>
                <a:latin typeface="Impact"/>
                <a:ea typeface="Impact"/>
                <a:cs typeface="Impact"/>
                <a:sym typeface="Impact"/>
              </a:rPr>
              <a:t>PREPROCESSING</a:t>
            </a:r>
          </a:p>
        </p:txBody>
      </p:sp>
      <p:sp>
        <p:nvSpPr>
          <p:cNvPr id="24" name="TextBox 24"/>
          <p:cNvSpPr txBox="1"/>
          <p:nvPr/>
        </p:nvSpPr>
        <p:spPr>
          <a:xfrm>
            <a:off x="3093826" y="6403597"/>
            <a:ext cx="12100347" cy="671297"/>
          </a:xfrm>
          <a:prstGeom prst="rect">
            <a:avLst/>
          </a:prstGeom>
        </p:spPr>
        <p:txBody>
          <a:bodyPr lIns="0" tIns="0" rIns="0" bIns="0" rtlCol="0" anchor="t">
            <a:spAutoFit/>
          </a:bodyPr>
          <a:lstStyle/>
          <a:p>
            <a:pPr algn="ctr">
              <a:lnSpc>
                <a:spcPts val="5524"/>
              </a:lnSpc>
            </a:pPr>
            <a:r>
              <a:rPr lang="en-US" sz="3945" b="1">
                <a:solidFill>
                  <a:srgbClr val="262F43"/>
                </a:solidFill>
                <a:latin typeface="Clear Sans Bold"/>
                <a:ea typeface="Clear Sans Bold"/>
                <a:cs typeface="Clear Sans Bold"/>
                <a:sym typeface="Clear Sans Bold"/>
              </a:rPr>
              <a:t>Pipeline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0FAFF"/>
        </a:solidFill>
        <a:effectLst/>
      </p:bgPr>
    </p:bg>
    <p:spTree>
      <p:nvGrpSpPr>
        <p:cNvPr id="1" name=""/>
        <p:cNvGrpSpPr/>
        <p:nvPr/>
      </p:nvGrpSpPr>
      <p:grpSpPr>
        <a:xfrm>
          <a:off x="0" y="0"/>
          <a:ext cx="0" cy="0"/>
          <a:chOff x="0" y="0"/>
          <a:chExt cx="0" cy="0"/>
        </a:xfrm>
      </p:grpSpPr>
      <p:sp>
        <p:nvSpPr>
          <p:cNvPr id="2" name="Freeform 2"/>
          <p:cNvSpPr/>
          <p:nvPr/>
        </p:nvSpPr>
        <p:spPr>
          <a:xfrm flipH="1" flipV="1">
            <a:off x="-171306" y="9499384"/>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835223" y="9499384"/>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71306" y="8492855"/>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Freeform 5"/>
          <p:cNvSpPr/>
          <p:nvPr/>
        </p:nvSpPr>
        <p:spPr>
          <a:xfrm rot="-10800000" flipH="1" flipV="1">
            <a:off x="-171306" y="64797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6" name="Freeform 6"/>
          <p:cNvSpPr/>
          <p:nvPr/>
        </p:nvSpPr>
        <p:spPr>
          <a:xfrm rot="-10800000">
            <a:off x="-171306" y="74863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7" name="Freeform 7"/>
          <p:cNvSpPr/>
          <p:nvPr/>
        </p:nvSpPr>
        <p:spPr>
          <a:xfrm flipV="1">
            <a:off x="835223" y="6479797"/>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8" name="Freeform 8"/>
          <p:cNvSpPr/>
          <p:nvPr/>
        </p:nvSpPr>
        <p:spPr>
          <a:xfrm rot="-10800000" flipV="1">
            <a:off x="-171306" y="5473268"/>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9" name="Freeform 9"/>
          <p:cNvSpPr/>
          <p:nvPr/>
        </p:nvSpPr>
        <p:spPr>
          <a:xfrm rot="-10800000" flipH="1" flipV="1">
            <a:off x="17500852" y="-203632"/>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0" name="Freeform 10"/>
          <p:cNvSpPr/>
          <p:nvPr/>
        </p:nvSpPr>
        <p:spPr>
          <a:xfrm rot="-10800000">
            <a:off x="15487794" y="-203632"/>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1" name="Freeform 11"/>
          <p:cNvSpPr/>
          <p:nvPr/>
        </p:nvSpPr>
        <p:spPr>
          <a:xfrm rot="-10800000">
            <a:off x="16494323" y="802897"/>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2" name="Freeform 12"/>
          <p:cNvSpPr/>
          <p:nvPr/>
        </p:nvSpPr>
        <p:spPr>
          <a:xfrm flipH="1" flipV="1">
            <a:off x="17500852" y="2815955"/>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3" name="Freeform 13"/>
          <p:cNvSpPr/>
          <p:nvPr/>
        </p:nvSpPr>
        <p:spPr>
          <a:xfrm>
            <a:off x="16494323" y="18094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4" name="Freeform 14"/>
          <p:cNvSpPr/>
          <p:nvPr/>
        </p:nvSpPr>
        <p:spPr>
          <a:xfrm rot="-10800000" flipV="1">
            <a:off x="16494323" y="2815955"/>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5" name="Freeform 15"/>
          <p:cNvSpPr/>
          <p:nvPr/>
        </p:nvSpPr>
        <p:spPr>
          <a:xfrm flipV="1">
            <a:off x="16494323" y="3822484"/>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6" name="Freeform 16"/>
          <p:cNvSpPr/>
          <p:nvPr/>
        </p:nvSpPr>
        <p:spPr>
          <a:xfrm>
            <a:off x="1841752" y="8492855"/>
            <a:ext cx="1006529" cy="1006529"/>
          </a:xfrm>
          <a:custGeom>
            <a:avLst/>
            <a:gdLst/>
            <a:ahLst/>
            <a:cxnLst/>
            <a:rect l="l" t="t" r="r" b="b"/>
            <a:pathLst>
              <a:path w="1006529" h="1006529">
                <a:moveTo>
                  <a:pt x="0" y="0"/>
                </a:moveTo>
                <a:lnTo>
                  <a:pt x="1006529" y="0"/>
                </a:lnTo>
                <a:lnTo>
                  <a:pt x="1006529" y="1006529"/>
                </a:lnTo>
                <a:lnTo>
                  <a:pt x="0" y="100652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7" name="Freeform 17"/>
          <p:cNvSpPr/>
          <p:nvPr/>
        </p:nvSpPr>
        <p:spPr>
          <a:xfrm flipH="1" flipV="1">
            <a:off x="15487794" y="8028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8" name="Freeform 18"/>
          <p:cNvSpPr/>
          <p:nvPr/>
        </p:nvSpPr>
        <p:spPr>
          <a:xfrm rot="-10800000" flipH="1">
            <a:off x="1841752" y="7486326"/>
            <a:ext cx="1006529" cy="1006529"/>
          </a:xfrm>
          <a:custGeom>
            <a:avLst/>
            <a:gdLst/>
            <a:ahLst/>
            <a:cxnLst/>
            <a:rect l="l" t="t" r="r" b="b"/>
            <a:pathLst>
              <a:path w="1006529" h="1006529">
                <a:moveTo>
                  <a:pt x="1006529" y="0"/>
                </a:moveTo>
                <a:lnTo>
                  <a:pt x="0" y="0"/>
                </a:lnTo>
                <a:lnTo>
                  <a:pt x="0" y="1006529"/>
                </a:lnTo>
                <a:lnTo>
                  <a:pt x="1006529" y="1006529"/>
                </a:lnTo>
                <a:lnTo>
                  <a:pt x="1006529"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9" name="Freeform 19"/>
          <p:cNvSpPr/>
          <p:nvPr/>
        </p:nvSpPr>
        <p:spPr>
          <a:xfrm rot="-10800000" flipV="1">
            <a:off x="15487794" y="1809426"/>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20" name="Freeform 20"/>
          <p:cNvSpPr/>
          <p:nvPr/>
        </p:nvSpPr>
        <p:spPr>
          <a:xfrm>
            <a:off x="3596832" y="3014631"/>
            <a:ext cx="12394226" cy="2458637"/>
          </a:xfrm>
          <a:custGeom>
            <a:avLst/>
            <a:gdLst/>
            <a:ahLst/>
            <a:cxnLst/>
            <a:rect l="l" t="t" r="r" b="b"/>
            <a:pathLst>
              <a:path w="12394226" h="2458637">
                <a:moveTo>
                  <a:pt x="0" y="0"/>
                </a:moveTo>
                <a:lnTo>
                  <a:pt x="12394226" y="0"/>
                </a:lnTo>
                <a:lnTo>
                  <a:pt x="12394226" y="2458637"/>
                </a:lnTo>
                <a:lnTo>
                  <a:pt x="0" y="2458637"/>
                </a:lnTo>
                <a:lnTo>
                  <a:pt x="0" y="0"/>
                </a:lnTo>
                <a:close/>
              </a:path>
            </a:pathLst>
          </a:custGeom>
          <a:blipFill>
            <a:blip r:embed="rId6"/>
            <a:stretch>
              <a:fillRect/>
            </a:stretch>
          </a:blipFill>
        </p:spPr>
      </p:sp>
      <p:sp>
        <p:nvSpPr>
          <p:cNvPr id="21" name="Freeform 21"/>
          <p:cNvSpPr/>
          <p:nvPr/>
        </p:nvSpPr>
        <p:spPr>
          <a:xfrm>
            <a:off x="3596832" y="6483631"/>
            <a:ext cx="12394226" cy="2553755"/>
          </a:xfrm>
          <a:custGeom>
            <a:avLst/>
            <a:gdLst/>
            <a:ahLst/>
            <a:cxnLst/>
            <a:rect l="l" t="t" r="r" b="b"/>
            <a:pathLst>
              <a:path w="12394226" h="2553755">
                <a:moveTo>
                  <a:pt x="0" y="0"/>
                </a:moveTo>
                <a:lnTo>
                  <a:pt x="12394226" y="0"/>
                </a:lnTo>
                <a:lnTo>
                  <a:pt x="12394226" y="2553756"/>
                </a:lnTo>
                <a:lnTo>
                  <a:pt x="0" y="2553756"/>
                </a:lnTo>
                <a:lnTo>
                  <a:pt x="0" y="0"/>
                </a:lnTo>
                <a:close/>
              </a:path>
            </a:pathLst>
          </a:custGeom>
          <a:blipFill>
            <a:blip r:embed="rId7"/>
            <a:stretch>
              <a:fillRect/>
            </a:stretch>
          </a:blipFill>
        </p:spPr>
      </p:sp>
      <p:sp>
        <p:nvSpPr>
          <p:cNvPr id="22" name="TextBox 22"/>
          <p:cNvSpPr txBox="1"/>
          <p:nvPr/>
        </p:nvSpPr>
        <p:spPr>
          <a:xfrm>
            <a:off x="3925005" y="529029"/>
            <a:ext cx="10437990" cy="1793983"/>
          </a:xfrm>
          <a:prstGeom prst="rect">
            <a:avLst/>
          </a:prstGeom>
        </p:spPr>
        <p:txBody>
          <a:bodyPr lIns="0" tIns="0" rIns="0" bIns="0" rtlCol="0" anchor="t">
            <a:spAutoFit/>
          </a:bodyPr>
          <a:lstStyle/>
          <a:p>
            <a:pPr algn="ctr">
              <a:lnSpc>
                <a:spcPts val="10842"/>
              </a:lnSpc>
            </a:pPr>
            <a:r>
              <a:rPr lang="en-US" sz="13222">
                <a:solidFill>
                  <a:srgbClr val="262F43"/>
                </a:solidFill>
                <a:latin typeface="Impact"/>
                <a:ea typeface="Impact"/>
                <a:cs typeface="Impact"/>
                <a:sym typeface="Impact"/>
              </a:rPr>
              <a:t>MODELING</a:t>
            </a:r>
          </a:p>
        </p:txBody>
      </p:sp>
      <p:sp>
        <p:nvSpPr>
          <p:cNvPr id="23" name="TextBox 23"/>
          <p:cNvSpPr txBox="1"/>
          <p:nvPr/>
        </p:nvSpPr>
        <p:spPr>
          <a:xfrm>
            <a:off x="3082766" y="1733226"/>
            <a:ext cx="12100347" cy="671297"/>
          </a:xfrm>
          <a:prstGeom prst="rect">
            <a:avLst/>
          </a:prstGeom>
        </p:spPr>
        <p:txBody>
          <a:bodyPr lIns="0" tIns="0" rIns="0" bIns="0" rtlCol="0" anchor="t">
            <a:spAutoFit/>
          </a:bodyPr>
          <a:lstStyle/>
          <a:p>
            <a:pPr algn="ctr">
              <a:lnSpc>
                <a:spcPts val="5524"/>
              </a:lnSpc>
            </a:pPr>
            <a:r>
              <a:rPr lang="en-US" sz="3945" b="1">
                <a:solidFill>
                  <a:srgbClr val="262F43"/>
                </a:solidFill>
                <a:latin typeface="Clear Sans Bold"/>
                <a:ea typeface="Clear Sans Bold"/>
                <a:cs typeface="Clear Sans Bold"/>
                <a:sym typeface="Clear Sans Bold"/>
              </a:rPr>
              <a:t>Linear Regression</a:t>
            </a:r>
          </a:p>
        </p:txBody>
      </p:sp>
      <p:sp>
        <p:nvSpPr>
          <p:cNvPr id="24" name="TextBox 24"/>
          <p:cNvSpPr txBox="1"/>
          <p:nvPr/>
        </p:nvSpPr>
        <p:spPr>
          <a:xfrm>
            <a:off x="3093826" y="5602785"/>
            <a:ext cx="12100347" cy="671297"/>
          </a:xfrm>
          <a:prstGeom prst="rect">
            <a:avLst/>
          </a:prstGeom>
        </p:spPr>
        <p:txBody>
          <a:bodyPr lIns="0" tIns="0" rIns="0" bIns="0" rtlCol="0" anchor="t">
            <a:spAutoFit/>
          </a:bodyPr>
          <a:lstStyle/>
          <a:p>
            <a:pPr algn="ctr">
              <a:lnSpc>
                <a:spcPts val="5524"/>
              </a:lnSpc>
            </a:pPr>
            <a:r>
              <a:rPr lang="en-US" sz="3945" b="1">
                <a:solidFill>
                  <a:srgbClr val="262F43"/>
                </a:solidFill>
                <a:latin typeface="Clear Sans Bold"/>
                <a:ea typeface="Clear Sans Bold"/>
                <a:cs typeface="Clear Sans Bold"/>
                <a:sym typeface="Clear Sans Bold"/>
              </a:rPr>
              <a:t>Random Forest Regressor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0FAFF"/>
        </a:solidFill>
        <a:effectLst/>
      </p:bgPr>
    </p:bg>
    <p:spTree>
      <p:nvGrpSpPr>
        <p:cNvPr id="1" name=""/>
        <p:cNvGrpSpPr/>
        <p:nvPr/>
      </p:nvGrpSpPr>
      <p:grpSpPr>
        <a:xfrm>
          <a:off x="0" y="0"/>
          <a:ext cx="0" cy="0"/>
          <a:chOff x="0" y="0"/>
          <a:chExt cx="0" cy="0"/>
        </a:xfrm>
      </p:grpSpPr>
      <p:sp>
        <p:nvSpPr>
          <p:cNvPr id="2" name="Freeform 2"/>
          <p:cNvSpPr/>
          <p:nvPr/>
        </p:nvSpPr>
        <p:spPr>
          <a:xfrm flipH="1" flipV="1">
            <a:off x="-171306" y="9499384"/>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835223" y="9499384"/>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71306" y="8492855"/>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Freeform 5"/>
          <p:cNvSpPr/>
          <p:nvPr/>
        </p:nvSpPr>
        <p:spPr>
          <a:xfrm rot="-10800000" flipH="1" flipV="1">
            <a:off x="-171306" y="64797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6" name="Freeform 6"/>
          <p:cNvSpPr/>
          <p:nvPr/>
        </p:nvSpPr>
        <p:spPr>
          <a:xfrm rot="-10800000">
            <a:off x="-171306" y="74863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7" name="Freeform 7"/>
          <p:cNvSpPr/>
          <p:nvPr/>
        </p:nvSpPr>
        <p:spPr>
          <a:xfrm flipV="1">
            <a:off x="835223" y="6479797"/>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8" name="Freeform 8"/>
          <p:cNvSpPr/>
          <p:nvPr/>
        </p:nvSpPr>
        <p:spPr>
          <a:xfrm rot="-10800000" flipV="1">
            <a:off x="-171306" y="5473268"/>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9" name="Freeform 9"/>
          <p:cNvSpPr/>
          <p:nvPr/>
        </p:nvSpPr>
        <p:spPr>
          <a:xfrm rot="-10800000" flipH="1" flipV="1">
            <a:off x="17500852" y="-203632"/>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0" name="Freeform 10"/>
          <p:cNvSpPr/>
          <p:nvPr/>
        </p:nvSpPr>
        <p:spPr>
          <a:xfrm rot="-10800000">
            <a:off x="15487794" y="-203632"/>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1" name="Freeform 11"/>
          <p:cNvSpPr/>
          <p:nvPr/>
        </p:nvSpPr>
        <p:spPr>
          <a:xfrm rot="-10800000">
            <a:off x="16494323" y="802897"/>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2" name="Freeform 12"/>
          <p:cNvSpPr/>
          <p:nvPr/>
        </p:nvSpPr>
        <p:spPr>
          <a:xfrm flipH="1" flipV="1">
            <a:off x="17500852" y="2815955"/>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3" name="Freeform 13"/>
          <p:cNvSpPr/>
          <p:nvPr/>
        </p:nvSpPr>
        <p:spPr>
          <a:xfrm>
            <a:off x="16494323" y="18094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4" name="Freeform 14"/>
          <p:cNvSpPr/>
          <p:nvPr/>
        </p:nvSpPr>
        <p:spPr>
          <a:xfrm rot="-10800000" flipV="1">
            <a:off x="16494323" y="2815955"/>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5" name="Freeform 15"/>
          <p:cNvSpPr/>
          <p:nvPr/>
        </p:nvSpPr>
        <p:spPr>
          <a:xfrm flipV="1">
            <a:off x="16494323" y="3822484"/>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6" name="Freeform 16"/>
          <p:cNvSpPr/>
          <p:nvPr/>
        </p:nvSpPr>
        <p:spPr>
          <a:xfrm>
            <a:off x="1841752" y="8492855"/>
            <a:ext cx="1006529" cy="1006529"/>
          </a:xfrm>
          <a:custGeom>
            <a:avLst/>
            <a:gdLst/>
            <a:ahLst/>
            <a:cxnLst/>
            <a:rect l="l" t="t" r="r" b="b"/>
            <a:pathLst>
              <a:path w="1006529" h="1006529">
                <a:moveTo>
                  <a:pt x="0" y="0"/>
                </a:moveTo>
                <a:lnTo>
                  <a:pt x="1006529" y="0"/>
                </a:lnTo>
                <a:lnTo>
                  <a:pt x="1006529" y="1006529"/>
                </a:lnTo>
                <a:lnTo>
                  <a:pt x="0" y="100652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7" name="Freeform 17"/>
          <p:cNvSpPr/>
          <p:nvPr/>
        </p:nvSpPr>
        <p:spPr>
          <a:xfrm flipH="1" flipV="1">
            <a:off x="15487794" y="8028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8" name="Freeform 18"/>
          <p:cNvSpPr/>
          <p:nvPr/>
        </p:nvSpPr>
        <p:spPr>
          <a:xfrm rot="-10800000" flipH="1">
            <a:off x="1841752" y="7486326"/>
            <a:ext cx="1006529" cy="1006529"/>
          </a:xfrm>
          <a:custGeom>
            <a:avLst/>
            <a:gdLst/>
            <a:ahLst/>
            <a:cxnLst/>
            <a:rect l="l" t="t" r="r" b="b"/>
            <a:pathLst>
              <a:path w="1006529" h="1006529">
                <a:moveTo>
                  <a:pt x="1006529" y="0"/>
                </a:moveTo>
                <a:lnTo>
                  <a:pt x="0" y="0"/>
                </a:lnTo>
                <a:lnTo>
                  <a:pt x="0" y="1006529"/>
                </a:lnTo>
                <a:lnTo>
                  <a:pt x="1006529" y="1006529"/>
                </a:lnTo>
                <a:lnTo>
                  <a:pt x="1006529"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9" name="Freeform 19"/>
          <p:cNvSpPr/>
          <p:nvPr/>
        </p:nvSpPr>
        <p:spPr>
          <a:xfrm rot="-10800000" flipV="1">
            <a:off x="15487794" y="1809426"/>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20" name="Freeform 20"/>
          <p:cNvSpPr/>
          <p:nvPr/>
        </p:nvSpPr>
        <p:spPr>
          <a:xfrm>
            <a:off x="2780193" y="4794067"/>
            <a:ext cx="12727613" cy="1396502"/>
          </a:xfrm>
          <a:custGeom>
            <a:avLst/>
            <a:gdLst/>
            <a:ahLst/>
            <a:cxnLst/>
            <a:rect l="l" t="t" r="r" b="b"/>
            <a:pathLst>
              <a:path w="12727613" h="1396502">
                <a:moveTo>
                  <a:pt x="0" y="0"/>
                </a:moveTo>
                <a:lnTo>
                  <a:pt x="12727614" y="0"/>
                </a:lnTo>
                <a:lnTo>
                  <a:pt x="12727614" y="1396502"/>
                </a:lnTo>
                <a:lnTo>
                  <a:pt x="0" y="1396502"/>
                </a:lnTo>
                <a:lnTo>
                  <a:pt x="0" y="0"/>
                </a:lnTo>
                <a:close/>
              </a:path>
            </a:pathLst>
          </a:custGeom>
          <a:blipFill>
            <a:blip r:embed="rId6"/>
            <a:stretch>
              <a:fillRect/>
            </a:stretch>
          </a:blipFill>
        </p:spPr>
      </p:sp>
      <p:sp>
        <p:nvSpPr>
          <p:cNvPr id="21" name="TextBox 21"/>
          <p:cNvSpPr txBox="1"/>
          <p:nvPr/>
        </p:nvSpPr>
        <p:spPr>
          <a:xfrm>
            <a:off x="3925005" y="1658587"/>
            <a:ext cx="10437990" cy="1793983"/>
          </a:xfrm>
          <a:prstGeom prst="rect">
            <a:avLst/>
          </a:prstGeom>
        </p:spPr>
        <p:txBody>
          <a:bodyPr lIns="0" tIns="0" rIns="0" bIns="0" rtlCol="0" anchor="t">
            <a:spAutoFit/>
          </a:bodyPr>
          <a:lstStyle/>
          <a:p>
            <a:pPr algn="ctr">
              <a:lnSpc>
                <a:spcPts val="10842"/>
              </a:lnSpc>
            </a:pPr>
            <a:r>
              <a:rPr lang="en-US" sz="13222">
                <a:solidFill>
                  <a:srgbClr val="262F43"/>
                </a:solidFill>
                <a:latin typeface="Impact"/>
                <a:ea typeface="Impact"/>
                <a:cs typeface="Impact"/>
                <a:sym typeface="Impact"/>
              </a:rPr>
              <a:t>EVALUATION</a:t>
            </a:r>
          </a:p>
        </p:txBody>
      </p:sp>
      <p:sp>
        <p:nvSpPr>
          <p:cNvPr id="22" name="TextBox 22"/>
          <p:cNvSpPr txBox="1"/>
          <p:nvPr/>
        </p:nvSpPr>
        <p:spPr>
          <a:xfrm>
            <a:off x="3093826" y="3153751"/>
            <a:ext cx="12100347" cy="645262"/>
          </a:xfrm>
          <a:prstGeom prst="rect">
            <a:avLst/>
          </a:prstGeom>
        </p:spPr>
        <p:txBody>
          <a:bodyPr lIns="0" tIns="0" rIns="0" bIns="0" rtlCol="0" anchor="t">
            <a:spAutoFit/>
          </a:bodyPr>
          <a:lstStyle/>
          <a:p>
            <a:pPr algn="ctr">
              <a:lnSpc>
                <a:spcPts val="5384"/>
              </a:lnSpc>
            </a:pPr>
            <a:r>
              <a:rPr lang="en-US" sz="3846" b="1">
                <a:solidFill>
                  <a:srgbClr val="262F43"/>
                </a:solidFill>
                <a:latin typeface="Clear Sans Bold"/>
                <a:ea typeface="Clear Sans Bold"/>
                <a:cs typeface="Clear Sans Bold"/>
                <a:sym typeface="Clear Sans Bold"/>
              </a:rPr>
              <a:t>Linear and Random forest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0FAFF"/>
        </a:solidFill>
        <a:effectLst/>
      </p:bgPr>
    </p:bg>
    <p:spTree>
      <p:nvGrpSpPr>
        <p:cNvPr id="1" name=""/>
        <p:cNvGrpSpPr/>
        <p:nvPr/>
      </p:nvGrpSpPr>
      <p:grpSpPr>
        <a:xfrm>
          <a:off x="0" y="0"/>
          <a:ext cx="0" cy="0"/>
          <a:chOff x="0" y="0"/>
          <a:chExt cx="0" cy="0"/>
        </a:xfrm>
      </p:grpSpPr>
      <p:sp>
        <p:nvSpPr>
          <p:cNvPr id="2" name="Freeform 2"/>
          <p:cNvSpPr/>
          <p:nvPr/>
        </p:nvSpPr>
        <p:spPr>
          <a:xfrm flipH="1" flipV="1">
            <a:off x="-171306" y="9499384"/>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835223" y="9499384"/>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71306" y="8492855"/>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Freeform 5"/>
          <p:cNvSpPr/>
          <p:nvPr/>
        </p:nvSpPr>
        <p:spPr>
          <a:xfrm rot="-10800000" flipH="1" flipV="1">
            <a:off x="-171306" y="64797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6" name="Freeform 6"/>
          <p:cNvSpPr/>
          <p:nvPr/>
        </p:nvSpPr>
        <p:spPr>
          <a:xfrm rot="-10800000">
            <a:off x="-171306" y="74863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7" name="Freeform 7"/>
          <p:cNvSpPr/>
          <p:nvPr/>
        </p:nvSpPr>
        <p:spPr>
          <a:xfrm flipV="1">
            <a:off x="835223" y="6479797"/>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8" name="Freeform 8"/>
          <p:cNvSpPr/>
          <p:nvPr/>
        </p:nvSpPr>
        <p:spPr>
          <a:xfrm rot="-10800000" flipV="1">
            <a:off x="-171306" y="5473268"/>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9" name="Freeform 9"/>
          <p:cNvSpPr/>
          <p:nvPr/>
        </p:nvSpPr>
        <p:spPr>
          <a:xfrm rot="-10800000" flipH="1" flipV="1">
            <a:off x="17500852" y="-203632"/>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0" name="Freeform 10"/>
          <p:cNvSpPr/>
          <p:nvPr/>
        </p:nvSpPr>
        <p:spPr>
          <a:xfrm rot="-10800000">
            <a:off x="15487794" y="-203632"/>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1" name="Freeform 11"/>
          <p:cNvSpPr/>
          <p:nvPr/>
        </p:nvSpPr>
        <p:spPr>
          <a:xfrm rot="-10800000">
            <a:off x="16494323" y="802897"/>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2" name="Freeform 12"/>
          <p:cNvSpPr/>
          <p:nvPr/>
        </p:nvSpPr>
        <p:spPr>
          <a:xfrm flipH="1" flipV="1">
            <a:off x="17500852" y="2815955"/>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3" name="Freeform 13"/>
          <p:cNvSpPr/>
          <p:nvPr/>
        </p:nvSpPr>
        <p:spPr>
          <a:xfrm>
            <a:off x="16494323" y="18094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4" name="Freeform 14"/>
          <p:cNvSpPr/>
          <p:nvPr/>
        </p:nvSpPr>
        <p:spPr>
          <a:xfrm rot="-10800000" flipV="1">
            <a:off x="16494323" y="2815955"/>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5" name="Freeform 15"/>
          <p:cNvSpPr/>
          <p:nvPr/>
        </p:nvSpPr>
        <p:spPr>
          <a:xfrm flipV="1">
            <a:off x="16494323" y="3822484"/>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6" name="Freeform 16"/>
          <p:cNvSpPr/>
          <p:nvPr/>
        </p:nvSpPr>
        <p:spPr>
          <a:xfrm>
            <a:off x="1841752" y="8492855"/>
            <a:ext cx="1006529" cy="1006529"/>
          </a:xfrm>
          <a:custGeom>
            <a:avLst/>
            <a:gdLst/>
            <a:ahLst/>
            <a:cxnLst/>
            <a:rect l="l" t="t" r="r" b="b"/>
            <a:pathLst>
              <a:path w="1006529" h="1006529">
                <a:moveTo>
                  <a:pt x="0" y="0"/>
                </a:moveTo>
                <a:lnTo>
                  <a:pt x="1006529" y="0"/>
                </a:lnTo>
                <a:lnTo>
                  <a:pt x="1006529" y="1006529"/>
                </a:lnTo>
                <a:lnTo>
                  <a:pt x="0" y="100652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7" name="Freeform 17"/>
          <p:cNvSpPr/>
          <p:nvPr/>
        </p:nvSpPr>
        <p:spPr>
          <a:xfrm flipH="1" flipV="1">
            <a:off x="15487794" y="8028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8" name="Freeform 18"/>
          <p:cNvSpPr/>
          <p:nvPr/>
        </p:nvSpPr>
        <p:spPr>
          <a:xfrm rot="-10800000" flipH="1">
            <a:off x="1841752" y="7486326"/>
            <a:ext cx="1006529" cy="1006529"/>
          </a:xfrm>
          <a:custGeom>
            <a:avLst/>
            <a:gdLst/>
            <a:ahLst/>
            <a:cxnLst/>
            <a:rect l="l" t="t" r="r" b="b"/>
            <a:pathLst>
              <a:path w="1006529" h="1006529">
                <a:moveTo>
                  <a:pt x="1006529" y="0"/>
                </a:moveTo>
                <a:lnTo>
                  <a:pt x="0" y="0"/>
                </a:lnTo>
                <a:lnTo>
                  <a:pt x="0" y="1006529"/>
                </a:lnTo>
                <a:lnTo>
                  <a:pt x="1006529" y="1006529"/>
                </a:lnTo>
                <a:lnTo>
                  <a:pt x="1006529"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9" name="Freeform 19"/>
          <p:cNvSpPr/>
          <p:nvPr/>
        </p:nvSpPr>
        <p:spPr>
          <a:xfrm rot="-10800000" flipV="1">
            <a:off x="15487794" y="1809426"/>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20" name="TextBox 20"/>
          <p:cNvSpPr txBox="1"/>
          <p:nvPr/>
        </p:nvSpPr>
        <p:spPr>
          <a:xfrm>
            <a:off x="4564028" y="1095182"/>
            <a:ext cx="9159943" cy="1793983"/>
          </a:xfrm>
          <a:prstGeom prst="rect">
            <a:avLst/>
          </a:prstGeom>
        </p:spPr>
        <p:txBody>
          <a:bodyPr lIns="0" tIns="0" rIns="0" bIns="0" rtlCol="0" anchor="t">
            <a:spAutoFit/>
          </a:bodyPr>
          <a:lstStyle/>
          <a:p>
            <a:pPr algn="ctr">
              <a:lnSpc>
                <a:spcPts val="10842"/>
              </a:lnSpc>
            </a:pPr>
            <a:r>
              <a:rPr lang="en-US" sz="13222">
                <a:solidFill>
                  <a:srgbClr val="262F43"/>
                </a:solidFill>
                <a:latin typeface="Impact"/>
                <a:ea typeface="Impact"/>
                <a:cs typeface="Impact"/>
                <a:sym typeface="Impact"/>
              </a:rPr>
              <a:t>KEY FINDINGS</a:t>
            </a:r>
          </a:p>
        </p:txBody>
      </p:sp>
      <p:sp>
        <p:nvSpPr>
          <p:cNvPr id="21" name="TextBox 21"/>
          <p:cNvSpPr txBox="1"/>
          <p:nvPr/>
        </p:nvSpPr>
        <p:spPr>
          <a:xfrm>
            <a:off x="2610366" y="2851065"/>
            <a:ext cx="13883956" cy="7350835"/>
          </a:xfrm>
          <a:prstGeom prst="rect">
            <a:avLst/>
          </a:prstGeom>
        </p:spPr>
        <p:txBody>
          <a:bodyPr lIns="0" tIns="0" rIns="0" bIns="0" rtlCol="0" anchor="t">
            <a:spAutoFit/>
          </a:bodyPr>
          <a:lstStyle/>
          <a:p>
            <a:pPr marL="506726" lvl="1" indent="-253363" algn="l">
              <a:lnSpc>
                <a:spcPts val="3285"/>
              </a:lnSpc>
              <a:buFont typeface="Arial"/>
              <a:buChar char="•"/>
            </a:pPr>
            <a:r>
              <a:rPr lang="en-US" sz="2347" b="1">
                <a:solidFill>
                  <a:srgbClr val="262F43"/>
                </a:solidFill>
                <a:latin typeface="Clear Sans Bold"/>
                <a:ea typeface="Clear Sans Bold"/>
                <a:cs typeface="Clear Sans Bold"/>
                <a:sym typeface="Clear Sans Bold"/>
              </a:rPr>
              <a:t>Random Forest Superiority:</a:t>
            </a:r>
            <a:r>
              <a:rPr lang="en-US" sz="2347">
                <a:solidFill>
                  <a:srgbClr val="262F43"/>
                </a:solidFill>
                <a:latin typeface="Clear Sans"/>
                <a:ea typeface="Clear Sans"/>
                <a:cs typeface="Clear Sans"/>
                <a:sym typeface="Clear Sans"/>
              </a:rPr>
              <a:t> The Random Forest Regressor consistently demonstrated the lowest Root Mean Squared Error (RMSE) among the models tested (which included Linear Regression and Decision Tree). This indicates that Random Forest was the most accurate model for predicting house prices in this dataset. Its ensemble nature effectively captured complex relationships within the data and helped reduce overfitting, leading to better generalization.</a:t>
            </a:r>
          </a:p>
          <a:p>
            <a:pPr marL="506726" lvl="1" indent="-253363" algn="l">
              <a:lnSpc>
                <a:spcPts val="3285"/>
              </a:lnSpc>
              <a:buFont typeface="Arial"/>
              <a:buChar char="•"/>
            </a:pPr>
            <a:r>
              <a:rPr lang="en-US" sz="2347">
                <a:solidFill>
                  <a:srgbClr val="262F43"/>
                </a:solidFill>
                <a:latin typeface="Clear Sans"/>
                <a:ea typeface="Clear Sans"/>
                <a:cs typeface="Clear Sans"/>
                <a:sym typeface="Clear Sans"/>
              </a:rPr>
              <a:t>Feature Importance: The analysis revealed that features such as RM (average number of rooms per dwelling) and LSTAT (lower status of the population) showed strong correlations with the median house value (MEDV). These features were crucial for both models in making predictions, highlighting their significance in determining house prices.</a:t>
            </a:r>
          </a:p>
          <a:p>
            <a:pPr marL="506726" lvl="1" indent="-253363" algn="l">
              <a:lnSpc>
                <a:spcPts val="3285"/>
              </a:lnSpc>
              <a:buFont typeface="Arial"/>
              <a:buChar char="•"/>
            </a:pPr>
            <a:r>
              <a:rPr lang="en-US" sz="2347">
                <a:solidFill>
                  <a:srgbClr val="262F43"/>
                </a:solidFill>
                <a:latin typeface="Clear Sans"/>
                <a:ea typeface="Clear Sans"/>
                <a:cs typeface="Clear Sans"/>
                <a:sym typeface="Clear Sans"/>
              </a:rPr>
              <a:t>Impact of Preprocessing: The robust preprocessing steps, including the use of StandardScaler for feature scaling and StratifiedShuffleSplit for data splitting, played a significant role in preparing the data effectively. This preparation was essential for the performance of all models, including </a:t>
            </a:r>
            <a:r>
              <a:rPr lang="en-US" sz="2347" b="1">
                <a:solidFill>
                  <a:srgbClr val="262F43"/>
                </a:solidFill>
                <a:latin typeface="Clear Sans Bold"/>
                <a:ea typeface="Clear Sans Bold"/>
                <a:cs typeface="Clear Sans Bold"/>
                <a:sym typeface="Clear Sans Bold"/>
              </a:rPr>
              <a:t>linear regression</a:t>
            </a:r>
            <a:r>
              <a:rPr lang="en-US" sz="2347">
                <a:solidFill>
                  <a:srgbClr val="262F43"/>
                </a:solidFill>
                <a:latin typeface="Clear Sans"/>
                <a:ea typeface="Clear Sans"/>
                <a:cs typeface="Clear Sans"/>
                <a:sym typeface="Clear Sans"/>
              </a:rPr>
              <a:t> and </a:t>
            </a:r>
            <a:r>
              <a:rPr lang="en-US" sz="2347" b="1">
                <a:solidFill>
                  <a:srgbClr val="262F43"/>
                </a:solidFill>
                <a:latin typeface="Clear Sans Bold"/>
                <a:ea typeface="Clear Sans Bold"/>
                <a:cs typeface="Clear Sans Bold"/>
                <a:sym typeface="Clear Sans Bold"/>
              </a:rPr>
              <a:t>random forest</a:t>
            </a:r>
            <a:r>
              <a:rPr lang="en-US" sz="2347">
                <a:solidFill>
                  <a:srgbClr val="262F43"/>
                </a:solidFill>
                <a:latin typeface="Clear Sans"/>
                <a:ea typeface="Clear Sans"/>
                <a:cs typeface="Clear Sans"/>
                <a:sym typeface="Clear Sans"/>
              </a:rPr>
              <a:t>, ensuring they could learn from the data efficiently.</a:t>
            </a:r>
          </a:p>
          <a:p>
            <a:pPr marL="506726" lvl="1" indent="-253363" algn="l">
              <a:lnSpc>
                <a:spcPts val="3285"/>
              </a:lnSpc>
              <a:buFont typeface="Arial"/>
              <a:buChar char="•"/>
            </a:pPr>
            <a:r>
              <a:rPr lang="en-US" sz="2347">
                <a:solidFill>
                  <a:srgbClr val="262F43"/>
                </a:solidFill>
                <a:latin typeface="Clear Sans"/>
                <a:ea typeface="Clear Sans"/>
                <a:cs typeface="Clear Sans"/>
                <a:sym typeface="Clear Sans"/>
              </a:rPr>
              <a:t>Data Quality Consideration: The presence of missing values (specifically in the RM feature) underscored the importance of imputation as a preprocessing step. Addressing data quality issues like these is fundamental for any model (linear regression or random forest) to produce reliable predictions.</a:t>
            </a:r>
          </a:p>
          <a:p>
            <a:pPr algn="l">
              <a:lnSpc>
                <a:spcPts val="3285"/>
              </a:lnSpc>
            </a:pPr>
            <a:endParaRPr lang="en-US" sz="2347">
              <a:solidFill>
                <a:srgbClr val="262F43"/>
              </a:solidFill>
              <a:latin typeface="Clear Sans"/>
              <a:ea typeface="Clear Sans"/>
              <a:cs typeface="Clear Sans"/>
              <a:sym typeface="Clear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0FAFF"/>
        </a:solidFill>
        <a:effectLst/>
      </p:bgPr>
    </p:bg>
    <p:spTree>
      <p:nvGrpSpPr>
        <p:cNvPr id="1" name=""/>
        <p:cNvGrpSpPr/>
        <p:nvPr/>
      </p:nvGrpSpPr>
      <p:grpSpPr>
        <a:xfrm>
          <a:off x="0" y="0"/>
          <a:ext cx="0" cy="0"/>
          <a:chOff x="0" y="0"/>
          <a:chExt cx="0" cy="0"/>
        </a:xfrm>
      </p:grpSpPr>
      <p:sp>
        <p:nvSpPr>
          <p:cNvPr id="2" name="Freeform 2"/>
          <p:cNvSpPr/>
          <p:nvPr/>
        </p:nvSpPr>
        <p:spPr>
          <a:xfrm flipH="1" flipV="1">
            <a:off x="-171306" y="9499384"/>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835223" y="9499384"/>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71306" y="8492855"/>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Freeform 5"/>
          <p:cNvSpPr/>
          <p:nvPr/>
        </p:nvSpPr>
        <p:spPr>
          <a:xfrm rot="-10800000" flipH="1" flipV="1">
            <a:off x="-171306" y="64797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6" name="Freeform 6"/>
          <p:cNvSpPr/>
          <p:nvPr/>
        </p:nvSpPr>
        <p:spPr>
          <a:xfrm rot="-10800000">
            <a:off x="-171306" y="74863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7" name="Freeform 7"/>
          <p:cNvSpPr/>
          <p:nvPr/>
        </p:nvSpPr>
        <p:spPr>
          <a:xfrm flipV="1">
            <a:off x="835223" y="6479797"/>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8" name="Freeform 8"/>
          <p:cNvSpPr/>
          <p:nvPr/>
        </p:nvSpPr>
        <p:spPr>
          <a:xfrm rot="-10800000" flipV="1">
            <a:off x="-171306" y="5473268"/>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9" name="Freeform 9"/>
          <p:cNvSpPr/>
          <p:nvPr/>
        </p:nvSpPr>
        <p:spPr>
          <a:xfrm rot="-10800000" flipH="1" flipV="1">
            <a:off x="17500852" y="-203632"/>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0" name="Freeform 10"/>
          <p:cNvSpPr/>
          <p:nvPr/>
        </p:nvSpPr>
        <p:spPr>
          <a:xfrm rot="-10800000">
            <a:off x="15487794" y="-203632"/>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1" name="Freeform 11"/>
          <p:cNvSpPr/>
          <p:nvPr/>
        </p:nvSpPr>
        <p:spPr>
          <a:xfrm rot="-10800000">
            <a:off x="16494323" y="802897"/>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2" name="Freeform 12"/>
          <p:cNvSpPr/>
          <p:nvPr/>
        </p:nvSpPr>
        <p:spPr>
          <a:xfrm flipH="1" flipV="1">
            <a:off x="17500852" y="2815955"/>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3" name="Freeform 13"/>
          <p:cNvSpPr/>
          <p:nvPr/>
        </p:nvSpPr>
        <p:spPr>
          <a:xfrm>
            <a:off x="16494323" y="18094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4" name="Freeform 14"/>
          <p:cNvSpPr/>
          <p:nvPr/>
        </p:nvSpPr>
        <p:spPr>
          <a:xfrm rot="-10800000" flipV="1">
            <a:off x="16494323" y="2815955"/>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5" name="Freeform 15"/>
          <p:cNvSpPr/>
          <p:nvPr/>
        </p:nvSpPr>
        <p:spPr>
          <a:xfrm flipV="1">
            <a:off x="16494323" y="3822484"/>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6" name="Freeform 16"/>
          <p:cNvSpPr/>
          <p:nvPr/>
        </p:nvSpPr>
        <p:spPr>
          <a:xfrm>
            <a:off x="1841752" y="8492855"/>
            <a:ext cx="1006529" cy="1006529"/>
          </a:xfrm>
          <a:custGeom>
            <a:avLst/>
            <a:gdLst/>
            <a:ahLst/>
            <a:cxnLst/>
            <a:rect l="l" t="t" r="r" b="b"/>
            <a:pathLst>
              <a:path w="1006529" h="1006529">
                <a:moveTo>
                  <a:pt x="0" y="0"/>
                </a:moveTo>
                <a:lnTo>
                  <a:pt x="1006529" y="0"/>
                </a:lnTo>
                <a:lnTo>
                  <a:pt x="1006529" y="1006529"/>
                </a:lnTo>
                <a:lnTo>
                  <a:pt x="0" y="100652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7" name="Freeform 17"/>
          <p:cNvSpPr/>
          <p:nvPr/>
        </p:nvSpPr>
        <p:spPr>
          <a:xfrm flipH="1" flipV="1">
            <a:off x="15487794" y="8028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8" name="Freeform 18"/>
          <p:cNvSpPr/>
          <p:nvPr/>
        </p:nvSpPr>
        <p:spPr>
          <a:xfrm rot="-10800000" flipH="1">
            <a:off x="1841752" y="7486326"/>
            <a:ext cx="1006529" cy="1006529"/>
          </a:xfrm>
          <a:custGeom>
            <a:avLst/>
            <a:gdLst/>
            <a:ahLst/>
            <a:cxnLst/>
            <a:rect l="l" t="t" r="r" b="b"/>
            <a:pathLst>
              <a:path w="1006529" h="1006529">
                <a:moveTo>
                  <a:pt x="1006529" y="0"/>
                </a:moveTo>
                <a:lnTo>
                  <a:pt x="0" y="0"/>
                </a:lnTo>
                <a:lnTo>
                  <a:pt x="0" y="1006529"/>
                </a:lnTo>
                <a:lnTo>
                  <a:pt x="1006529" y="1006529"/>
                </a:lnTo>
                <a:lnTo>
                  <a:pt x="1006529"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9" name="Freeform 19"/>
          <p:cNvSpPr/>
          <p:nvPr/>
        </p:nvSpPr>
        <p:spPr>
          <a:xfrm rot="-10800000" flipV="1">
            <a:off x="15487794" y="1809426"/>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20" name="TextBox 20"/>
          <p:cNvSpPr txBox="1"/>
          <p:nvPr/>
        </p:nvSpPr>
        <p:spPr>
          <a:xfrm>
            <a:off x="4564028" y="2294532"/>
            <a:ext cx="9159943" cy="1793983"/>
          </a:xfrm>
          <a:prstGeom prst="rect">
            <a:avLst/>
          </a:prstGeom>
        </p:spPr>
        <p:txBody>
          <a:bodyPr lIns="0" tIns="0" rIns="0" bIns="0" rtlCol="0" anchor="t">
            <a:spAutoFit/>
          </a:bodyPr>
          <a:lstStyle/>
          <a:p>
            <a:pPr algn="ctr">
              <a:lnSpc>
                <a:spcPts val="10842"/>
              </a:lnSpc>
            </a:pPr>
            <a:r>
              <a:rPr lang="en-US" sz="13222">
                <a:solidFill>
                  <a:srgbClr val="262F43"/>
                </a:solidFill>
                <a:latin typeface="Impact"/>
                <a:ea typeface="Impact"/>
                <a:cs typeface="Impact"/>
                <a:sym typeface="Impact"/>
              </a:rPr>
              <a:t>CONCLUSION</a:t>
            </a:r>
          </a:p>
        </p:txBody>
      </p:sp>
      <p:sp>
        <p:nvSpPr>
          <p:cNvPr id="21" name="TextBox 21"/>
          <p:cNvSpPr txBox="1"/>
          <p:nvPr/>
        </p:nvSpPr>
        <p:spPr>
          <a:xfrm>
            <a:off x="2848281" y="4031364"/>
            <a:ext cx="14009336" cy="5846245"/>
          </a:xfrm>
          <a:prstGeom prst="rect">
            <a:avLst/>
          </a:prstGeom>
        </p:spPr>
        <p:txBody>
          <a:bodyPr lIns="0" tIns="0" rIns="0" bIns="0" rtlCol="0" anchor="t">
            <a:spAutoFit/>
          </a:bodyPr>
          <a:lstStyle/>
          <a:p>
            <a:pPr marL="603252" lvl="1" indent="-301626" algn="ctr">
              <a:lnSpc>
                <a:spcPts val="3911"/>
              </a:lnSpc>
              <a:buFont typeface="Arial"/>
              <a:buChar char="•"/>
            </a:pPr>
            <a:r>
              <a:rPr lang="en-US" sz="2794">
                <a:solidFill>
                  <a:srgbClr val="262F43"/>
                </a:solidFill>
                <a:latin typeface="Clear Sans"/>
                <a:ea typeface="Clear Sans"/>
                <a:cs typeface="Clear Sans"/>
                <a:sym typeface="Clear Sans"/>
              </a:rPr>
              <a:t>Successfully developed a robust house price prediction system using machine learning.</a:t>
            </a:r>
          </a:p>
          <a:p>
            <a:pPr marL="603252" lvl="1" indent="-301626" algn="ctr">
              <a:lnSpc>
                <a:spcPts val="3911"/>
              </a:lnSpc>
              <a:buFont typeface="Arial"/>
              <a:buChar char="•"/>
            </a:pPr>
            <a:r>
              <a:rPr lang="en-US" sz="2794">
                <a:solidFill>
                  <a:srgbClr val="262F43"/>
                </a:solidFill>
                <a:latin typeface="Clear Sans"/>
                <a:ea typeface="Clear Sans"/>
                <a:cs typeface="Clear Sans"/>
                <a:sym typeface="Clear Sans"/>
              </a:rPr>
              <a:t>The Random Forest Regressor model proved to be the most accurate for this dataset, providing reliable price estimations.</a:t>
            </a:r>
          </a:p>
          <a:p>
            <a:pPr marL="603252" lvl="1" indent="-301626" algn="ctr">
              <a:lnSpc>
                <a:spcPts val="3911"/>
              </a:lnSpc>
              <a:buFont typeface="Arial"/>
              <a:buChar char="•"/>
            </a:pPr>
            <a:r>
              <a:rPr lang="en-US" sz="2794">
                <a:solidFill>
                  <a:srgbClr val="262F43"/>
                </a:solidFill>
                <a:latin typeface="Clear Sans"/>
                <a:ea typeface="Clear Sans"/>
                <a:cs typeface="Clear Sans"/>
                <a:sym typeface="Clear Sans"/>
              </a:rPr>
              <a:t>The integrated Streamlit web application offers an intuitive interface for users to get real-time price predictions based on custom inputs.</a:t>
            </a:r>
          </a:p>
          <a:p>
            <a:pPr marL="603252" lvl="1" indent="-301626" algn="ctr">
              <a:lnSpc>
                <a:spcPts val="3911"/>
              </a:lnSpc>
              <a:buFont typeface="Arial"/>
              <a:buChar char="•"/>
            </a:pPr>
            <a:r>
              <a:rPr lang="en-US" sz="2794">
                <a:solidFill>
                  <a:srgbClr val="262F43"/>
                </a:solidFill>
                <a:latin typeface="Clear Sans"/>
                <a:ea typeface="Clear Sans"/>
                <a:cs typeface="Clear Sans"/>
                <a:sym typeface="Clear Sans"/>
              </a:rPr>
              <a:t>Future Enhancements:</a:t>
            </a:r>
          </a:p>
          <a:p>
            <a:pPr marL="603252" lvl="1" indent="-301626" algn="ctr">
              <a:lnSpc>
                <a:spcPts val="3911"/>
              </a:lnSpc>
              <a:buFont typeface="Arial"/>
              <a:buChar char="•"/>
            </a:pPr>
            <a:r>
              <a:rPr lang="en-US" sz="2794">
                <a:solidFill>
                  <a:srgbClr val="262F43"/>
                </a:solidFill>
                <a:latin typeface="Clear Sans"/>
                <a:ea typeface="Clear Sans"/>
                <a:cs typeface="Clear Sans"/>
                <a:sym typeface="Clear Sans"/>
              </a:rPr>
              <a:t>Explore more advanced feature engineering techniques.</a:t>
            </a:r>
          </a:p>
          <a:p>
            <a:pPr marL="603252" lvl="1" indent="-301626" algn="ctr">
              <a:lnSpc>
                <a:spcPts val="3911"/>
              </a:lnSpc>
              <a:buFont typeface="Arial"/>
              <a:buChar char="•"/>
            </a:pPr>
            <a:r>
              <a:rPr lang="en-US" sz="2794">
                <a:solidFill>
                  <a:srgbClr val="262F43"/>
                </a:solidFill>
                <a:latin typeface="Clear Sans"/>
                <a:ea typeface="Clear Sans"/>
                <a:cs typeface="Clear Sans"/>
                <a:sym typeface="Clear Sans"/>
              </a:rPr>
              <a:t>Investigate other ensemble models or deep learning approaches.</a:t>
            </a:r>
          </a:p>
          <a:p>
            <a:pPr marL="603252" lvl="1" indent="-301626" algn="ctr">
              <a:lnSpc>
                <a:spcPts val="3911"/>
              </a:lnSpc>
              <a:buFont typeface="Arial"/>
              <a:buChar char="•"/>
            </a:pPr>
            <a:r>
              <a:rPr lang="en-US" sz="2794">
                <a:solidFill>
                  <a:srgbClr val="262F43"/>
                </a:solidFill>
                <a:latin typeface="Clear Sans"/>
                <a:ea typeface="Clear Sans"/>
                <a:cs typeface="Clear Sans"/>
                <a:sym typeface="Clear Sans"/>
              </a:rPr>
              <a:t>Incorporate more diverse datasets for broader applicability.</a:t>
            </a:r>
          </a:p>
          <a:p>
            <a:pPr marL="603252" lvl="1" indent="-301626" algn="ctr">
              <a:lnSpc>
                <a:spcPts val="3911"/>
              </a:lnSpc>
              <a:buFont typeface="Arial"/>
              <a:buChar char="•"/>
            </a:pPr>
            <a:r>
              <a:rPr lang="en-US" sz="2794">
                <a:solidFill>
                  <a:srgbClr val="262F43"/>
                </a:solidFill>
                <a:latin typeface="Clear Sans"/>
                <a:ea typeface="Clear Sans"/>
                <a:cs typeface="Clear Sans"/>
                <a:sym typeface="Clear Sans"/>
              </a:rPr>
              <a:t>Deploy the application to a cloud platform for wider access.</a:t>
            </a:r>
          </a:p>
          <a:p>
            <a:pPr algn="ctr">
              <a:lnSpc>
                <a:spcPts val="3911"/>
              </a:lnSpc>
            </a:pPr>
            <a:endParaRPr lang="en-US" sz="2794">
              <a:solidFill>
                <a:srgbClr val="262F43"/>
              </a:solidFill>
              <a:latin typeface="Clear Sans"/>
              <a:ea typeface="Clear Sans"/>
              <a:cs typeface="Clear Sans"/>
              <a:sym typeface="Clear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597</Words>
  <Application>Microsoft Office PowerPoint</Application>
  <PresentationFormat>Custom</PresentationFormat>
  <Paragraphs>65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Impact</vt:lpstr>
      <vt:lpstr>Arial</vt:lpstr>
      <vt:lpstr>Calibri</vt:lpstr>
      <vt:lpstr>Clear Sans</vt:lpstr>
      <vt:lpstr>Clear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Simple Geometric Project Presentation</dc:title>
  <dc:creator>Hashir Afzaal</dc:creator>
  <cp:lastModifiedBy>hp</cp:lastModifiedBy>
  <cp:revision>3</cp:revision>
  <dcterms:created xsi:type="dcterms:W3CDTF">2006-08-16T00:00:00Z</dcterms:created>
  <dcterms:modified xsi:type="dcterms:W3CDTF">2025-06-16T09:26:42Z</dcterms:modified>
  <dc:identifier>DAGqX03GxJs</dc:identifier>
</cp:coreProperties>
</file>