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9A8A8A8-28C9-4EC1-80C7-8CAD277DAEC2}" type="datetimeFigureOut">
              <a:rPr lang="en-PK" smtClean="0"/>
              <a:t>16/06/2025</a:t>
            </a:fld>
            <a:endParaRPr lang="en-PK"/>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PK"/>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FC213B6-AEAD-40A6-AC69-EBFD90115577}" type="slidenum">
              <a:rPr lang="en-PK" smtClean="0"/>
              <a:t>‹#›</a:t>
            </a:fld>
            <a:endParaRPr lang="en-PK"/>
          </a:p>
        </p:txBody>
      </p:sp>
    </p:spTree>
    <p:extLst>
      <p:ext uri="{BB962C8B-B14F-4D97-AF65-F5344CB8AC3E}">
        <p14:creationId xmlns:p14="http://schemas.microsoft.com/office/powerpoint/2010/main" val="1624977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8A8A8-28C9-4EC1-80C7-8CAD277DAEC2}" type="datetimeFigureOut">
              <a:rPr lang="en-PK" smtClean="0"/>
              <a:t>16/06/2025</a:t>
            </a:fld>
            <a:endParaRPr lang="en-PK"/>
          </a:p>
        </p:txBody>
      </p:sp>
      <p:sp>
        <p:nvSpPr>
          <p:cNvPr id="6" name="Footer Placeholder 5"/>
          <p:cNvSpPr>
            <a:spLocks noGrp="1"/>
          </p:cNvSpPr>
          <p:nvPr>
            <p:ph type="ftr" sz="quarter" idx="11"/>
          </p:nvPr>
        </p:nvSpPr>
        <p:spPr/>
        <p:txBody>
          <a:bodyPr/>
          <a:lstStyle/>
          <a:p>
            <a:endParaRPr lang="en-PK"/>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FC213B6-AEAD-40A6-AC69-EBFD90115577}" type="slidenum">
              <a:rPr lang="en-PK" smtClean="0"/>
              <a:t>‹#›</a:t>
            </a:fld>
            <a:endParaRPr lang="en-PK"/>
          </a:p>
        </p:txBody>
      </p:sp>
    </p:spTree>
    <p:extLst>
      <p:ext uri="{BB962C8B-B14F-4D97-AF65-F5344CB8AC3E}">
        <p14:creationId xmlns:p14="http://schemas.microsoft.com/office/powerpoint/2010/main" val="4273342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8A8A8-28C9-4EC1-80C7-8CAD277DAEC2}" type="datetimeFigureOut">
              <a:rPr lang="en-PK" smtClean="0"/>
              <a:t>16/06/2025</a:t>
            </a:fld>
            <a:endParaRPr lang="en-PK"/>
          </a:p>
        </p:txBody>
      </p:sp>
      <p:sp>
        <p:nvSpPr>
          <p:cNvPr id="5" name="Footer Placeholder 4"/>
          <p:cNvSpPr>
            <a:spLocks noGrp="1"/>
          </p:cNvSpPr>
          <p:nvPr>
            <p:ph type="ftr" sz="quarter" idx="11"/>
          </p:nvPr>
        </p:nvSpPr>
        <p:spPr/>
        <p:txBody>
          <a:bodyPr/>
          <a:lstStyle/>
          <a:p>
            <a:endParaRPr lang="en-PK"/>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C213B6-AEAD-40A6-AC69-EBFD90115577}" type="slidenum">
              <a:rPr lang="en-PK" smtClean="0"/>
              <a:t>‹#›</a:t>
            </a:fld>
            <a:endParaRPr lang="en-PK"/>
          </a:p>
        </p:txBody>
      </p:sp>
    </p:spTree>
    <p:extLst>
      <p:ext uri="{BB962C8B-B14F-4D97-AF65-F5344CB8AC3E}">
        <p14:creationId xmlns:p14="http://schemas.microsoft.com/office/powerpoint/2010/main" val="2002394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8A8A8-28C9-4EC1-80C7-8CAD277DAEC2}" type="datetimeFigureOut">
              <a:rPr lang="en-PK" smtClean="0"/>
              <a:t>16/06/2025</a:t>
            </a:fld>
            <a:endParaRPr lang="en-PK"/>
          </a:p>
        </p:txBody>
      </p:sp>
      <p:sp>
        <p:nvSpPr>
          <p:cNvPr id="5" name="Footer Placeholder 4"/>
          <p:cNvSpPr>
            <a:spLocks noGrp="1"/>
          </p:cNvSpPr>
          <p:nvPr>
            <p:ph type="ftr" sz="quarter" idx="11"/>
          </p:nvPr>
        </p:nvSpPr>
        <p:spPr/>
        <p:txBody>
          <a:bodyPr/>
          <a:lstStyle/>
          <a:p>
            <a:endParaRPr lang="en-PK"/>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C213B6-AEAD-40A6-AC69-EBFD90115577}" type="slidenum">
              <a:rPr lang="en-PK" smtClean="0"/>
              <a:t>‹#›</a:t>
            </a:fld>
            <a:endParaRPr lang="en-PK"/>
          </a:p>
        </p:txBody>
      </p:sp>
    </p:spTree>
    <p:extLst>
      <p:ext uri="{BB962C8B-B14F-4D97-AF65-F5344CB8AC3E}">
        <p14:creationId xmlns:p14="http://schemas.microsoft.com/office/powerpoint/2010/main" val="4208109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8A8A8-28C9-4EC1-80C7-8CAD277DAEC2}" type="datetimeFigureOut">
              <a:rPr lang="en-PK" smtClean="0"/>
              <a:t>16/06/2025</a:t>
            </a:fld>
            <a:endParaRPr lang="en-PK"/>
          </a:p>
        </p:txBody>
      </p:sp>
      <p:sp>
        <p:nvSpPr>
          <p:cNvPr id="5" name="Footer Placeholder 4"/>
          <p:cNvSpPr>
            <a:spLocks noGrp="1"/>
          </p:cNvSpPr>
          <p:nvPr>
            <p:ph type="ftr" sz="quarter" idx="11"/>
          </p:nvPr>
        </p:nvSpPr>
        <p:spPr/>
        <p:txBody>
          <a:bodyPr/>
          <a:lstStyle/>
          <a:p>
            <a:endParaRPr lang="en-PK"/>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C213B6-AEAD-40A6-AC69-EBFD90115577}" type="slidenum">
              <a:rPr lang="en-PK" smtClean="0"/>
              <a:t>‹#›</a:t>
            </a:fld>
            <a:endParaRPr lang="en-PK"/>
          </a:p>
        </p:txBody>
      </p:sp>
    </p:spTree>
    <p:extLst>
      <p:ext uri="{BB962C8B-B14F-4D97-AF65-F5344CB8AC3E}">
        <p14:creationId xmlns:p14="http://schemas.microsoft.com/office/powerpoint/2010/main" val="1229664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8A8A8-28C9-4EC1-80C7-8CAD277DAEC2}" type="datetimeFigureOut">
              <a:rPr lang="en-PK" smtClean="0"/>
              <a:t>16/06/2025</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0FC213B6-AEAD-40A6-AC69-EBFD90115577}" type="slidenum">
              <a:rPr lang="en-PK" smtClean="0"/>
              <a:t>‹#›</a:t>
            </a:fld>
            <a:endParaRPr lang="en-PK"/>
          </a:p>
        </p:txBody>
      </p:sp>
    </p:spTree>
    <p:extLst>
      <p:ext uri="{BB962C8B-B14F-4D97-AF65-F5344CB8AC3E}">
        <p14:creationId xmlns:p14="http://schemas.microsoft.com/office/powerpoint/2010/main" val="190400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8A8A8-28C9-4EC1-80C7-8CAD277DAEC2}" type="datetimeFigureOut">
              <a:rPr lang="en-PK" smtClean="0"/>
              <a:t>16/06/2025</a:t>
            </a:fld>
            <a:endParaRPr lang="en-PK"/>
          </a:p>
        </p:txBody>
      </p:sp>
      <p:sp>
        <p:nvSpPr>
          <p:cNvPr id="8" name="Footer Placeholder 7"/>
          <p:cNvSpPr>
            <a:spLocks noGrp="1"/>
          </p:cNvSpPr>
          <p:nvPr>
            <p:ph type="ftr" sz="quarter" idx="11"/>
          </p:nvPr>
        </p:nvSpPr>
        <p:spPr>
          <a:xfrm>
            <a:off x="561111" y="6391838"/>
            <a:ext cx="3644282" cy="304801"/>
          </a:xfrm>
        </p:spPr>
        <p:txBody>
          <a:bodyPr/>
          <a:lstStyle/>
          <a:p>
            <a:endParaRPr lang="en-PK"/>
          </a:p>
        </p:txBody>
      </p:sp>
      <p:sp>
        <p:nvSpPr>
          <p:cNvPr id="9" name="Slide Number Placeholder 8"/>
          <p:cNvSpPr>
            <a:spLocks noGrp="1"/>
          </p:cNvSpPr>
          <p:nvPr>
            <p:ph type="sldNum" sz="quarter" idx="12"/>
          </p:nvPr>
        </p:nvSpPr>
        <p:spPr/>
        <p:txBody>
          <a:bodyPr/>
          <a:lstStyle/>
          <a:p>
            <a:fld id="{0FC213B6-AEAD-40A6-AC69-EBFD90115577}" type="slidenum">
              <a:rPr lang="en-PK" smtClean="0"/>
              <a:t>‹#›</a:t>
            </a:fld>
            <a:endParaRPr lang="en-PK"/>
          </a:p>
        </p:txBody>
      </p:sp>
    </p:spTree>
    <p:extLst>
      <p:ext uri="{BB962C8B-B14F-4D97-AF65-F5344CB8AC3E}">
        <p14:creationId xmlns:p14="http://schemas.microsoft.com/office/powerpoint/2010/main" val="3849380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9A8A8A8-28C9-4EC1-80C7-8CAD277DAEC2}" type="datetimeFigureOut">
              <a:rPr lang="en-PK" smtClean="0"/>
              <a:t>16/06/2025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FC213B6-AEAD-40A6-AC69-EBFD90115577}" type="slidenum">
              <a:rPr lang="en-PK" smtClean="0"/>
              <a:t>‹#›</a:t>
            </a:fld>
            <a:endParaRPr lang="en-PK"/>
          </a:p>
        </p:txBody>
      </p:sp>
    </p:spTree>
    <p:extLst>
      <p:ext uri="{BB962C8B-B14F-4D97-AF65-F5344CB8AC3E}">
        <p14:creationId xmlns:p14="http://schemas.microsoft.com/office/powerpoint/2010/main" val="1219454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9A8A8A8-28C9-4EC1-80C7-8CAD277DAEC2}" type="datetimeFigureOut">
              <a:rPr lang="en-PK" smtClean="0"/>
              <a:t>16/06/2025</a:t>
            </a:fld>
            <a:endParaRPr lang="en-PK"/>
          </a:p>
        </p:txBody>
      </p:sp>
      <p:sp>
        <p:nvSpPr>
          <p:cNvPr id="5" name="Footer Placeholder 4"/>
          <p:cNvSpPr>
            <a:spLocks noGrp="1"/>
          </p:cNvSpPr>
          <p:nvPr>
            <p:ph type="ftr" sz="quarter" idx="11"/>
          </p:nvPr>
        </p:nvSpPr>
        <p:spPr/>
        <p:txBody>
          <a:bodyPr/>
          <a:lstStyle/>
          <a:p>
            <a:endParaRPr lang="en-PK"/>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C213B6-AEAD-40A6-AC69-EBFD90115577}" type="slidenum">
              <a:rPr lang="en-PK" smtClean="0"/>
              <a:t>‹#›</a:t>
            </a:fld>
            <a:endParaRPr lang="en-PK"/>
          </a:p>
        </p:txBody>
      </p:sp>
    </p:spTree>
    <p:extLst>
      <p:ext uri="{BB962C8B-B14F-4D97-AF65-F5344CB8AC3E}">
        <p14:creationId xmlns:p14="http://schemas.microsoft.com/office/powerpoint/2010/main" val="611890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8A8A8-28C9-4EC1-80C7-8CAD277DAEC2}" type="datetimeFigureOut">
              <a:rPr lang="en-PK" smtClean="0"/>
              <a:t>16/06/2025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FC213B6-AEAD-40A6-AC69-EBFD90115577}" type="slidenum">
              <a:rPr lang="en-PK" smtClean="0"/>
              <a:t>‹#›</a:t>
            </a:fld>
            <a:endParaRPr lang="en-PK"/>
          </a:p>
        </p:txBody>
      </p:sp>
    </p:spTree>
    <p:extLst>
      <p:ext uri="{BB962C8B-B14F-4D97-AF65-F5344CB8AC3E}">
        <p14:creationId xmlns:p14="http://schemas.microsoft.com/office/powerpoint/2010/main" val="2880753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8A8A8-28C9-4EC1-80C7-8CAD277DAEC2}" type="datetimeFigureOut">
              <a:rPr lang="en-PK" smtClean="0"/>
              <a:t>16/06/2025</a:t>
            </a:fld>
            <a:endParaRPr lang="en-PK"/>
          </a:p>
        </p:txBody>
      </p:sp>
      <p:sp>
        <p:nvSpPr>
          <p:cNvPr id="5" name="Footer Placeholder 4"/>
          <p:cNvSpPr>
            <a:spLocks noGrp="1"/>
          </p:cNvSpPr>
          <p:nvPr>
            <p:ph type="ftr" sz="quarter" idx="11"/>
          </p:nvPr>
        </p:nvSpPr>
        <p:spPr/>
        <p:txBody>
          <a:bodyPr/>
          <a:lstStyle/>
          <a:p>
            <a:endParaRPr lang="en-PK"/>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C213B6-AEAD-40A6-AC69-EBFD90115577}" type="slidenum">
              <a:rPr lang="en-PK" smtClean="0"/>
              <a:t>‹#›</a:t>
            </a:fld>
            <a:endParaRPr lang="en-PK"/>
          </a:p>
        </p:txBody>
      </p:sp>
    </p:spTree>
    <p:extLst>
      <p:ext uri="{BB962C8B-B14F-4D97-AF65-F5344CB8AC3E}">
        <p14:creationId xmlns:p14="http://schemas.microsoft.com/office/powerpoint/2010/main" val="183642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A8A8A8-28C9-4EC1-80C7-8CAD277DAEC2}" type="datetimeFigureOut">
              <a:rPr lang="en-PK" smtClean="0"/>
              <a:t>16/06/2025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0FC213B6-AEAD-40A6-AC69-EBFD90115577}" type="slidenum">
              <a:rPr lang="en-PK" smtClean="0"/>
              <a:t>‹#›</a:t>
            </a:fld>
            <a:endParaRPr lang="en-PK"/>
          </a:p>
        </p:txBody>
      </p:sp>
    </p:spTree>
    <p:extLst>
      <p:ext uri="{BB962C8B-B14F-4D97-AF65-F5344CB8AC3E}">
        <p14:creationId xmlns:p14="http://schemas.microsoft.com/office/powerpoint/2010/main" val="376449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A8A8A8-28C9-4EC1-80C7-8CAD277DAEC2}" type="datetimeFigureOut">
              <a:rPr lang="en-PK" smtClean="0"/>
              <a:t>16/06/2025</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0FC213B6-AEAD-40A6-AC69-EBFD90115577}" type="slidenum">
              <a:rPr lang="en-PK" smtClean="0"/>
              <a:t>‹#›</a:t>
            </a:fld>
            <a:endParaRPr lang="en-PK"/>
          </a:p>
        </p:txBody>
      </p:sp>
    </p:spTree>
    <p:extLst>
      <p:ext uri="{BB962C8B-B14F-4D97-AF65-F5344CB8AC3E}">
        <p14:creationId xmlns:p14="http://schemas.microsoft.com/office/powerpoint/2010/main" val="146924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A8A8A8-28C9-4EC1-80C7-8CAD277DAEC2}" type="datetimeFigureOut">
              <a:rPr lang="en-PK" smtClean="0"/>
              <a:t>16/06/2025</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0FC213B6-AEAD-40A6-AC69-EBFD90115577}" type="slidenum">
              <a:rPr lang="en-PK" smtClean="0"/>
              <a:t>‹#›</a:t>
            </a:fld>
            <a:endParaRPr lang="en-PK"/>
          </a:p>
        </p:txBody>
      </p:sp>
    </p:spTree>
    <p:extLst>
      <p:ext uri="{BB962C8B-B14F-4D97-AF65-F5344CB8AC3E}">
        <p14:creationId xmlns:p14="http://schemas.microsoft.com/office/powerpoint/2010/main" val="3119186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8A8A8-28C9-4EC1-80C7-8CAD277DAEC2}" type="datetimeFigureOut">
              <a:rPr lang="en-PK" smtClean="0"/>
              <a:t>16/06/2025</a:t>
            </a:fld>
            <a:endParaRPr lang="en-PK"/>
          </a:p>
        </p:txBody>
      </p:sp>
      <p:sp>
        <p:nvSpPr>
          <p:cNvPr id="3" name="Footer Placeholder 2"/>
          <p:cNvSpPr>
            <a:spLocks noGrp="1"/>
          </p:cNvSpPr>
          <p:nvPr>
            <p:ph type="ftr" sz="quarter" idx="11"/>
          </p:nvPr>
        </p:nvSpPr>
        <p:spPr/>
        <p:txBody>
          <a:bodyPr/>
          <a:lstStyle/>
          <a:p>
            <a:endParaRPr lang="en-PK"/>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FC213B6-AEAD-40A6-AC69-EBFD90115577}" type="slidenum">
              <a:rPr lang="en-PK" smtClean="0"/>
              <a:t>‹#›</a:t>
            </a:fld>
            <a:endParaRPr lang="en-PK"/>
          </a:p>
        </p:txBody>
      </p:sp>
    </p:spTree>
    <p:extLst>
      <p:ext uri="{BB962C8B-B14F-4D97-AF65-F5344CB8AC3E}">
        <p14:creationId xmlns:p14="http://schemas.microsoft.com/office/powerpoint/2010/main" val="1727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8A8A8-28C9-4EC1-80C7-8CAD277DAEC2}" type="datetimeFigureOut">
              <a:rPr lang="en-PK" smtClean="0"/>
              <a:t>16/06/2025</a:t>
            </a:fld>
            <a:endParaRPr lang="en-PK"/>
          </a:p>
        </p:txBody>
      </p:sp>
      <p:sp>
        <p:nvSpPr>
          <p:cNvPr id="6" name="Footer Placeholder 5"/>
          <p:cNvSpPr>
            <a:spLocks noGrp="1"/>
          </p:cNvSpPr>
          <p:nvPr>
            <p:ph type="ftr" sz="quarter" idx="11"/>
          </p:nvPr>
        </p:nvSpPr>
        <p:spPr/>
        <p:txBody>
          <a:bodyPr/>
          <a:lstStyle/>
          <a:p>
            <a:endParaRPr lang="en-PK"/>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FC213B6-AEAD-40A6-AC69-EBFD90115577}" type="slidenum">
              <a:rPr lang="en-PK" smtClean="0"/>
              <a:t>‹#›</a:t>
            </a:fld>
            <a:endParaRPr lang="en-PK"/>
          </a:p>
        </p:txBody>
      </p:sp>
    </p:spTree>
    <p:extLst>
      <p:ext uri="{BB962C8B-B14F-4D97-AF65-F5344CB8AC3E}">
        <p14:creationId xmlns:p14="http://schemas.microsoft.com/office/powerpoint/2010/main" val="2026886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8A8A8-28C9-4EC1-80C7-8CAD277DAEC2}" type="datetimeFigureOut">
              <a:rPr lang="en-PK" smtClean="0"/>
              <a:t>16/06/2025</a:t>
            </a:fld>
            <a:endParaRPr lang="en-PK"/>
          </a:p>
        </p:txBody>
      </p:sp>
      <p:sp>
        <p:nvSpPr>
          <p:cNvPr id="6" name="Footer Placeholder 5"/>
          <p:cNvSpPr>
            <a:spLocks noGrp="1"/>
          </p:cNvSpPr>
          <p:nvPr>
            <p:ph type="ftr" sz="quarter" idx="11"/>
          </p:nvPr>
        </p:nvSpPr>
        <p:spPr/>
        <p:txBody>
          <a:bodyPr/>
          <a:lstStyle/>
          <a:p>
            <a:endParaRPr lang="en-PK"/>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FC213B6-AEAD-40A6-AC69-EBFD90115577}" type="slidenum">
              <a:rPr lang="en-PK" smtClean="0"/>
              <a:t>‹#›</a:t>
            </a:fld>
            <a:endParaRPr lang="en-PK"/>
          </a:p>
        </p:txBody>
      </p:sp>
    </p:spTree>
    <p:extLst>
      <p:ext uri="{BB962C8B-B14F-4D97-AF65-F5344CB8AC3E}">
        <p14:creationId xmlns:p14="http://schemas.microsoft.com/office/powerpoint/2010/main" val="545485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9A8A8A8-28C9-4EC1-80C7-8CAD277DAEC2}" type="datetimeFigureOut">
              <a:rPr lang="en-PK" smtClean="0"/>
              <a:t>16/06/2025</a:t>
            </a:fld>
            <a:endParaRPr lang="en-PK"/>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PK"/>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FC213B6-AEAD-40A6-AC69-EBFD90115577}" type="slidenum">
              <a:rPr lang="en-PK" smtClean="0"/>
              <a:t>‹#›</a:t>
            </a:fld>
            <a:endParaRPr lang="en-PK"/>
          </a:p>
        </p:txBody>
      </p:sp>
    </p:spTree>
    <p:extLst>
      <p:ext uri="{BB962C8B-B14F-4D97-AF65-F5344CB8AC3E}">
        <p14:creationId xmlns:p14="http://schemas.microsoft.com/office/powerpoint/2010/main" val="3175027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607F-ED21-2BE5-F25A-7F6E14D798B5}"/>
              </a:ext>
            </a:extLst>
          </p:cNvPr>
          <p:cNvSpPr>
            <a:spLocks noGrp="1"/>
          </p:cNvSpPr>
          <p:nvPr>
            <p:ph type="ctrTitle"/>
          </p:nvPr>
        </p:nvSpPr>
        <p:spPr>
          <a:xfrm>
            <a:off x="1154955" y="2099733"/>
            <a:ext cx="9277518" cy="1724122"/>
          </a:xfrm>
        </p:spPr>
        <p:txBody>
          <a:bodyPr/>
          <a:lstStyle/>
          <a:p>
            <a:pPr algn="ctr"/>
            <a:r>
              <a:rPr lang="en-US" sz="3200" b="1" u="sng" dirty="0">
                <a:solidFill>
                  <a:schemeClr val="bg1"/>
                </a:solidFill>
                <a:latin typeface="Times New Roman" panose="02020603050405020304" pitchFamily="18" charset="0"/>
                <a:ea typeface="Calibri"/>
                <a:cs typeface="Times New Roman" panose="02020603050405020304" pitchFamily="18" charset="0"/>
              </a:rPr>
              <a:t>Stock Market Price </a:t>
            </a:r>
            <a:r>
              <a:rPr lang="en-US" sz="3200" b="1" u="sng" dirty="0">
                <a:latin typeface="Times New Roman" panose="02020603050405020304" pitchFamily="18" charset="0"/>
                <a:ea typeface="Calibri"/>
                <a:cs typeface="Times New Roman" panose="02020603050405020304" pitchFamily="18" charset="0"/>
              </a:rPr>
              <a:t>P</a:t>
            </a:r>
            <a:r>
              <a:rPr lang="en-US" sz="3200" b="1" u="sng" dirty="0">
                <a:solidFill>
                  <a:schemeClr val="bg2"/>
                </a:solidFill>
                <a:latin typeface="Times New Roman" panose="02020603050405020304" pitchFamily="18" charset="0"/>
                <a:ea typeface="Calibri"/>
                <a:cs typeface="Times New Roman" panose="02020603050405020304" pitchFamily="18" charset="0"/>
              </a:rPr>
              <a:t>rediction</a:t>
            </a:r>
            <a:br>
              <a:rPr lang="en-US" b="1" dirty="0">
                <a:solidFill>
                  <a:schemeClr val="bg2"/>
                </a:solidFill>
                <a:latin typeface="Times New Roman" panose="02020603050405020304" pitchFamily="18" charset="0"/>
                <a:ea typeface="Calibri"/>
                <a:cs typeface="Times New Roman" panose="02020603050405020304" pitchFamily="18" charset="0"/>
              </a:rPr>
            </a:br>
            <a:endParaRPr lang="en-PK"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4DB168C-CFC0-4086-3B83-71D4549C5959}"/>
              </a:ext>
            </a:extLst>
          </p:cNvPr>
          <p:cNvSpPr>
            <a:spLocks noGrp="1"/>
          </p:cNvSpPr>
          <p:nvPr>
            <p:ph type="subTitle" idx="1"/>
          </p:nvPr>
        </p:nvSpPr>
        <p:spPr>
          <a:xfrm>
            <a:off x="1380885" y="3823855"/>
            <a:ext cx="8825658" cy="861420"/>
          </a:xfrm>
        </p:spPr>
        <p:txBody>
          <a:bodyPr>
            <a:normAutofit fontScale="25000" lnSpcReduction="20000"/>
          </a:bodyPr>
          <a:lstStyle/>
          <a:p>
            <a:pPr algn="l"/>
            <a:r>
              <a:rPr lang="en-GB" sz="11200" b="1" u="sng"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Prepared By :</a:t>
            </a:r>
          </a:p>
          <a:p>
            <a:pPr algn="l"/>
            <a:r>
              <a:rPr lang="en-GB" sz="11200" b="1" u="sng"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11200" b="1" u="sng"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M. Abdullah  Khalid</a:t>
            </a:r>
          </a:p>
          <a:p>
            <a:pPr algn="l"/>
            <a:r>
              <a:rPr lang="en-US" sz="11200" b="1" u="sng"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Presented To:</a:t>
            </a:r>
          </a:p>
          <a:p>
            <a:pPr algn="l"/>
            <a:r>
              <a:rPr lang="en-US" sz="11200" b="1" u="sng"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Sir Saeed</a:t>
            </a:r>
            <a:endParaRPr lang="en-GB" sz="11200" b="1" u="sng"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490528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76FF7-81F2-FC91-3BC0-341464B5F454}"/>
              </a:ext>
            </a:extLst>
          </p:cNvPr>
          <p:cNvSpPr>
            <a:spLocks noGrp="1"/>
          </p:cNvSpPr>
          <p:nvPr>
            <p:ph type="title"/>
          </p:nvPr>
        </p:nvSpPr>
        <p:spPr/>
        <p:txBody>
          <a:bodyPr/>
          <a:lstStyle/>
          <a:p>
            <a:r>
              <a:rPr lang="en-US" sz="3200" b="1" u="sng" dirty="0">
                <a:latin typeface="Times New Roman" pitchFamily="18" charset="0"/>
                <a:cs typeface="Times New Roman" pitchFamily="18" charset="0"/>
              </a:rPr>
              <a:t>INTRODUCTION:</a:t>
            </a:r>
            <a:endParaRPr lang="en-PK" sz="3200" dirty="0"/>
          </a:p>
        </p:txBody>
      </p:sp>
      <p:sp>
        <p:nvSpPr>
          <p:cNvPr id="3" name="Content Placeholder 2">
            <a:extLst>
              <a:ext uri="{FF2B5EF4-FFF2-40B4-BE49-F238E27FC236}">
                <a16:creationId xmlns:a16="http://schemas.microsoft.com/office/drawing/2014/main" id="{5B9B7065-92D9-3C21-414E-369E3F93D734}"/>
              </a:ext>
            </a:extLst>
          </p:cNvPr>
          <p:cNvSpPr>
            <a:spLocks noGrp="1"/>
          </p:cNvSpPr>
          <p:nvPr>
            <p:ph idx="1"/>
          </p:nvPr>
        </p:nvSpPr>
        <p:spPr/>
        <p:txBody>
          <a:bodyPr>
            <a:normAutofit fontScale="55000" lnSpcReduction="20000"/>
          </a:bodyPr>
          <a:lstStyle/>
          <a:p>
            <a:r>
              <a:rPr lang="en-US" sz="4400" dirty="0">
                <a:latin typeface="Times New Roman" pitchFamily="18" charset="0"/>
                <a:cs typeface="Times New Roman" pitchFamily="18" charset="0"/>
              </a:rPr>
              <a:t>The topic of my regression project is stock Market price prediction. this project is basically about the stock market price prediction in which this project predicts the price of currency pair by giving the details of the currency pair  which include details like.</a:t>
            </a:r>
          </a:p>
          <a:p>
            <a:pPr marL="0" indent="0">
              <a:buNone/>
            </a:pPr>
            <a:endParaRPr lang="en-US" sz="4400" dirty="0">
              <a:latin typeface="Times New Roman" pitchFamily="18" charset="0"/>
              <a:cs typeface="Times New Roman" pitchFamily="18" charset="0"/>
            </a:endParaRPr>
          </a:p>
          <a:p>
            <a:pPr>
              <a:buFont typeface="Wingdings" panose="05000000000000000000" pitchFamily="2" charset="2"/>
              <a:buChar char="§"/>
            </a:pPr>
            <a:r>
              <a:rPr lang="en-US" sz="4400" u="sng" dirty="0">
                <a:latin typeface="Times New Roman" pitchFamily="18" charset="0"/>
                <a:cs typeface="Times New Roman" pitchFamily="18" charset="0"/>
              </a:rPr>
              <a:t>Open Price</a:t>
            </a:r>
          </a:p>
          <a:p>
            <a:pPr>
              <a:buFont typeface="Wingdings" panose="05000000000000000000" pitchFamily="2" charset="2"/>
              <a:buChar char="§"/>
            </a:pPr>
            <a:r>
              <a:rPr lang="en-US" sz="4400" u="sng" dirty="0">
                <a:latin typeface="Times New Roman" pitchFamily="18" charset="0"/>
                <a:cs typeface="Times New Roman" pitchFamily="18" charset="0"/>
              </a:rPr>
              <a:t>Mid Price</a:t>
            </a:r>
          </a:p>
          <a:p>
            <a:pPr>
              <a:buFont typeface="Wingdings" panose="05000000000000000000" pitchFamily="2" charset="2"/>
              <a:buChar char="§"/>
            </a:pPr>
            <a:r>
              <a:rPr lang="en-US" sz="4400" u="sng" dirty="0">
                <a:latin typeface="Times New Roman" pitchFamily="18" charset="0"/>
                <a:cs typeface="Times New Roman" pitchFamily="18" charset="0"/>
              </a:rPr>
              <a:t>Low Volume</a:t>
            </a:r>
          </a:p>
          <a:p>
            <a:pPr>
              <a:buFont typeface="Wingdings" panose="05000000000000000000" pitchFamily="2" charset="2"/>
              <a:buChar char="§"/>
            </a:pPr>
            <a:r>
              <a:rPr lang="en-US" sz="4400" u="sng" dirty="0">
                <a:latin typeface="Times New Roman" pitchFamily="18" charset="0"/>
                <a:cs typeface="Times New Roman" pitchFamily="18" charset="0"/>
              </a:rPr>
              <a:t>High volume</a:t>
            </a:r>
          </a:p>
          <a:p>
            <a:pPr marL="0" indent="0">
              <a:buNone/>
            </a:pPr>
            <a:endParaRPr lang="en-US" sz="1800" dirty="0">
              <a:latin typeface="Times New Roman" pitchFamily="18" charset="0"/>
              <a:cs typeface="Times New Roman" pitchFamily="18" charset="0"/>
            </a:endParaRPr>
          </a:p>
          <a:p>
            <a:endParaRPr lang="en-PK" dirty="0"/>
          </a:p>
        </p:txBody>
      </p:sp>
    </p:spTree>
    <p:extLst>
      <p:ext uri="{BB962C8B-B14F-4D97-AF65-F5344CB8AC3E}">
        <p14:creationId xmlns:p14="http://schemas.microsoft.com/office/powerpoint/2010/main" val="2361225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EE86A-0DB2-9597-52BD-C55494F48D33}"/>
              </a:ext>
            </a:extLst>
          </p:cNvPr>
          <p:cNvSpPr>
            <a:spLocks noGrp="1"/>
          </p:cNvSpPr>
          <p:nvPr>
            <p:ph type="title"/>
          </p:nvPr>
        </p:nvSpPr>
        <p:spPr/>
        <p:txBody>
          <a:bodyPr/>
          <a:lstStyle/>
          <a:p>
            <a:r>
              <a:rPr lang="en-US" sz="3200" b="1" u="sng" dirty="0">
                <a:latin typeface="Times New Roman" pitchFamily="18" charset="0"/>
                <a:ea typeface="Calibri"/>
                <a:cs typeface="Times New Roman" pitchFamily="18" charset="0"/>
              </a:rPr>
              <a:t>Data Set:</a:t>
            </a:r>
            <a:endParaRPr lang="en-PK" sz="3200" dirty="0"/>
          </a:p>
        </p:txBody>
      </p:sp>
      <p:sp>
        <p:nvSpPr>
          <p:cNvPr id="3" name="Content Placeholder 2">
            <a:extLst>
              <a:ext uri="{FF2B5EF4-FFF2-40B4-BE49-F238E27FC236}">
                <a16:creationId xmlns:a16="http://schemas.microsoft.com/office/drawing/2014/main" id="{F98B6A00-632D-2126-8A4E-8136C8A85EAB}"/>
              </a:ext>
            </a:extLst>
          </p:cNvPr>
          <p:cNvSpPr>
            <a:spLocks noGrp="1"/>
          </p:cNvSpPr>
          <p:nvPr>
            <p:ph idx="1"/>
          </p:nvPr>
        </p:nvSpPr>
        <p:spPr>
          <a:xfrm>
            <a:off x="1154955" y="2603501"/>
            <a:ext cx="4234464" cy="2827482"/>
          </a:xfrm>
        </p:spPr>
        <p:txBody>
          <a:bodyPr/>
          <a:lstStyle/>
          <a:p>
            <a:r>
              <a:rPr lang="en-US" sz="2400" dirty="0">
                <a:latin typeface="Times New Roman" pitchFamily="18" charset="0"/>
                <a:ea typeface="+mn-lt"/>
                <a:cs typeface="Times New Roman" pitchFamily="18" charset="0"/>
              </a:rPr>
              <a:t>This shows the  data set of stock Market which is taken from </a:t>
            </a:r>
            <a:r>
              <a:rPr lang="en-US" sz="2400" dirty="0" err="1">
                <a:latin typeface="Times New Roman" pitchFamily="18" charset="0"/>
                <a:ea typeface="+mn-lt"/>
                <a:cs typeface="Times New Roman" pitchFamily="18" charset="0"/>
              </a:rPr>
              <a:t>keggle</a:t>
            </a:r>
            <a:r>
              <a:rPr lang="en-US" sz="2400" dirty="0">
                <a:latin typeface="Times New Roman" pitchFamily="18" charset="0"/>
                <a:ea typeface="+mn-lt"/>
                <a:cs typeface="Times New Roman" pitchFamily="18" charset="0"/>
              </a:rPr>
              <a:t> .com.</a:t>
            </a:r>
          </a:p>
          <a:p>
            <a:r>
              <a:rPr lang="en-US" sz="2400" dirty="0">
                <a:latin typeface="Times New Roman" pitchFamily="18" charset="0"/>
                <a:ea typeface="Calibri"/>
                <a:cs typeface="Times New Roman" pitchFamily="18" charset="0"/>
              </a:rPr>
              <a:t>In the given picture code loads the data set of stock market and shows the attributes of data set.</a:t>
            </a:r>
          </a:p>
          <a:p>
            <a:endParaRPr lang="en-PK" dirty="0"/>
          </a:p>
        </p:txBody>
      </p:sp>
      <p:pic>
        <p:nvPicPr>
          <p:cNvPr id="4" name="Picture 2">
            <a:extLst>
              <a:ext uri="{FF2B5EF4-FFF2-40B4-BE49-F238E27FC236}">
                <a16:creationId xmlns:a16="http://schemas.microsoft.com/office/drawing/2014/main" id="{E00C23FA-4943-48B1-E272-177EF2DACB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158072"/>
            <a:ext cx="511673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275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49E24C-4FF9-C282-459A-6574BD84D535}"/>
              </a:ext>
            </a:extLst>
          </p:cNvPr>
          <p:cNvSpPr>
            <a:spLocks noGrp="1"/>
          </p:cNvSpPr>
          <p:nvPr>
            <p:ph idx="1"/>
          </p:nvPr>
        </p:nvSpPr>
        <p:spPr>
          <a:xfrm>
            <a:off x="1154955" y="2603499"/>
            <a:ext cx="6118682" cy="3423227"/>
          </a:xfrm>
        </p:spPr>
        <p:txBody>
          <a:bodyPr>
            <a:normAutofit fontScale="92500" lnSpcReduction="20000"/>
          </a:bodyPr>
          <a:lstStyle/>
          <a:p>
            <a:r>
              <a:rPr lang="en-US" sz="3200" b="1" u="sng" dirty="0">
                <a:latin typeface="Times New Roman" pitchFamily="18" charset="0"/>
                <a:ea typeface="Calibri"/>
                <a:cs typeface="Times New Roman" pitchFamily="18" charset="0"/>
              </a:rPr>
              <a:t>Handling Missing Values </a:t>
            </a:r>
          </a:p>
          <a:p>
            <a:pPr algn="just"/>
            <a:r>
              <a:rPr lang="en-US" sz="2400" dirty="0">
                <a:latin typeface="Times New Roman" pitchFamily="18" charset="0"/>
                <a:cs typeface="Times New Roman" pitchFamily="18" charset="0"/>
              </a:rPr>
              <a:t>This checks for missing values in the </a:t>
            </a:r>
            <a:r>
              <a:rPr lang="en-US" sz="2400" dirty="0" err="1">
                <a:latin typeface="Times New Roman" pitchFamily="18" charset="0"/>
                <a:cs typeface="Times New Roman" pitchFamily="18" charset="0"/>
              </a:rPr>
              <a:t>DataFrame</a:t>
            </a:r>
            <a:r>
              <a:rPr lang="en-US" sz="2400" dirty="0">
                <a:latin typeface="Times New Roman" pitchFamily="18" charset="0"/>
                <a:cs typeface="Times New Roman" pitchFamily="18" charset="0"/>
              </a:rPr>
              <a:t> and drops any rows that contain them.</a:t>
            </a:r>
          </a:p>
          <a:p>
            <a:pPr algn="just"/>
            <a:endParaRPr lang="en-US" sz="2400" dirty="0">
              <a:latin typeface="Times New Roman" pitchFamily="18" charset="0"/>
              <a:cs typeface="Times New Roman" pitchFamily="18" charset="0"/>
            </a:endParaRPr>
          </a:p>
          <a:p>
            <a:pPr algn="just"/>
            <a:r>
              <a:rPr lang="en-GB" sz="3200" b="1" u="sng" dirty="0">
                <a:latin typeface="Times New Roman" pitchFamily="18" charset="0"/>
                <a:cs typeface="Times New Roman" pitchFamily="18" charset="0"/>
              </a:rPr>
              <a:t>Feature Selection and Dataset Preparation</a:t>
            </a:r>
          </a:p>
          <a:p>
            <a:pPr algn="just"/>
            <a:r>
              <a:rPr lang="en-GB" sz="2600" dirty="0">
                <a:latin typeface="Times New Roman" pitchFamily="18" charset="0"/>
                <a:cs typeface="Times New Roman" pitchFamily="18" charset="0"/>
              </a:rPr>
              <a:t>This selects relevant columns (Open, High, Low, Volume, Close) and ensures there are no missing values.</a:t>
            </a:r>
          </a:p>
          <a:p>
            <a:pPr marL="0" indent="0">
              <a:buNone/>
            </a:pPr>
            <a:endParaRPr lang="en-PK" dirty="0"/>
          </a:p>
        </p:txBody>
      </p:sp>
      <p:pic>
        <p:nvPicPr>
          <p:cNvPr id="4" name="Picture 2">
            <a:extLst>
              <a:ext uri="{FF2B5EF4-FFF2-40B4-BE49-F238E27FC236}">
                <a16:creationId xmlns:a16="http://schemas.microsoft.com/office/drawing/2014/main" id="{2FE50215-1069-35A9-7A92-7AEF522A16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8828" y="2913225"/>
            <a:ext cx="4501989" cy="74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7047FCDF-9F38-9A61-E4B8-6B206316496C}"/>
              </a:ext>
            </a:extLst>
          </p:cNvPr>
          <p:cNvPicPr>
            <a:picLocks noChangeAspect="1"/>
          </p:cNvPicPr>
          <p:nvPr/>
        </p:nvPicPr>
        <p:blipFill>
          <a:blip r:embed="rId3"/>
          <a:stretch>
            <a:fillRect/>
          </a:stretch>
        </p:blipFill>
        <p:spPr>
          <a:xfrm>
            <a:off x="5685135" y="5763491"/>
            <a:ext cx="6017864" cy="886690"/>
          </a:xfrm>
          <a:prstGeom prst="rect">
            <a:avLst/>
          </a:prstGeom>
        </p:spPr>
      </p:pic>
    </p:spTree>
    <p:extLst>
      <p:ext uri="{BB962C8B-B14F-4D97-AF65-F5344CB8AC3E}">
        <p14:creationId xmlns:p14="http://schemas.microsoft.com/office/powerpoint/2010/main" val="3058897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94E89D-CB67-8107-AEEC-1A94AC4E2C6E}"/>
              </a:ext>
            </a:extLst>
          </p:cNvPr>
          <p:cNvSpPr>
            <a:spLocks noGrp="1"/>
          </p:cNvSpPr>
          <p:nvPr>
            <p:ph idx="1"/>
          </p:nvPr>
        </p:nvSpPr>
        <p:spPr>
          <a:xfrm>
            <a:off x="1154954" y="2603500"/>
            <a:ext cx="5440303" cy="3090718"/>
          </a:xfrm>
        </p:spPr>
        <p:txBody>
          <a:bodyPr>
            <a:normAutofit/>
          </a:bodyPr>
          <a:lstStyle/>
          <a:p>
            <a:pPr marL="0" indent="0">
              <a:spcBef>
                <a:spcPts val="20"/>
              </a:spcBef>
              <a:buNone/>
            </a:pPr>
            <a:r>
              <a:rPr lang="en-US" sz="3200" b="1" u="sng" dirty="0">
                <a:latin typeface="Times New Roman" panose="02020603050405020304" pitchFamily="18" charset="0"/>
                <a:ea typeface="+mn-lt"/>
                <a:cs typeface="Times New Roman" panose="02020603050405020304" pitchFamily="18" charset="0"/>
              </a:rPr>
              <a:t>Train-Test Split:</a:t>
            </a:r>
          </a:p>
          <a:p>
            <a:pPr marL="0" indent="0">
              <a:spcBef>
                <a:spcPts val="20"/>
              </a:spcBef>
              <a:buNone/>
            </a:pPr>
            <a:r>
              <a:rPr lang="en-US" sz="2400" dirty="0">
                <a:latin typeface="Times New Roman" panose="02020603050405020304" pitchFamily="18" charset="0"/>
                <a:ea typeface="+mn-lt"/>
                <a:cs typeface="Times New Roman" panose="02020603050405020304" pitchFamily="18" charset="0"/>
              </a:rPr>
              <a:t>                                    In the given figure this show    the testing and training of data set in which the  training samples are 1964 and testing samples are 492.</a:t>
            </a:r>
          </a:p>
          <a:p>
            <a:endParaRPr lang="en-PK" dirty="0"/>
          </a:p>
        </p:txBody>
      </p:sp>
      <p:pic>
        <p:nvPicPr>
          <p:cNvPr id="4" name="Picture 3">
            <a:extLst>
              <a:ext uri="{FF2B5EF4-FFF2-40B4-BE49-F238E27FC236}">
                <a16:creationId xmlns:a16="http://schemas.microsoft.com/office/drawing/2014/main" id="{B6B3CDB4-4DE3-5E99-E515-14EA25A2437A}"/>
              </a:ext>
            </a:extLst>
          </p:cNvPr>
          <p:cNvPicPr>
            <a:picLocks noChangeAspect="1"/>
          </p:cNvPicPr>
          <p:nvPr/>
        </p:nvPicPr>
        <p:blipFill>
          <a:blip r:embed="rId2"/>
          <a:stretch>
            <a:fillRect/>
          </a:stretch>
        </p:blipFill>
        <p:spPr>
          <a:xfrm>
            <a:off x="6595258" y="2989340"/>
            <a:ext cx="4925608" cy="2223697"/>
          </a:xfrm>
          <a:prstGeom prst="rect">
            <a:avLst/>
          </a:prstGeom>
        </p:spPr>
      </p:pic>
    </p:spTree>
    <p:extLst>
      <p:ext uri="{BB962C8B-B14F-4D97-AF65-F5344CB8AC3E}">
        <p14:creationId xmlns:p14="http://schemas.microsoft.com/office/powerpoint/2010/main" val="1974864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969A-B786-C77A-37A1-DEB6A5C800F6}"/>
              </a:ext>
            </a:extLst>
          </p:cNvPr>
          <p:cNvSpPr>
            <a:spLocks noGrp="1"/>
          </p:cNvSpPr>
          <p:nvPr>
            <p:ph type="title"/>
          </p:nvPr>
        </p:nvSpPr>
        <p:spPr/>
        <p:txBody>
          <a:bodyPr/>
          <a:lstStyle/>
          <a:p>
            <a:r>
              <a:rPr lang="en-GB" sz="3200" b="1" u="sng" dirty="0">
                <a:latin typeface="Times New Roman" panose="02020603050405020304" pitchFamily="18" charset="0"/>
                <a:cs typeface="Times New Roman" panose="02020603050405020304" pitchFamily="18" charset="0"/>
              </a:rPr>
              <a:t>Model Selection</a:t>
            </a:r>
            <a:endParaRPr lang="en-PK" sz="3200" dirty="0"/>
          </a:p>
        </p:txBody>
      </p:sp>
      <p:sp>
        <p:nvSpPr>
          <p:cNvPr id="3" name="Content Placeholder 2">
            <a:extLst>
              <a:ext uri="{FF2B5EF4-FFF2-40B4-BE49-F238E27FC236}">
                <a16:creationId xmlns:a16="http://schemas.microsoft.com/office/drawing/2014/main" id="{78DF4ADA-2FC7-1305-9C57-4B36F3C28DC8}"/>
              </a:ext>
            </a:extLst>
          </p:cNvPr>
          <p:cNvSpPr>
            <a:spLocks noGrp="1"/>
          </p:cNvSpPr>
          <p:nvPr>
            <p:ph idx="1"/>
          </p:nvPr>
        </p:nvSpPr>
        <p:spPr>
          <a:xfrm>
            <a:off x="1154954" y="2603500"/>
            <a:ext cx="5365141" cy="3035300"/>
          </a:xfrm>
        </p:spPr>
        <p:txBody>
          <a:bodyPr/>
          <a:lstStyle/>
          <a:p>
            <a:pPr marR="0" lvl="0" algn="l" defTabSz="914400" rtl="0" eaLnBrk="0" fontAlgn="base" latinLnBrk="0" hangingPunct="0">
              <a:lnSpc>
                <a:spcPct val="100000"/>
              </a:lnSpc>
              <a:spcBef>
                <a:spcPct val="0"/>
              </a:spcBef>
              <a:spcAft>
                <a:spcPct val="0"/>
              </a:spcAft>
              <a:buClrTx/>
              <a:buSzTx/>
              <a:tabLst/>
            </a:pPr>
            <a:r>
              <a:rPr kumimoji="0" lang="en-PK" altLang="en-PK"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PK" altLang="en-PK"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Linear Regression</a:t>
            </a:r>
            <a:r>
              <a:rPr kumimoji="0" lang="en-PK" altLang="en-PK"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is chosen.</a:t>
            </a:r>
          </a:p>
          <a:p>
            <a:pPr marR="0" lvl="0" algn="l" defTabSz="914400" rtl="0" eaLnBrk="0" fontAlgn="base" latinLnBrk="0" hangingPunct="0">
              <a:lnSpc>
                <a:spcPct val="100000"/>
              </a:lnSpc>
              <a:spcBef>
                <a:spcPct val="0"/>
              </a:spcBef>
              <a:spcAft>
                <a:spcPct val="0"/>
              </a:spcAft>
              <a:buClrTx/>
              <a:buSzTx/>
              <a:tabLst/>
            </a:pPr>
            <a:endParaRPr kumimoji="0" lang="en-PK" altLang="en-PK"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PK" altLang="en-PK"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is trained using the training data (</a:t>
            </a:r>
            <a:r>
              <a:rPr kumimoji="0" lang="en-PK" altLang="en-PK"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X_train</a:t>
            </a:r>
            <a:r>
              <a:rPr kumimoji="0" lang="en-PK" altLang="en-PK"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PK" altLang="en-PK"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y_train</a:t>
            </a:r>
            <a:r>
              <a:rPr kumimoji="0" lang="en-PK" altLang="en-PK"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endParaRPr lang="en-PK" dirty="0"/>
          </a:p>
        </p:txBody>
      </p:sp>
      <p:pic>
        <p:nvPicPr>
          <p:cNvPr id="4" name="Picture 3">
            <a:extLst>
              <a:ext uri="{FF2B5EF4-FFF2-40B4-BE49-F238E27FC236}">
                <a16:creationId xmlns:a16="http://schemas.microsoft.com/office/drawing/2014/main" id="{A5ED28FB-AD48-4CC0-7BBC-D7ADB6120321}"/>
              </a:ext>
            </a:extLst>
          </p:cNvPr>
          <p:cNvPicPr>
            <a:picLocks noChangeAspect="1"/>
          </p:cNvPicPr>
          <p:nvPr/>
        </p:nvPicPr>
        <p:blipFill>
          <a:blip r:embed="rId2"/>
          <a:stretch>
            <a:fillRect/>
          </a:stretch>
        </p:blipFill>
        <p:spPr>
          <a:xfrm>
            <a:off x="6497196" y="2603500"/>
            <a:ext cx="5365141" cy="2308372"/>
          </a:xfrm>
          <a:prstGeom prst="rect">
            <a:avLst/>
          </a:prstGeom>
        </p:spPr>
      </p:pic>
    </p:spTree>
    <p:extLst>
      <p:ext uri="{BB962C8B-B14F-4D97-AF65-F5344CB8AC3E}">
        <p14:creationId xmlns:p14="http://schemas.microsoft.com/office/powerpoint/2010/main" val="3628750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FDABAF-7C72-4194-2A2D-6D77A4556187}"/>
              </a:ext>
            </a:extLst>
          </p:cNvPr>
          <p:cNvSpPr>
            <a:spLocks noGrp="1"/>
          </p:cNvSpPr>
          <p:nvPr>
            <p:ph idx="1"/>
          </p:nvPr>
        </p:nvSpPr>
        <p:spPr>
          <a:xfrm>
            <a:off x="1154954" y="2603499"/>
            <a:ext cx="8848028" cy="3617191"/>
          </a:xfrm>
        </p:spPr>
        <p:txBody>
          <a:bodyPr/>
          <a:lstStyle/>
          <a:p>
            <a:pPr marL="0" indent="0">
              <a:buNone/>
            </a:pPr>
            <a:r>
              <a:rPr lang="en-GB" sz="3200" b="1" u="sng" dirty="0">
                <a:latin typeface="Times New Roman" panose="02020603050405020304" pitchFamily="18" charset="0"/>
                <a:cs typeface="Times New Roman" panose="02020603050405020304" pitchFamily="18" charset="0"/>
              </a:rPr>
              <a:t>Evaluation</a:t>
            </a:r>
            <a:r>
              <a:rPr lang="en-US" sz="3200" b="1" u="sng" dirty="0">
                <a:latin typeface="Times New Roman" panose="02020603050405020304" pitchFamily="18" charset="0"/>
                <a:ea typeface="Calibri"/>
                <a:cs typeface="Times New Roman" panose="02020603050405020304" pitchFamily="18" charset="0"/>
              </a:rPr>
              <a:t>:</a:t>
            </a:r>
          </a:p>
          <a:p>
            <a:pPr marL="0" indent="0">
              <a:buNone/>
            </a:pPr>
            <a:r>
              <a:rPr lang="en-GB" sz="180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The model performance is evaluated using:</a:t>
            </a:r>
          </a:p>
          <a:p>
            <a:pPr>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MAE (Mean Absolute Error)</a:t>
            </a:r>
          </a:p>
          <a:p>
            <a:pPr>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RMSE (Root Mean Squared Error)</a:t>
            </a:r>
          </a:p>
          <a:p>
            <a:pPr>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R² (R-squared Score)</a:t>
            </a:r>
          </a:p>
        </p:txBody>
      </p:sp>
      <p:pic>
        <p:nvPicPr>
          <p:cNvPr id="4" name="Picture 3">
            <a:extLst>
              <a:ext uri="{FF2B5EF4-FFF2-40B4-BE49-F238E27FC236}">
                <a16:creationId xmlns:a16="http://schemas.microsoft.com/office/drawing/2014/main" id="{A7F96BE1-6F58-55EC-C704-0C77CA387A7A}"/>
              </a:ext>
            </a:extLst>
          </p:cNvPr>
          <p:cNvPicPr>
            <a:picLocks noChangeAspect="1"/>
          </p:cNvPicPr>
          <p:nvPr/>
        </p:nvPicPr>
        <p:blipFill>
          <a:blip r:embed="rId2"/>
          <a:stretch>
            <a:fillRect/>
          </a:stretch>
        </p:blipFill>
        <p:spPr>
          <a:xfrm>
            <a:off x="6096000" y="3921508"/>
            <a:ext cx="5983016" cy="1993144"/>
          </a:xfrm>
          <a:prstGeom prst="rect">
            <a:avLst/>
          </a:prstGeom>
        </p:spPr>
      </p:pic>
    </p:spTree>
    <p:extLst>
      <p:ext uri="{BB962C8B-B14F-4D97-AF65-F5344CB8AC3E}">
        <p14:creationId xmlns:p14="http://schemas.microsoft.com/office/powerpoint/2010/main" val="35888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20A3-B303-5A23-AEDE-E93021674708}"/>
              </a:ext>
            </a:extLst>
          </p:cNvPr>
          <p:cNvSpPr>
            <a:spLocks noGrp="1"/>
          </p:cNvSpPr>
          <p:nvPr>
            <p:ph type="title"/>
          </p:nvPr>
        </p:nvSpPr>
        <p:spPr/>
        <p:txBody>
          <a:bodyPr/>
          <a:lstStyle/>
          <a:p>
            <a:r>
              <a:rPr lang="en-US" sz="3200" b="1" u="sng" dirty="0">
                <a:latin typeface="Times New Roman" panose="02020603050405020304" pitchFamily="18" charset="0"/>
                <a:cs typeface="Times New Roman" panose="02020603050405020304" pitchFamily="18" charset="0"/>
              </a:rPr>
              <a:t>Conclusion:</a:t>
            </a:r>
            <a:endParaRPr lang="en-PK" sz="3200" dirty="0"/>
          </a:p>
        </p:txBody>
      </p:sp>
      <p:sp>
        <p:nvSpPr>
          <p:cNvPr id="3" name="Content Placeholder 2">
            <a:extLst>
              <a:ext uri="{FF2B5EF4-FFF2-40B4-BE49-F238E27FC236}">
                <a16:creationId xmlns:a16="http://schemas.microsoft.com/office/drawing/2014/main" id="{2539CBDC-706F-7C2C-4FFA-059F33105220}"/>
              </a:ext>
            </a:extLst>
          </p:cNvPr>
          <p:cNvSpPr>
            <a:spLocks noGrp="1"/>
          </p:cNvSpPr>
          <p:nvPr>
            <p:ph idx="1"/>
          </p:nvPr>
        </p:nvSpPr>
        <p:spPr>
          <a:xfrm>
            <a:off x="1154954" y="2603500"/>
            <a:ext cx="10067228" cy="340937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In the end I would like to say that this project predicts the closing price of a specific  currency pair by input the following  details .</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PK" altLang="en-PK"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 Price</a:t>
            </a:r>
            <a:r>
              <a:rPr kumimoji="0" lang="en-PK" altLang="en-PK"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The stock’s opening price for the day</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PK" altLang="en-PK"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Price</a:t>
            </a:r>
            <a:r>
              <a:rPr kumimoji="0" lang="en-PK" altLang="en-PK"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The highest price of the stock during the day</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PK" altLang="en-PK"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 Price</a:t>
            </a:r>
            <a:r>
              <a:rPr kumimoji="0" lang="en-PK" altLang="en-PK"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The lowest price of the stock during the day</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PK" altLang="en-PK"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Volume</a:t>
            </a:r>
            <a:r>
              <a:rPr kumimoji="0" lang="en-PK" altLang="en-PK"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The number of shares traded during the day</a:t>
            </a:r>
            <a:endParaRPr kumimoji="0" lang="en-GB" altLang="en-PK"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tabLst/>
            </a:pPr>
            <a:r>
              <a:rPr lang="en-GB" altLang="en-PK" sz="2400" dirty="0">
                <a:latin typeface="Times New Roman" panose="02020603050405020304" pitchFamily="18" charset="0"/>
                <a:cs typeface="Times New Roman" panose="02020603050405020304" pitchFamily="18" charset="0"/>
              </a:rPr>
              <a:t>Here is the following Output of the stock market close price </a:t>
            </a:r>
          </a:p>
          <a:p>
            <a:pPr marR="0" lvl="0" defTabSz="914400" rtl="0" eaLnBrk="0" fontAlgn="base" latinLnBrk="0" hangingPunct="0">
              <a:lnSpc>
                <a:spcPct val="100000"/>
              </a:lnSpc>
              <a:spcBef>
                <a:spcPct val="0"/>
              </a:spcBef>
              <a:spcAft>
                <a:spcPct val="0"/>
              </a:spcAft>
              <a:buClrTx/>
              <a:buSzTx/>
              <a:tabLst/>
            </a:pPr>
            <a:r>
              <a:rPr kumimoji="0" lang="en-GB" altLang="en-PK"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prediction.</a:t>
            </a:r>
            <a:endParaRPr kumimoji="0" lang="en-PK" altLang="en-PK"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PK" dirty="0"/>
          </a:p>
        </p:txBody>
      </p:sp>
      <p:pic>
        <p:nvPicPr>
          <p:cNvPr id="4" name="Picture 3">
            <a:extLst>
              <a:ext uri="{FF2B5EF4-FFF2-40B4-BE49-F238E27FC236}">
                <a16:creationId xmlns:a16="http://schemas.microsoft.com/office/drawing/2014/main" id="{128FB26B-186D-7C85-415D-11E622609F7B}"/>
              </a:ext>
            </a:extLst>
          </p:cNvPr>
          <p:cNvPicPr>
            <a:picLocks noChangeAspect="1"/>
          </p:cNvPicPr>
          <p:nvPr/>
        </p:nvPicPr>
        <p:blipFill>
          <a:blip r:embed="rId2"/>
          <a:stretch>
            <a:fillRect/>
          </a:stretch>
        </p:blipFill>
        <p:spPr>
          <a:xfrm>
            <a:off x="6296728" y="5251029"/>
            <a:ext cx="5230254" cy="1523688"/>
          </a:xfrm>
          <a:prstGeom prst="rect">
            <a:avLst/>
          </a:prstGeom>
        </p:spPr>
      </p:pic>
    </p:spTree>
    <p:extLst>
      <p:ext uri="{BB962C8B-B14F-4D97-AF65-F5344CB8AC3E}">
        <p14:creationId xmlns:p14="http://schemas.microsoft.com/office/powerpoint/2010/main" val="16154009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21</TotalTime>
  <Words>328</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Century Gothic</vt:lpstr>
      <vt:lpstr>Times New Roman</vt:lpstr>
      <vt:lpstr>Wingdings</vt:lpstr>
      <vt:lpstr>Wingdings 3</vt:lpstr>
      <vt:lpstr>Ion Boardroom</vt:lpstr>
      <vt:lpstr>Stock Market Price Prediction </vt:lpstr>
      <vt:lpstr>INTRODUCTION:</vt:lpstr>
      <vt:lpstr>Data Set:</vt:lpstr>
      <vt:lpstr>PowerPoint Presentation</vt:lpstr>
      <vt:lpstr>PowerPoint Presentation</vt:lpstr>
      <vt:lpstr>Model Selection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Arham Khalid</dc:creator>
  <cp:lastModifiedBy>Arham Khalid</cp:lastModifiedBy>
  <cp:revision>4</cp:revision>
  <dcterms:created xsi:type="dcterms:W3CDTF">2025-06-16T10:54:11Z</dcterms:created>
  <dcterms:modified xsi:type="dcterms:W3CDTF">2025-06-16T11:24:30Z</dcterms:modified>
</cp:coreProperties>
</file>