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ormorant Garamond Bold Italics" panose="020B0604020202020204" charset="0"/>
      <p:regular r:id="rId21"/>
    </p:embeddedFont>
    <p:embeddedFont>
      <p:font typeface="Quicksan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9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2947211" y="2910624"/>
            <a:ext cx="12423047" cy="2615363"/>
          </a:xfrm>
          <a:prstGeom prst="rect">
            <a:avLst/>
          </a:prstGeom>
        </p:spPr>
        <p:txBody>
          <a:bodyPr lIns="0" tIns="0" rIns="0" bIns="0" rtlCol="0" anchor="t">
            <a:spAutoFit/>
          </a:bodyPr>
          <a:lstStyle/>
          <a:p>
            <a:pPr marL="0" lvl="0" indent="0" algn="ctr">
              <a:lnSpc>
                <a:spcPts val="10508"/>
              </a:lnSpc>
              <a:spcBef>
                <a:spcPct val="0"/>
              </a:spcBef>
            </a:pPr>
            <a:r>
              <a:rPr lang="en-US" sz="7506" b="1" i="1">
                <a:solidFill>
                  <a:srgbClr val="000000"/>
                </a:solidFill>
                <a:latin typeface="Cormorant Garamond Bold Italics"/>
                <a:ea typeface="Cormorant Garamond Bold Italics"/>
                <a:cs typeface="Cormorant Garamond Bold Italics"/>
                <a:sym typeface="Cormorant Garamond Bold Italics"/>
              </a:rPr>
              <a:t>Customer Lifetime Value Prediction using Linear Regression</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419678" y="6468962"/>
            <a:ext cx="9448645" cy="604762"/>
          </a:xfrm>
          <a:prstGeom prst="rect">
            <a:avLst/>
          </a:prstGeom>
        </p:spPr>
        <p:txBody>
          <a:bodyPr lIns="0" tIns="0" rIns="0" bIns="0" rtlCol="0" anchor="t">
            <a:spAutoFit/>
          </a:bodyPr>
          <a:lstStyle/>
          <a:p>
            <a:pPr marL="0" lvl="0" indent="0" algn="ctr">
              <a:lnSpc>
                <a:spcPts val="5047"/>
              </a:lnSpc>
              <a:spcBef>
                <a:spcPct val="0"/>
              </a:spcBef>
            </a:pPr>
            <a:r>
              <a:rPr lang="en-US" sz="3605">
                <a:solidFill>
                  <a:srgbClr val="000000"/>
                </a:solidFill>
                <a:latin typeface="Quicksand"/>
                <a:ea typeface="Quicksand"/>
                <a:cs typeface="Quicksand"/>
                <a:sym typeface="Quicksand"/>
              </a:rPr>
              <a:t>Prepared by: Mishal Nadeem</a:t>
            </a:r>
          </a:p>
        </p:txBody>
      </p:sp>
      <p:sp>
        <p:nvSpPr>
          <p:cNvPr id="7" name="TextBox 7"/>
          <p:cNvSpPr txBox="1"/>
          <p:nvPr/>
        </p:nvSpPr>
        <p:spPr>
          <a:xfrm>
            <a:off x="5649752" y="7328020"/>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00000"/>
                </a:solidFill>
                <a:latin typeface="Quicksand"/>
                <a:ea typeface="Quicksand"/>
                <a:cs typeface="Quicksand"/>
                <a:sym typeface="Quicksand"/>
              </a:rPr>
              <a:t>2023-BSAI-020</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00000"/>
                </a:solidFill>
                <a:latin typeface="Quicksand"/>
                <a:ea typeface="Quicksand"/>
                <a:cs typeface="Quicksand"/>
                <a:sym typeface="Quicksand"/>
              </a:rPr>
              <a:t>Instructor: Mr. Saeed</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2947211" y="2910624"/>
            <a:ext cx="12423047" cy="2615363"/>
          </a:xfrm>
          <a:prstGeom prst="rect">
            <a:avLst/>
          </a:prstGeom>
        </p:spPr>
        <p:txBody>
          <a:bodyPr lIns="0" tIns="0" rIns="0" bIns="0" rtlCol="0" anchor="t">
            <a:spAutoFit/>
          </a:bodyPr>
          <a:lstStyle/>
          <a:p>
            <a:pPr marL="0" lvl="0" indent="0" algn="ctr">
              <a:lnSpc>
                <a:spcPts val="10508"/>
              </a:lnSpc>
              <a:spcBef>
                <a:spcPct val="0"/>
              </a:spcBef>
            </a:pPr>
            <a:r>
              <a:rPr lang="en-US" sz="7506" b="1" i="1">
                <a:solidFill>
                  <a:srgbClr val="000000"/>
                </a:solidFill>
                <a:latin typeface="Cormorant Garamond Bold Italics"/>
                <a:ea typeface="Cormorant Garamond Bold Italics"/>
                <a:cs typeface="Cormorant Garamond Bold Italics"/>
                <a:sym typeface="Cormorant Garamond Bold Italics"/>
              </a:rPr>
              <a:t>Loan Approval Prediction using Classification </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419678" y="6468962"/>
            <a:ext cx="9448645" cy="604762"/>
          </a:xfrm>
          <a:prstGeom prst="rect">
            <a:avLst/>
          </a:prstGeom>
        </p:spPr>
        <p:txBody>
          <a:bodyPr lIns="0" tIns="0" rIns="0" bIns="0" rtlCol="0" anchor="t">
            <a:spAutoFit/>
          </a:bodyPr>
          <a:lstStyle/>
          <a:p>
            <a:pPr marL="0" lvl="0" indent="0" algn="ctr">
              <a:lnSpc>
                <a:spcPts val="5047"/>
              </a:lnSpc>
              <a:spcBef>
                <a:spcPct val="0"/>
              </a:spcBef>
            </a:pPr>
            <a:r>
              <a:rPr lang="en-US" sz="3605">
                <a:solidFill>
                  <a:srgbClr val="000000"/>
                </a:solidFill>
                <a:latin typeface="Quicksand"/>
                <a:ea typeface="Quicksand"/>
                <a:cs typeface="Quicksand"/>
                <a:sym typeface="Quicksand"/>
              </a:rPr>
              <a:t>Prepared by: Mishal Nadeem</a:t>
            </a:r>
          </a:p>
        </p:txBody>
      </p:sp>
      <p:sp>
        <p:nvSpPr>
          <p:cNvPr id="7" name="TextBox 7"/>
          <p:cNvSpPr txBox="1"/>
          <p:nvPr/>
        </p:nvSpPr>
        <p:spPr>
          <a:xfrm>
            <a:off x="5649752" y="7328020"/>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00000"/>
                </a:solidFill>
                <a:latin typeface="Quicksand"/>
                <a:ea typeface="Quicksand"/>
                <a:cs typeface="Quicksand"/>
                <a:sym typeface="Quicksand"/>
              </a:rPr>
              <a:t>2023-BSAI-020</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00000"/>
                </a:solidFill>
                <a:latin typeface="Quicksand"/>
                <a:ea typeface="Quicksand"/>
                <a:cs typeface="Quicksand"/>
                <a:sym typeface="Quicksand"/>
              </a:rPr>
              <a:t>Instructor: Mr. Saeed</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801635" y="2491333"/>
            <a:ext cx="15457665" cy="6629416"/>
          </a:xfrm>
          <a:prstGeom prst="rect">
            <a:avLst/>
          </a:prstGeom>
        </p:spPr>
        <p:txBody>
          <a:bodyPr lIns="0" tIns="0" rIns="0" bIns="0" rtlCol="0" anchor="t">
            <a:spAutoFit/>
          </a:bodyPr>
          <a:lstStyle/>
          <a:p>
            <a:pPr marL="0" lvl="0" indent="0" algn="ctr">
              <a:lnSpc>
                <a:spcPts val="5864"/>
              </a:lnSpc>
            </a:pPr>
            <a:r>
              <a:rPr lang="en-US" sz="3449">
                <a:solidFill>
                  <a:srgbClr val="000000"/>
                </a:solidFill>
                <a:latin typeface="Quicksand"/>
                <a:ea typeface="Quicksand"/>
                <a:cs typeface="Quicksand"/>
                <a:sym typeface="Quicksand"/>
              </a:rPr>
              <a:t>This project focuses on predicting loan approval using machine learning classification techniques. The dataset is carefully preprocessed by handling missing values, encoding categorical data, and standardizing features. Three models are built and compared: Random Forest, Support Vector Machine (SVM), and a basic Neural Network. The goal is to improve the accuracy and efficiency of loan approvals by identifying key patterns in the data and evaluating each model’s performance using metrics such as accuracy and ROC-AUC. This study highlights the potential of machine learning in supporting financial decision-making.</a:t>
            </a:r>
          </a:p>
        </p:txBody>
      </p:sp>
      <p:sp>
        <p:nvSpPr>
          <p:cNvPr id="3" name="AutoShape 3"/>
          <p:cNvSpPr/>
          <p:nvPr/>
        </p:nvSpPr>
        <p:spPr>
          <a:xfrm>
            <a:off x="5830743" y="2119858"/>
            <a:ext cx="6492240" cy="0"/>
          </a:xfrm>
          <a:prstGeom prst="line">
            <a:avLst/>
          </a:prstGeom>
          <a:ln w="76200" cap="flat">
            <a:solidFill>
              <a:srgbClr val="0F4662"/>
            </a:solidFill>
            <a:prstDash val="solid"/>
            <a:headEnd type="none" w="sm" len="sm"/>
            <a:tailEnd type="none" w="sm" len="sm"/>
          </a:ln>
        </p:spPr>
      </p:sp>
      <p:sp>
        <p:nvSpPr>
          <p:cNvPr id="4" name="AutoShape 4"/>
          <p:cNvSpPr/>
          <p:nvPr/>
        </p:nvSpPr>
        <p:spPr>
          <a:xfrm>
            <a:off x="5897880" y="9817723"/>
            <a:ext cx="6492240" cy="0"/>
          </a:xfrm>
          <a:prstGeom prst="line">
            <a:avLst/>
          </a:prstGeom>
          <a:ln w="76200" cap="flat">
            <a:solidFill>
              <a:srgbClr val="0F4662"/>
            </a:solidFill>
            <a:prstDash val="solid"/>
            <a:headEnd type="none" w="sm" len="sm"/>
            <a:tailEnd type="none" w="sm" len="sm"/>
          </a:ln>
        </p:spPr>
      </p:sp>
      <p:sp>
        <p:nvSpPr>
          <p:cNvPr id="5" name="TextBox 5"/>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945274" y="4159848"/>
            <a:ext cx="12397452" cy="5098452"/>
          </a:xfrm>
          <a:custGeom>
            <a:avLst/>
            <a:gdLst/>
            <a:ahLst/>
            <a:cxnLst/>
            <a:rect l="l" t="t" r="r" b="b"/>
            <a:pathLst>
              <a:path w="12397452" h="5098452">
                <a:moveTo>
                  <a:pt x="0" y="0"/>
                </a:moveTo>
                <a:lnTo>
                  <a:pt x="12397452" y="0"/>
                </a:lnTo>
                <a:lnTo>
                  <a:pt x="12397452" y="5098452"/>
                </a:lnTo>
                <a:lnTo>
                  <a:pt x="0" y="5098452"/>
                </a:lnTo>
                <a:lnTo>
                  <a:pt x="0" y="0"/>
                </a:lnTo>
                <a:close/>
              </a:path>
            </a:pathLst>
          </a:custGeom>
          <a:blipFill>
            <a:blip r:embed="rId2"/>
            <a:stretch>
              <a:fillRect/>
            </a:stretch>
          </a:blipFill>
          <a:ln w="9525" cap="sq">
            <a:solidFill>
              <a:srgbClr val="000000"/>
            </a:solidFill>
            <a:prstDash val="solid"/>
            <a:miter/>
          </a:ln>
        </p:spPr>
      </p:sp>
      <p:sp>
        <p:nvSpPr>
          <p:cNvPr id="3" name="TextBox 3"/>
          <p:cNvSpPr txBox="1"/>
          <p:nvPr/>
        </p:nvSpPr>
        <p:spPr>
          <a:xfrm>
            <a:off x="1295949" y="1834168"/>
            <a:ext cx="15696102" cy="2349727"/>
          </a:xfrm>
          <a:prstGeom prst="rect">
            <a:avLst/>
          </a:prstGeom>
        </p:spPr>
        <p:txBody>
          <a:bodyPr lIns="0" tIns="0" rIns="0" bIns="0" rtlCol="0" anchor="t">
            <a:spAutoFit/>
          </a:bodyPr>
          <a:lstStyle/>
          <a:p>
            <a:pPr marL="0" lvl="0" indent="0" algn="ctr">
              <a:lnSpc>
                <a:spcPts val="3733"/>
              </a:lnSpc>
            </a:pPr>
            <a:r>
              <a:rPr lang="en-US" sz="2196">
                <a:solidFill>
                  <a:srgbClr val="000000"/>
                </a:solidFill>
                <a:latin typeface="Quicksand"/>
                <a:ea typeface="Quicksand"/>
                <a:cs typeface="Quicksand"/>
                <a:sym typeface="Quicksand"/>
              </a:rPr>
              <a:t>The dataset contains 1,000 rows and 9 columns, designed to analyze factors that influence loan approval decisions. It is suitable for building predictive models in loan eligibility classification and credit risk assessment. The dataset includes both numerical and categorical variables, covering applicant income, loan amount, credit score, employment status, and education level. The target variable is LoanStatus, indicating whether a loan was approved (1) or rejected (0).</a:t>
            </a:r>
          </a:p>
          <a:p>
            <a:pPr marL="0" lvl="0" indent="0" algn="ctr">
              <a:lnSpc>
                <a:spcPts val="4073"/>
              </a:lnSpc>
            </a:pPr>
            <a:endParaRPr lang="en-US" sz="2196">
              <a:solidFill>
                <a:srgbClr val="000000"/>
              </a:solidFill>
              <a:latin typeface="Quicksand"/>
              <a:ea typeface="Quicksand"/>
              <a:cs typeface="Quicksand"/>
              <a:sym typeface="Quicksand"/>
            </a:endParaRPr>
          </a:p>
        </p:txBody>
      </p:sp>
      <p:sp>
        <p:nvSpPr>
          <p:cNvPr id="4" name="TextBox 4"/>
          <p:cNvSpPr txBox="1"/>
          <p:nvPr/>
        </p:nvSpPr>
        <p:spPr>
          <a:xfrm>
            <a:off x="1028700" y="599709"/>
            <a:ext cx="1067599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Dataset: Customer Lifetime 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3121301"/>
            <a:ext cx="9512627" cy="5755140"/>
          </a:xfrm>
          <a:custGeom>
            <a:avLst/>
            <a:gdLst/>
            <a:ahLst/>
            <a:cxnLst/>
            <a:rect l="l" t="t" r="r" b="b"/>
            <a:pathLst>
              <a:path w="9512627" h="5755140">
                <a:moveTo>
                  <a:pt x="0" y="0"/>
                </a:moveTo>
                <a:lnTo>
                  <a:pt x="9512627" y="0"/>
                </a:lnTo>
                <a:lnTo>
                  <a:pt x="9512627" y="5755139"/>
                </a:lnTo>
                <a:lnTo>
                  <a:pt x="0" y="5755139"/>
                </a:lnTo>
                <a:lnTo>
                  <a:pt x="0" y="0"/>
                </a:lnTo>
                <a:close/>
              </a:path>
            </a:pathLst>
          </a:custGeom>
          <a:blipFill>
            <a:blip r:embed="rId2"/>
            <a:stretch>
              <a:fillRect/>
            </a:stretch>
          </a:blipFill>
          <a:ln w="9525" cap="sq">
            <a:solidFill>
              <a:srgbClr val="000000"/>
            </a:solidFill>
            <a:prstDash val="solid"/>
            <a:miter/>
          </a:ln>
        </p:spPr>
      </p:sp>
      <p:sp>
        <p:nvSpPr>
          <p:cNvPr id="3" name="Freeform 3"/>
          <p:cNvSpPr/>
          <p:nvPr/>
        </p:nvSpPr>
        <p:spPr>
          <a:xfrm>
            <a:off x="11019330" y="3121301"/>
            <a:ext cx="6239970" cy="4500093"/>
          </a:xfrm>
          <a:custGeom>
            <a:avLst/>
            <a:gdLst/>
            <a:ahLst/>
            <a:cxnLst/>
            <a:rect l="l" t="t" r="r" b="b"/>
            <a:pathLst>
              <a:path w="6239970" h="4500093">
                <a:moveTo>
                  <a:pt x="0" y="0"/>
                </a:moveTo>
                <a:lnTo>
                  <a:pt x="6239970" y="0"/>
                </a:lnTo>
                <a:lnTo>
                  <a:pt x="6239970" y="4500093"/>
                </a:lnTo>
                <a:lnTo>
                  <a:pt x="0" y="4500093"/>
                </a:lnTo>
                <a:lnTo>
                  <a:pt x="0" y="0"/>
                </a:lnTo>
                <a:close/>
              </a:path>
            </a:pathLst>
          </a:custGeom>
          <a:blipFill>
            <a:blip r:embed="rId3"/>
            <a:stretch>
              <a:fillRect b="-647"/>
            </a:stretch>
          </a:blipFill>
          <a:ln w="9525" cap="sq">
            <a:solidFill>
              <a:srgbClr val="000000"/>
            </a:solidFill>
            <a:prstDash val="solid"/>
            <a:miter/>
          </a:ln>
        </p:spPr>
      </p:sp>
      <p:sp>
        <p:nvSpPr>
          <p:cNvPr id="4" name="TextBox 4"/>
          <p:cNvSpPr txBox="1"/>
          <p:nvPr/>
        </p:nvSpPr>
        <p:spPr>
          <a:xfrm>
            <a:off x="1028700" y="599709"/>
            <a:ext cx="1067599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Data Preprocessing</a:t>
            </a:r>
          </a:p>
        </p:txBody>
      </p:sp>
      <p:sp>
        <p:nvSpPr>
          <p:cNvPr id="5" name="TextBox 5"/>
          <p:cNvSpPr txBox="1"/>
          <p:nvPr/>
        </p:nvSpPr>
        <p:spPr>
          <a:xfrm>
            <a:off x="1028700" y="2187470"/>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Outlier Removal</a:t>
            </a:r>
          </a:p>
        </p:txBody>
      </p:sp>
      <p:sp>
        <p:nvSpPr>
          <p:cNvPr id="6" name="TextBox 6"/>
          <p:cNvSpPr txBox="1"/>
          <p:nvPr/>
        </p:nvSpPr>
        <p:spPr>
          <a:xfrm>
            <a:off x="11019330" y="2187470"/>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One-hot Encoding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317347" y="2660731"/>
            <a:ext cx="13653305" cy="3037860"/>
          </a:xfrm>
          <a:custGeom>
            <a:avLst/>
            <a:gdLst/>
            <a:ahLst/>
            <a:cxnLst/>
            <a:rect l="l" t="t" r="r" b="b"/>
            <a:pathLst>
              <a:path w="13653305" h="3037860">
                <a:moveTo>
                  <a:pt x="0" y="0"/>
                </a:moveTo>
                <a:lnTo>
                  <a:pt x="13653306" y="0"/>
                </a:lnTo>
                <a:lnTo>
                  <a:pt x="13653306" y="3037860"/>
                </a:lnTo>
                <a:lnTo>
                  <a:pt x="0" y="3037860"/>
                </a:lnTo>
                <a:lnTo>
                  <a:pt x="0" y="0"/>
                </a:lnTo>
                <a:close/>
              </a:path>
            </a:pathLst>
          </a:custGeom>
          <a:blipFill>
            <a:blip r:embed="rId2"/>
            <a:stretch>
              <a:fillRect/>
            </a:stretch>
          </a:blipFill>
          <a:ln w="9525" cap="sq">
            <a:solidFill>
              <a:srgbClr val="000000"/>
            </a:solidFill>
            <a:prstDash val="solid"/>
            <a:miter/>
          </a:ln>
        </p:spPr>
      </p:sp>
      <p:sp>
        <p:nvSpPr>
          <p:cNvPr id="3" name="Freeform 3"/>
          <p:cNvSpPr/>
          <p:nvPr/>
        </p:nvSpPr>
        <p:spPr>
          <a:xfrm>
            <a:off x="2057645" y="7578841"/>
            <a:ext cx="4686568" cy="2111979"/>
          </a:xfrm>
          <a:custGeom>
            <a:avLst/>
            <a:gdLst/>
            <a:ahLst/>
            <a:cxnLst/>
            <a:rect l="l" t="t" r="r" b="b"/>
            <a:pathLst>
              <a:path w="4686568" h="2111979">
                <a:moveTo>
                  <a:pt x="0" y="0"/>
                </a:moveTo>
                <a:lnTo>
                  <a:pt x="4686568" y="0"/>
                </a:lnTo>
                <a:lnTo>
                  <a:pt x="4686568" y="2111978"/>
                </a:lnTo>
                <a:lnTo>
                  <a:pt x="0" y="2111978"/>
                </a:lnTo>
                <a:lnTo>
                  <a:pt x="0" y="0"/>
                </a:lnTo>
                <a:close/>
              </a:path>
            </a:pathLst>
          </a:custGeom>
          <a:blipFill>
            <a:blip r:embed="rId3"/>
            <a:stretch>
              <a:fillRect t="-25984"/>
            </a:stretch>
          </a:blipFill>
          <a:ln w="9525" cap="sq">
            <a:solidFill>
              <a:srgbClr val="000000"/>
            </a:solidFill>
            <a:prstDash val="solid"/>
            <a:miter/>
          </a:ln>
        </p:spPr>
      </p:sp>
      <p:sp>
        <p:nvSpPr>
          <p:cNvPr id="4" name="Freeform 4"/>
          <p:cNvSpPr/>
          <p:nvPr/>
        </p:nvSpPr>
        <p:spPr>
          <a:xfrm>
            <a:off x="7683088" y="7578841"/>
            <a:ext cx="2579681" cy="2296678"/>
          </a:xfrm>
          <a:custGeom>
            <a:avLst/>
            <a:gdLst/>
            <a:ahLst/>
            <a:cxnLst/>
            <a:rect l="l" t="t" r="r" b="b"/>
            <a:pathLst>
              <a:path w="2579681" h="2296678">
                <a:moveTo>
                  <a:pt x="0" y="0"/>
                </a:moveTo>
                <a:lnTo>
                  <a:pt x="2579682" y="0"/>
                </a:lnTo>
                <a:lnTo>
                  <a:pt x="2579682" y="2296678"/>
                </a:lnTo>
                <a:lnTo>
                  <a:pt x="0" y="2296678"/>
                </a:lnTo>
                <a:lnTo>
                  <a:pt x="0" y="0"/>
                </a:lnTo>
                <a:close/>
              </a:path>
            </a:pathLst>
          </a:custGeom>
          <a:blipFill>
            <a:blip r:embed="rId4"/>
            <a:stretch>
              <a:fillRect/>
            </a:stretch>
          </a:blipFill>
          <a:ln w="9525" cap="sq">
            <a:solidFill>
              <a:srgbClr val="000000"/>
            </a:solidFill>
            <a:prstDash val="solid"/>
            <a:miter/>
          </a:ln>
        </p:spPr>
      </p:sp>
      <p:sp>
        <p:nvSpPr>
          <p:cNvPr id="5" name="Freeform 5"/>
          <p:cNvSpPr/>
          <p:nvPr/>
        </p:nvSpPr>
        <p:spPr>
          <a:xfrm>
            <a:off x="11201645" y="7578841"/>
            <a:ext cx="6057655" cy="837761"/>
          </a:xfrm>
          <a:custGeom>
            <a:avLst/>
            <a:gdLst/>
            <a:ahLst/>
            <a:cxnLst/>
            <a:rect l="l" t="t" r="r" b="b"/>
            <a:pathLst>
              <a:path w="6057655" h="837761">
                <a:moveTo>
                  <a:pt x="0" y="0"/>
                </a:moveTo>
                <a:lnTo>
                  <a:pt x="6057655" y="0"/>
                </a:lnTo>
                <a:lnTo>
                  <a:pt x="6057655" y="837761"/>
                </a:lnTo>
                <a:lnTo>
                  <a:pt x="0" y="837761"/>
                </a:lnTo>
                <a:lnTo>
                  <a:pt x="0" y="0"/>
                </a:lnTo>
                <a:close/>
              </a:path>
            </a:pathLst>
          </a:custGeom>
          <a:blipFill>
            <a:blip r:embed="rId5"/>
            <a:stretch>
              <a:fillRect/>
            </a:stretch>
          </a:blipFill>
          <a:ln w="9525" cap="sq">
            <a:solidFill>
              <a:srgbClr val="000000"/>
            </a:solidFill>
            <a:prstDash val="solid"/>
            <a:miter/>
          </a:ln>
        </p:spPr>
      </p:sp>
      <p:sp>
        <p:nvSpPr>
          <p:cNvPr id="6" name="TextBox 6"/>
          <p:cNvSpPr txBox="1"/>
          <p:nvPr/>
        </p:nvSpPr>
        <p:spPr>
          <a:xfrm>
            <a:off x="1028700" y="599709"/>
            <a:ext cx="1067599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Data Preprocessing</a:t>
            </a:r>
          </a:p>
        </p:txBody>
      </p:sp>
      <p:sp>
        <p:nvSpPr>
          <p:cNvPr id="7" name="TextBox 7"/>
          <p:cNvSpPr txBox="1"/>
          <p:nvPr/>
        </p:nvSpPr>
        <p:spPr>
          <a:xfrm>
            <a:off x="2057645" y="1997272"/>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Standardization</a:t>
            </a:r>
          </a:p>
        </p:txBody>
      </p:sp>
      <p:sp>
        <p:nvSpPr>
          <p:cNvPr id="8" name="TextBox 8"/>
          <p:cNvSpPr txBox="1"/>
          <p:nvPr/>
        </p:nvSpPr>
        <p:spPr>
          <a:xfrm>
            <a:off x="11201645" y="6190740"/>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Train-Test Split</a:t>
            </a:r>
          </a:p>
        </p:txBody>
      </p:sp>
      <p:sp>
        <p:nvSpPr>
          <p:cNvPr id="9" name="TextBox 9"/>
          <p:cNvSpPr txBox="1"/>
          <p:nvPr/>
        </p:nvSpPr>
        <p:spPr>
          <a:xfrm>
            <a:off x="2057645" y="6174539"/>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Handling Imbalance Data</a:t>
            </a:r>
          </a:p>
        </p:txBody>
      </p:sp>
      <p:sp>
        <p:nvSpPr>
          <p:cNvPr id="10" name="TextBox 10"/>
          <p:cNvSpPr txBox="1"/>
          <p:nvPr/>
        </p:nvSpPr>
        <p:spPr>
          <a:xfrm>
            <a:off x="2057645" y="7056770"/>
            <a:ext cx="6457377" cy="522070"/>
          </a:xfrm>
          <a:prstGeom prst="rect">
            <a:avLst/>
          </a:prstGeom>
        </p:spPr>
        <p:txBody>
          <a:bodyPr lIns="0" tIns="0" rIns="0" bIns="0" rtlCol="0" anchor="t">
            <a:spAutoFit/>
          </a:bodyPr>
          <a:lstStyle/>
          <a:p>
            <a:pPr marL="0" lvl="0" indent="0" algn="l">
              <a:lnSpc>
                <a:spcPts val="4299"/>
              </a:lnSpc>
              <a:spcBef>
                <a:spcPct val="0"/>
              </a:spcBef>
            </a:pPr>
            <a:r>
              <a:rPr lang="en-US" sz="3071" b="1" i="1">
                <a:solidFill>
                  <a:srgbClr val="000000"/>
                </a:solidFill>
                <a:latin typeface="Cormorant Garamond Bold Italics"/>
                <a:ea typeface="Cormorant Garamond Bold Italics"/>
                <a:cs typeface="Cormorant Garamond Bold Italics"/>
                <a:sym typeface="Cormorant Garamond Bold Italics"/>
              </a:rPr>
              <a:t>Before</a:t>
            </a:r>
          </a:p>
        </p:txBody>
      </p:sp>
      <p:sp>
        <p:nvSpPr>
          <p:cNvPr id="11" name="TextBox 11"/>
          <p:cNvSpPr txBox="1"/>
          <p:nvPr/>
        </p:nvSpPr>
        <p:spPr>
          <a:xfrm>
            <a:off x="7683088" y="7056770"/>
            <a:ext cx="2579681" cy="522070"/>
          </a:xfrm>
          <a:prstGeom prst="rect">
            <a:avLst/>
          </a:prstGeom>
        </p:spPr>
        <p:txBody>
          <a:bodyPr lIns="0" tIns="0" rIns="0" bIns="0" rtlCol="0" anchor="t">
            <a:spAutoFit/>
          </a:bodyPr>
          <a:lstStyle/>
          <a:p>
            <a:pPr marL="0" lvl="0" indent="0" algn="l">
              <a:lnSpc>
                <a:spcPts val="4299"/>
              </a:lnSpc>
              <a:spcBef>
                <a:spcPct val="0"/>
              </a:spcBef>
            </a:pPr>
            <a:r>
              <a:rPr lang="en-US" sz="3071" b="1" i="1">
                <a:solidFill>
                  <a:srgbClr val="000000"/>
                </a:solidFill>
                <a:latin typeface="Cormorant Garamond Bold Italics"/>
                <a:ea typeface="Cormorant Garamond Bold Italics"/>
                <a:cs typeface="Cormorant Garamond Bold Italics"/>
                <a:sym typeface="Cormorant Garamond Bold Italics"/>
              </a:rPr>
              <a:t>After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2661179"/>
            <a:ext cx="3532387" cy="1719095"/>
          </a:xfrm>
          <a:custGeom>
            <a:avLst/>
            <a:gdLst/>
            <a:ahLst/>
            <a:cxnLst/>
            <a:rect l="l" t="t" r="r" b="b"/>
            <a:pathLst>
              <a:path w="3532387" h="1719095">
                <a:moveTo>
                  <a:pt x="0" y="0"/>
                </a:moveTo>
                <a:lnTo>
                  <a:pt x="3532387" y="0"/>
                </a:lnTo>
                <a:lnTo>
                  <a:pt x="3532387" y="1719095"/>
                </a:lnTo>
                <a:lnTo>
                  <a:pt x="0" y="1719095"/>
                </a:lnTo>
                <a:lnTo>
                  <a:pt x="0" y="0"/>
                </a:lnTo>
                <a:close/>
              </a:path>
            </a:pathLst>
          </a:custGeom>
          <a:blipFill>
            <a:blip r:embed="rId2"/>
            <a:stretch>
              <a:fillRect/>
            </a:stretch>
          </a:blipFill>
          <a:ln w="9525" cap="sq">
            <a:solidFill>
              <a:srgbClr val="000000"/>
            </a:solidFill>
            <a:prstDash val="solid"/>
            <a:miter/>
          </a:ln>
        </p:spPr>
      </p:sp>
      <p:sp>
        <p:nvSpPr>
          <p:cNvPr id="3" name="Freeform 3"/>
          <p:cNvSpPr/>
          <p:nvPr/>
        </p:nvSpPr>
        <p:spPr>
          <a:xfrm>
            <a:off x="1028700" y="5437129"/>
            <a:ext cx="5858285" cy="3821171"/>
          </a:xfrm>
          <a:custGeom>
            <a:avLst/>
            <a:gdLst/>
            <a:ahLst/>
            <a:cxnLst/>
            <a:rect l="l" t="t" r="r" b="b"/>
            <a:pathLst>
              <a:path w="5858285" h="3821171">
                <a:moveTo>
                  <a:pt x="0" y="0"/>
                </a:moveTo>
                <a:lnTo>
                  <a:pt x="5858285" y="0"/>
                </a:lnTo>
                <a:lnTo>
                  <a:pt x="5858285" y="3821171"/>
                </a:lnTo>
                <a:lnTo>
                  <a:pt x="0" y="3821171"/>
                </a:lnTo>
                <a:lnTo>
                  <a:pt x="0" y="0"/>
                </a:lnTo>
                <a:close/>
              </a:path>
            </a:pathLst>
          </a:custGeom>
          <a:blipFill>
            <a:blip r:embed="rId3"/>
            <a:stretch>
              <a:fillRect/>
            </a:stretch>
          </a:blipFill>
          <a:ln w="9525" cap="sq">
            <a:solidFill>
              <a:srgbClr val="000000"/>
            </a:solidFill>
            <a:prstDash val="solid"/>
            <a:miter/>
          </a:ln>
        </p:spPr>
      </p:sp>
      <p:sp>
        <p:nvSpPr>
          <p:cNvPr id="4" name="Freeform 4"/>
          <p:cNvSpPr/>
          <p:nvPr/>
        </p:nvSpPr>
        <p:spPr>
          <a:xfrm>
            <a:off x="9144000" y="2661179"/>
            <a:ext cx="8022099" cy="5737573"/>
          </a:xfrm>
          <a:custGeom>
            <a:avLst/>
            <a:gdLst/>
            <a:ahLst/>
            <a:cxnLst/>
            <a:rect l="l" t="t" r="r" b="b"/>
            <a:pathLst>
              <a:path w="8022099" h="5737573">
                <a:moveTo>
                  <a:pt x="0" y="0"/>
                </a:moveTo>
                <a:lnTo>
                  <a:pt x="8022099" y="0"/>
                </a:lnTo>
                <a:lnTo>
                  <a:pt x="8022099" y="5737573"/>
                </a:lnTo>
                <a:lnTo>
                  <a:pt x="0" y="5737573"/>
                </a:lnTo>
                <a:lnTo>
                  <a:pt x="0" y="0"/>
                </a:lnTo>
                <a:close/>
              </a:path>
            </a:pathLst>
          </a:custGeom>
          <a:blipFill>
            <a:blip r:embed="rId4"/>
            <a:stretch>
              <a:fillRect/>
            </a:stretch>
          </a:blipFill>
          <a:ln w="9525" cap="sq">
            <a:solidFill>
              <a:srgbClr val="000000"/>
            </a:solidFill>
            <a:prstDash val="solid"/>
            <a:miter/>
          </a:ln>
        </p:spPr>
      </p:sp>
      <p:sp>
        <p:nvSpPr>
          <p:cNvPr id="5" name="TextBox 5"/>
          <p:cNvSpPr txBox="1"/>
          <p:nvPr/>
        </p:nvSpPr>
        <p:spPr>
          <a:xfrm>
            <a:off x="1028700" y="599709"/>
            <a:ext cx="13431376"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Modeling and Evaluation (Random Forest)</a:t>
            </a:r>
          </a:p>
        </p:txBody>
      </p:sp>
      <p:sp>
        <p:nvSpPr>
          <p:cNvPr id="6" name="TextBox 6"/>
          <p:cNvSpPr txBox="1"/>
          <p:nvPr/>
        </p:nvSpPr>
        <p:spPr>
          <a:xfrm>
            <a:off x="1028700" y="1979868"/>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Model Training</a:t>
            </a:r>
          </a:p>
        </p:txBody>
      </p:sp>
      <p:sp>
        <p:nvSpPr>
          <p:cNvPr id="7" name="TextBox 7"/>
          <p:cNvSpPr txBox="1"/>
          <p:nvPr/>
        </p:nvSpPr>
        <p:spPr>
          <a:xfrm>
            <a:off x="1028700" y="4773671"/>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Classification Report</a:t>
            </a:r>
          </a:p>
        </p:txBody>
      </p:sp>
      <p:sp>
        <p:nvSpPr>
          <p:cNvPr id="8" name="TextBox 8"/>
          <p:cNvSpPr txBox="1"/>
          <p:nvPr/>
        </p:nvSpPr>
        <p:spPr>
          <a:xfrm>
            <a:off x="9144000" y="1997721"/>
            <a:ext cx="4422152"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Confusion Matrix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5357184"/>
            <a:ext cx="5943930" cy="3901116"/>
          </a:xfrm>
          <a:custGeom>
            <a:avLst/>
            <a:gdLst/>
            <a:ahLst/>
            <a:cxnLst/>
            <a:rect l="l" t="t" r="r" b="b"/>
            <a:pathLst>
              <a:path w="5943930" h="3901116">
                <a:moveTo>
                  <a:pt x="0" y="0"/>
                </a:moveTo>
                <a:lnTo>
                  <a:pt x="5943930" y="0"/>
                </a:lnTo>
                <a:lnTo>
                  <a:pt x="5943930" y="3901116"/>
                </a:lnTo>
                <a:lnTo>
                  <a:pt x="0" y="3901116"/>
                </a:lnTo>
                <a:lnTo>
                  <a:pt x="0" y="0"/>
                </a:lnTo>
                <a:close/>
              </a:path>
            </a:pathLst>
          </a:custGeom>
          <a:blipFill>
            <a:blip r:embed="rId2"/>
            <a:stretch>
              <a:fillRect/>
            </a:stretch>
          </a:blipFill>
          <a:ln w="9525" cap="sq">
            <a:solidFill>
              <a:srgbClr val="000000"/>
            </a:solidFill>
            <a:prstDash val="solid"/>
            <a:miter/>
          </a:ln>
        </p:spPr>
      </p:sp>
      <p:sp>
        <p:nvSpPr>
          <p:cNvPr id="3" name="Freeform 3"/>
          <p:cNvSpPr/>
          <p:nvPr/>
        </p:nvSpPr>
        <p:spPr>
          <a:xfrm>
            <a:off x="9144000" y="2661179"/>
            <a:ext cx="8115300" cy="5899610"/>
          </a:xfrm>
          <a:custGeom>
            <a:avLst/>
            <a:gdLst/>
            <a:ahLst/>
            <a:cxnLst/>
            <a:rect l="l" t="t" r="r" b="b"/>
            <a:pathLst>
              <a:path w="8115300" h="5899610">
                <a:moveTo>
                  <a:pt x="0" y="0"/>
                </a:moveTo>
                <a:lnTo>
                  <a:pt x="8115300" y="0"/>
                </a:lnTo>
                <a:lnTo>
                  <a:pt x="8115300" y="5899610"/>
                </a:lnTo>
                <a:lnTo>
                  <a:pt x="0" y="5899610"/>
                </a:lnTo>
                <a:lnTo>
                  <a:pt x="0" y="0"/>
                </a:lnTo>
                <a:close/>
              </a:path>
            </a:pathLst>
          </a:custGeom>
          <a:blipFill>
            <a:blip r:embed="rId3"/>
            <a:stretch>
              <a:fillRect/>
            </a:stretch>
          </a:blipFill>
          <a:ln w="9525" cap="sq">
            <a:solidFill>
              <a:srgbClr val="000000"/>
            </a:solidFill>
            <a:prstDash val="solid"/>
            <a:miter/>
          </a:ln>
        </p:spPr>
      </p:sp>
      <p:sp>
        <p:nvSpPr>
          <p:cNvPr id="4" name="Freeform 4"/>
          <p:cNvSpPr/>
          <p:nvPr/>
        </p:nvSpPr>
        <p:spPr>
          <a:xfrm>
            <a:off x="1028700" y="2750505"/>
            <a:ext cx="5575917" cy="1025040"/>
          </a:xfrm>
          <a:custGeom>
            <a:avLst/>
            <a:gdLst/>
            <a:ahLst/>
            <a:cxnLst/>
            <a:rect l="l" t="t" r="r" b="b"/>
            <a:pathLst>
              <a:path w="5575917" h="1025040">
                <a:moveTo>
                  <a:pt x="0" y="0"/>
                </a:moveTo>
                <a:lnTo>
                  <a:pt x="5575917" y="0"/>
                </a:lnTo>
                <a:lnTo>
                  <a:pt x="5575917" y="1025040"/>
                </a:lnTo>
                <a:lnTo>
                  <a:pt x="0" y="1025040"/>
                </a:lnTo>
                <a:lnTo>
                  <a:pt x="0" y="0"/>
                </a:lnTo>
                <a:close/>
              </a:path>
            </a:pathLst>
          </a:custGeom>
          <a:blipFill>
            <a:blip r:embed="rId4"/>
            <a:stretch>
              <a:fillRect t="-6660"/>
            </a:stretch>
          </a:blipFill>
          <a:ln w="9525" cap="sq">
            <a:solidFill>
              <a:srgbClr val="000000"/>
            </a:solidFill>
            <a:prstDash val="solid"/>
            <a:miter/>
          </a:ln>
        </p:spPr>
      </p:sp>
      <p:sp>
        <p:nvSpPr>
          <p:cNvPr id="5" name="Freeform 5"/>
          <p:cNvSpPr/>
          <p:nvPr/>
        </p:nvSpPr>
        <p:spPr>
          <a:xfrm>
            <a:off x="1028700" y="3794595"/>
            <a:ext cx="5575917" cy="769092"/>
          </a:xfrm>
          <a:custGeom>
            <a:avLst/>
            <a:gdLst/>
            <a:ahLst/>
            <a:cxnLst/>
            <a:rect l="l" t="t" r="r" b="b"/>
            <a:pathLst>
              <a:path w="5575917" h="769092">
                <a:moveTo>
                  <a:pt x="0" y="0"/>
                </a:moveTo>
                <a:lnTo>
                  <a:pt x="5575917" y="0"/>
                </a:lnTo>
                <a:lnTo>
                  <a:pt x="5575917" y="769092"/>
                </a:lnTo>
                <a:lnTo>
                  <a:pt x="0" y="769092"/>
                </a:lnTo>
                <a:lnTo>
                  <a:pt x="0" y="0"/>
                </a:lnTo>
                <a:close/>
              </a:path>
            </a:pathLst>
          </a:custGeom>
          <a:blipFill>
            <a:blip r:embed="rId5"/>
            <a:stretch>
              <a:fillRect/>
            </a:stretch>
          </a:blipFill>
          <a:ln w="9525" cap="sq">
            <a:solidFill>
              <a:srgbClr val="000000"/>
            </a:solidFill>
            <a:prstDash val="solid"/>
            <a:miter/>
          </a:ln>
        </p:spPr>
      </p:sp>
      <p:sp>
        <p:nvSpPr>
          <p:cNvPr id="6" name="TextBox 6"/>
          <p:cNvSpPr txBox="1"/>
          <p:nvPr/>
        </p:nvSpPr>
        <p:spPr>
          <a:xfrm>
            <a:off x="1028700" y="599709"/>
            <a:ext cx="13431376"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Modeling and Evaluation (ANN)</a:t>
            </a:r>
          </a:p>
        </p:txBody>
      </p:sp>
      <p:sp>
        <p:nvSpPr>
          <p:cNvPr id="7" name="TextBox 7"/>
          <p:cNvSpPr txBox="1"/>
          <p:nvPr/>
        </p:nvSpPr>
        <p:spPr>
          <a:xfrm>
            <a:off x="1028700" y="1979868"/>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Model Training</a:t>
            </a:r>
          </a:p>
        </p:txBody>
      </p:sp>
      <p:sp>
        <p:nvSpPr>
          <p:cNvPr id="8" name="TextBox 8"/>
          <p:cNvSpPr txBox="1"/>
          <p:nvPr/>
        </p:nvSpPr>
        <p:spPr>
          <a:xfrm>
            <a:off x="1028700" y="4675549"/>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Classification Report</a:t>
            </a:r>
          </a:p>
        </p:txBody>
      </p:sp>
      <p:sp>
        <p:nvSpPr>
          <p:cNvPr id="9" name="TextBox 9"/>
          <p:cNvSpPr txBox="1"/>
          <p:nvPr/>
        </p:nvSpPr>
        <p:spPr>
          <a:xfrm>
            <a:off x="9144000" y="1997721"/>
            <a:ext cx="4422152"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Confusion Matrix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192140" y="3655023"/>
            <a:ext cx="6348981" cy="4042053"/>
          </a:xfrm>
          <a:custGeom>
            <a:avLst/>
            <a:gdLst/>
            <a:ahLst/>
            <a:cxnLst/>
            <a:rect l="l" t="t" r="r" b="b"/>
            <a:pathLst>
              <a:path w="6348981" h="4042053">
                <a:moveTo>
                  <a:pt x="0" y="0"/>
                </a:moveTo>
                <a:lnTo>
                  <a:pt x="6348982" y="0"/>
                </a:lnTo>
                <a:lnTo>
                  <a:pt x="6348982" y="4042054"/>
                </a:lnTo>
                <a:lnTo>
                  <a:pt x="0" y="4042054"/>
                </a:lnTo>
                <a:lnTo>
                  <a:pt x="0" y="0"/>
                </a:lnTo>
                <a:close/>
              </a:path>
            </a:pathLst>
          </a:custGeom>
          <a:blipFill>
            <a:blip r:embed="rId2"/>
            <a:stretch>
              <a:fillRect/>
            </a:stretch>
          </a:blipFill>
          <a:ln w="9525" cap="sq">
            <a:solidFill>
              <a:srgbClr val="000000"/>
            </a:solidFill>
            <a:prstDash val="solid"/>
            <a:miter/>
          </a:ln>
        </p:spPr>
      </p:sp>
      <p:sp>
        <p:nvSpPr>
          <p:cNvPr id="3" name="Freeform 3"/>
          <p:cNvSpPr/>
          <p:nvPr/>
        </p:nvSpPr>
        <p:spPr>
          <a:xfrm>
            <a:off x="2192140" y="8392759"/>
            <a:ext cx="13647373" cy="865541"/>
          </a:xfrm>
          <a:custGeom>
            <a:avLst/>
            <a:gdLst/>
            <a:ahLst/>
            <a:cxnLst/>
            <a:rect l="l" t="t" r="r" b="b"/>
            <a:pathLst>
              <a:path w="13647373" h="865541">
                <a:moveTo>
                  <a:pt x="0" y="0"/>
                </a:moveTo>
                <a:lnTo>
                  <a:pt x="13647374" y="0"/>
                </a:lnTo>
                <a:lnTo>
                  <a:pt x="13647374" y="865541"/>
                </a:lnTo>
                <a:lnTo>
                  <a:pt x="0" y="865541"/>
                </a:lnTo>
                <a:lnTo>
                  <a:pt x="0" y="0"/>
                </a:lnTo>
                <a:close/>
              </a:path>
            </a:pathLst>
          </a:custGeom>
          <a:blipFill>
            <a:blip r:embed="rId3"/>
            <a:stretch>
              <a:fillRect/>
            </a:stretch>
          </a:blipFill>
          <a:ln w="9525" cap="sq">
            <a:solidFill>
              <a:srgbClr val="000000"/>
            </a:solidFill>
            <a:prstDash val="solid"/>
            <a:miter/>
          </a:ln>
        </p:spPr>
      </p:sp>
      <p:sp>
        <p:nvSpPr>
          <p:cNvPr id="4" name="TextBox 4"/>
          <p:cNvSpPr txBox="1"/>
          <p:nvPr/>
        </p:nvSpPr>
        <p:spPr>
          <a:xfrm>
            <a:off x="1447800" y="615314"/>
            <a:ext cx="7332390" cy="1099019"/>
          </a:xfrm>
          <a:prstGeom prst="rect">
            <a:avLst/>
          </a:prstGeom>
        </p:spPr>
        <p:txBody>
          <a:bodyPr wrap="square" lIns="0" tIns="0" rIns="0" bIns="0" rtlCol="0" anchor="t">
            <a:spAutoFit/>
          </a:bodyPr>
          <a:lstStyle/>
          <a:p>
            <a:pPr algn="ctr">
              <a:lnSpc>
                <a:spcPts val="8959"/>
              </a:lnSpc>
              <a:spcBef>
                <a:spcPct val="0"/>
              </a:spcBef>
            </a:pPr>
            <a:r>
              <a:rPr lang="en-US" sz="6399" b="1" i="1" dirty="0">
                <a:solidFill>
                  <a:srgbClr val="000000"/>
                </a:solidFill>
                <a:latin typeface="Cormorant Garamond Bold Italics"/>
                <a:ea typeface="Cormorant Garamond Bold Italics"/>
                <a:cs typeface="Cormorant Garamond Bold Italics"/>
                <a:sym typeface="Cormorant Garamond Bold Italics"/>
              </a:rPr>
              <a:t>ROC Curve and AUC</a:t>
            </a:r>
          </a:p>
        </p:txBody>
      </p:sp>
      <p:sp>
        <p:nvSpPr>
          <p:cNvPr id="5" name="TextBox 5"/>
          <p:cNvSpPr txBox="1"/>
          <p:nvPr/>
        </p:nvSpPr>
        <p:spPr>
          <a:xfrm>
            <a:off x="2116410" y="1872139"/>
            <a:ext cx="14380545" cy="1254406"/>
          </a:xfrm>
          <a:prstGeom prst="rect">
            <a:avLst/>
          </a:prstGeom>
        </p:spPr>
        <p:txBody>
          <a:bodyPr lIns="0" tIns="0" rIns="0" bIns="0" rtlCol="0" anchor="t">
            <a:spAutoFit/>
          </a:bodyPr>
          <a:lstStyle/>
          <a:p>
            <a:pPr marL="430845" lvl="1" indent="-215423" algn="ctr">
              <a:lnSpc>
                <a:spcPts val="3392"/>
              </a:lnSpc>
              <a:buFont typeface="Arial"/>
              <a:buChar char="•"/>
            </a:pPr>
            <a:r>
              <a:rPr lang="en-US" sz="1995">
                <a:solidFill>
                  <a:srgbClr val="000000"/>
                </a:solidFill>
                <a:latin typeface="Quicksand"/>
                <a:ea typeface="Quicksand"/>
                <a:cs typeface="Quicksand"/>
                <a:sym typeface="Quicksand"/>
              </a:rPr>
              <a:t>ROC Curve shows how well your model separates the positive and negative classes at various thresholds.</a:t>
            </a:r>
          </a:p>
          <a:p>
            <a:pPr marL="430845" lvl="1" indent="-215423" algn="ctr">
              <a:lnSpc>
                <a:spcPts val="3392"/>
              </a:lnSpc>
              <a:buFont typeface="Arial"/>
              <a:buChar char="•"/>
            </a:pPr>
            <a:r>
              <a:rPr lang="en-US" sz="1995">
                <a:solidFill>
                  <a:srgbClr val="000000"/>
                </a:solidFill>
                <a:latin typeface="Quicksand"/>
                <a:ea typeface="Quicksand"/>
                <a:cs typeface="Quicksand"/>
                <a:sym typeface="Quicksand"/>
              </a:rPr>
              <a:t>AUC gives you a single number summarizing the model’s overall performance.</a:t>
            </a:r>
          </a:p>
          <a:p>
            <a:pPr marL="0" lvl="0" indent="0" algn="just">
              <a:lnSpc>
                <a:spcPts val="3392"/>
              </a:lnSpc>
            </a:pPr>
            <a:endParaRPr lang="en-US" sz="1995">
              <a:solidFill>
                <a:srgbClr val="000000"/>
              </a:solidFill>
              <a:latin typeface="Quicksand"/>
              <a:ea typeface="Quicksand"/>
              <a:cs typeface="Quicksand"/>
              <a:sym typeface="Quicksand"/>
            </a:endParaRPr>
          </a:p>
        </p:txBody>
      </p:sp>
      <p:sp>
        <p:nvSpPr>
          <p:cNvPr id="6" name="TextBox 6"/>
          <p:cNvSpPr txBox="1"/>
          <p:nvPr/>
        </p:nvSpPr>
        <p:spPr>
          <a:xfrm>
            <a:off x="2192140" y="3069395"/>
            <a:ext cx="1770260" cy="549446"/>
          </a:xfrm>
          <a:prstGeom prst="rect">
            <a:avLst/>
          </a:prstGeom>
        </p:spPr>
        <p:txBody>
          <a:bodyPr wrap="square" lIns="0" tIns="0" rIns="0" bIns="0" rtlCol="0" anchor="t">
            <a:spAutoFit/>
          </a:bodyPr>
          <a:lstStyle/>
          <a:p>
            <a:pPr algn="ctr">
              <a:lnSpc>
                <a:spcPts val="4478"/>
              </a:lnSpc>
              <a:spcBef>
                <a:spcPct val="0"/>
              </a:spcBef>
            </a:pPr>
            <a:r>
              <a:rPr lang="en-US" sz="3198" b="1" i="1" dirty="0">
                <a:solidFill>
                  <a:srgbClr val="000000"/>
                </a:solidFill>
                <a:latin typeface="Cormorant Garamond Bold Italics"/>
                <a:ea typeface="Cormorant Garamond Bold Italics"/>
                <a:cs typeface="Cormorant Garamond Bold Italics"/>
                <a:sym typeface="Cormorant Garamond Bold Italics"/>
              </a:rPr>
              <a:t>ROC Curve</a:t>
            </a:r>
          </a:p>
        </p:txBody>
      </p:sp>
      <p:sp>
        <p:nvSpPr>
          <p:cNvPr id="7" name="TextBox 7"/>
          <p:cNvSpPr txBox="1"/>
          <p:nvPr/>
        </p:nvSpPr>
        <p:spPr>
          <a:xfrm>
            <a:off x="2180108" y="7854883"/>
            <a:ext cx="944092" cy="549446"/>
          </a:xfrm>
          <a:prstGeom prst="rect">
            <a:avLst/>
          </a:prstGeom>
        </p:spPr>
        <p:txBody>
          <a:bodyPr wrap="square" lIns="0" tIns="0" rIns="0" bIns="0" rtlCol="0" anchor="t">
            <a:spAutoFit/>
          </a:bodyPr>
          <a:lstStyle/>
          <a:p>
            <a:pPr algn="ctr">
              <a:lnSpc>
                <a:spcPts val="4478"/>
              </a:lnSpc>
              <a:spcBef>
                <a:spcPct val="0"/>
              </a:spcBef>
            </a:pPr>
            <a:r>
              <a:rPr lang="en-US" sz="3198" b="1" i="1">
                <a:solidFill>
                  <a:srgbClr val="000000"/>
                </a:solidFill>
                <a:latin typeface="Cormorant Garamond Bold Italics"/>
                <a:ea typeface="Cormorant Garamond Bold Italics"/>
                <a:cs typeface="Cormorant Garamond Bold Italics"/>
                <a:sym typeface="Cormorant Garamond Bold Italics"/>
              </a:rPr>
              <a:t>AUC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600200" y="659472"/>
            <a:ext cx="4599473" cy="1099019"/>
          </a:xfrm>
          <a:prstGeom prst="rect">
            <a:avLst/>
          </a:prstGeom>
        </p:spPr>
        <p:txBody>
          <a:bodyPr wrap="square" lIns="0" tIns="0" rIns="0" bIns="0" rtlCol="0" anchor="t">
            <a:spAutoFit/>
          </a:bodyPr>
          <a:lstStyle/>
          <a:p>
            <a:pPr algn="ctr">
              <a:lnSpc>
                <a:spcPts val="8959"/>
              </a:lnSpc>
              <a:spcBef>
                <a:spcPct val="0"/>
              </a:spcBef>
            </a:pPr>
            <a:r>
              <a:rPr lang="en-US" sz="6399" b="1" i="1" dirty="0">
                <a:solidFill>
                  <a:srgbClr val="000000"/>
                </a:solidFill>
                <a:latin typeface="Cormorant Garamond Bold Italics"/>
                <a:ea typeface="Cormorant Garamond Bold Italics"/>
                <a:cs typeface="Cormorant Garamond Bold Italics"/>
                <a:sym typeface="Cormorant Garamond Bold Italics"/>
              </a:rPr>
              <a:t>Key Findings</a:t>
            </a:r>
          </a:p>
        </p:txBody>
      </p:sp>
      <p:sp>
        <p:nvSpPr>
          <p:cNvPr id="3" name="TextBox 3"/>
          <p:cNvSpPr txBox="1"/>
          <p:nvPr/>
        </p:nvSpPr>
        <p:spPr>
          <a:xfrm>
            <a:off x="1953727" y="1758491"/>
            <a:ext cx="14380545" cy="4642131"/>
          </a:xfrm>
          <a:prstGeom prst="rect">
            <a:avLst/>
          </a:prstGeom>
        </p:spPr>
        <p:txBody>
          <a:bodyPr lIns="0" tIns="0" rIns="0" bIns="0" rtlCol="0" anchor="t">
            <a:spAutoFit/>
          </a:bodyPr>
          <a:lstStyle/>
          <a:p>
            <a:pPr marL="474024" lvl="1" indent="-237012" algn="l">
              <a:lnSpc>
                <a:spcPts val="3732"/>
              </a:lnSpc>
              <a:buFont typeface="Arial"/>
              <a:buChar char="•"/>
            </a:pPr>
            <a:r>
              <a:rPr lang="en-US" sz="2195">
                <a:solidFill>
                  <a:srgbClr val="000000"/>
                </a:solidFill>
                <a:latin typeface="Quicksand"/>
                <a:ea typeface="Quicksand"/>
                <a:cs typeface="Quicksand"/>
                <a:sym typeface="Quicksand"/>
              </a:rPr>
              <a:t>Data preprocessing (handling missing values, encoding, and scaling) significantly improved model readiness and performance.</a:t>
            </a:r>
          </a:p>
          <a:p>
            <a:pPr marL="474024" lvl="1" indent="-237012" algn="l">
              <a:lnSpc>
                <a:spcPts val="3732"/>
              </a:lnSpc>
              <a:buFont typeface="Arial"/>
              <a:buChar char="•"/>
            </a:pPr>
            <a:r>
              <a:rPr lang="en-US" sz="2195">
                <a:solidFill>
                  <a:srgbClr val="000000"/>
                </a:solidFill>
                <a:latin typeface="Quicksand"/>
                <a:ea typeface="Quicksand"/>
                <a:cs typeface="Quicksand"/>
                <a:sym typeface="Quicksand"/>
              </a:rPr>
              <a:t>Applying SMOTE effectively addressed class imbalance, leading to fairer and more accurate classification results.</a:t>
            </a:r>
          </a:p>
          <a:p>
            <a:pPr marL="474024" lvl="1" indent="-237012" algn="l">
              <a:lnSpc>
                <a:spcPts val="3732"/>
              </a:lnSpc>
              <a:buFont typeface="Arial"/>
              <a:buChar char="•"/>
            </a:pPr>
            <a:r>
              <a:rPr lang="en-US" sz="2195">
                <a:solidFill>
                  <a:srgbClr val="000000"/>
                </a:solidFill>
                <a:latin typeface="Quicksand"/>
                <a:ea typeface="Quicksand"/>
                <a:cs typeface="Quicksand"/>
                <a:sym typeface="Quicksand"/>
              </a:rPr>
              <a:t>Random Forest and Neural Network outperformed SVM in terms of accuracy, precision, recall, and ROC-AUC.</a:t>
            </a:r>
          </a:p>
          <a:p>
            <a:pPr marL="474024" lvl="1" indent="-237012" algn="l">
              <a:lnSpc>
                <a:spcPts val="3732"/>
              </a:lnSpc>
              <a:buFont typeface="Arial"/>
              <a:buChar char="•"/>
            </a:pPr>
            <a:r>
              <a:rPr lang="en-US" sz="2195">
                <a:solidFill>
                  <a:srgbClr val="000000"/>
                </a:solidFill>
                <a:latin typeface="Quicksand"/>
                <a:ea typeface="Quicksand"/>
                <a:cs typeface="Quicksand"/>
                <a:sym typeface="Quicksand"/>
              </a:rPr>
              <a:t>Key features influencing loan approval included Credit Score, Applicant Income, and Loan Amount.</a:t>
            </a:r>
          </a:p>
          <a:p>
            <a:pPr marL="474024" lvl="1" indent="-237012" algn="l">
              <a:lnSpc>
                <a:spcPts val="3732"/>
              </a:lnSpc>
              <a:buFont typeface="Arial"/>
              <a:buChar char="•"/>
            </a:pPr>
            <a:r>
              <a:rPr lang="en-US" sz="2195">
                <a:solidFill>
                  <a:srgbClr val="000000"/>
                </a:solidFill>
                <a:latin typeface="Quicksand"/>
                <a:ea typeface="Quicksand"/>
                <a:cs typeface="Quicksand"/>
                <a:sym typeface="Quicksand"/>
              </a:rPr>
              <a:t>Visual tools like the confusion matrix and ROC curve helped evaluate and compare model performance comprehensively.</a:t>
            </a:r>
          </a:p>
          <a:p>
            <a:pPr marL="0" lvl="0" indent="0" algn="l">
              <a:lnSpc>
                <a:spcPts val="3732"/>
              </a:lnSpc>
            </a:pPr>
            <a:endParaRPr lang="en-US" sz="2195">
              <a:solidFill>
                <a:srgbClr val="000000"/>
              </a:solidFill>
              <a:latin typeface="Quicksand"/>
              <a:ea typeface="Quicksand"/>
              <a:cs typeface="Quicksand"/>
              <a:sym typeface="Quicksand"/>
            </a:endParaRPr>
          </a:p>
        </p:txBody>
      </p:sp>
      <p:sp>
        <p:nvSpPr>
          <p:cNvPr id="4" name="TextBox 4"/>
          <p:cNvSpPr txBox="1"/>
          <p:nvPr/>
        </p:nvSpPr>
        <p:spPr>
          <a:xfrm>
            <a:off x="1953727" y="5978879"/>
            <a:ext cx="3240385" cy="1085215"/>
          </a:xfrm>
          <a:prstGeom prst="rect">
            <a:avLst/>
          </a:prstGeom>
        </p:spPr>
        <p:txBody>
          <a:bodyPr lIns="0" tIns="0" rIns="0" bIns="0" rtlCol="0" anchor="t">
            <a:spAutoFit/>
          </a:bodyPr>
          <a:lstStyle/>
          <a:p>
            <a:pPr algn="ctr">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Conclusion</a:t>
            </a:r>
          </a:p>
        </p:txBody>
      </p:sp>
      <p:sp>
        <p:nvSpPr>
          <p:cNvPr id="5" name="TextBox 5"/>
          <p:cNvSpPr txBox="1"/>
          <p:nvPr/>
        </p:nvSpPr>
        <p:spPr>
          <a:xfrm>
            <a:off x="1953727" y="6949794"/>
            <a:ext cx="14380545" cy="2308506"/>
          </a:xfrm>
          <a:prstGeom prst="rect">
            <a:avLst/>
          </a:prstGeom>
        </p:spPr>
        <p:txBody>
          <a:bodyPr lIns="0" tIns="0" rIns="0" bIns="0" rtlCol="0" anchor="t">
            <a:spAutoFit/>
          </a:bodyPr>
          <a:lstStyle/>
          <a:p>
            <a:pPr algn="l">
              <a:lnSpc>
                <a:spcPts val="3732"/>
              </a:lnSpc>
            </a:pPr>
            <a:r>
              <a:rPr lang="en-US" sz="2195">
                <a:solidFill>
                  <a:srgbClr val="000000"/>
                </a:solidFill>
                <a:latin typeface="Quicksand"/>
                <a:ea typeface="Quicksand"/>
                <a:cs typeface="Quicksand"/>
                <a:sym typeface="Quicksand"/>
              </a:rPr>
              <a:t>This project successfully developed a machine learning pipeline to predict loan approvals using classification models. Preprocessing and class balancing were critical to model success. Among the tested models, Random Forest and Neural Network showed robust performance. The findings demonstrate that machine learning can enhance the accuracy, fairness, and efficiency of loan approval systems, offering financial institutions data-driven decision support for faster and more reliable loan 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7520940" y="4770234"/>
            <a:ext cx="324612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Thankyou</a:t>
            </a:r>
          </a:p>
        </p:txBody>
      </p:sp>
      <p:sp>
        <p:nvSpPr>
          <p:cNvPr id="3" name="AutoShape 3"/>
          <p:cNvSpPr/>
          <p:nvPr/>
        </p:nvSpPr>
        <p:spPr>
          <a:xfrm>
            <a:off x="5897880" y="4036809"/>
            <a:ext cx="6492240" cy="0"/>
          </a:xfrm>
          <a:prstGeom prst="line">
            <a:avLst/>
          </a:prstGeom>
          <a:ln w="76200" cap="flat">
            <a:solidFill>
              <a:srgbClr val="0F4662"/>
            </a:solidFill>
            <a:prstDash val="solid"/>
            <a:headEnd type="none" w="sm" len="sm"/>
            <a:tailEnd type="none" w="sm" len="sm"/>
          </a:ln>
        </p:spPr>
      </p:sp>
      <p:sp>
        <p:nvSpPr>
          <p:cNvPr id="4" name="AutoShape 4"/>
          <p:cNvSpPr/>
          <p:nvPr/>
        </p:nvSpPr>
        <p:spPr>
          <a:xfrm>
            <a:off x="5897880" y="6703174"/>
            <a:ext cx="6492240" cy="0"/>
          </a:xfrm>
          <a:prstGeom prst="line">
            <a:avLst/>
          </a:prstGeom>
          <a:ln w="76200" cap="flat">
            <a:solidFill>
              <a:srgbClr val="0F4662"/>
            </a:solidFill>
            <a:prstDash val="solid"/>
            <a:headEnd type="none" w="sm" len="sm"/>
            <a:tailEnd type="none" w="sm" len="sm"/>
          </a:ln>
        </p:spPr>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8304001" y="8017624"/>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801635" y="2632755"/>
            <a:ext cx="15808359" cy="6491097"/>
          </a:xfrm>
          <a:prstGeom prst="rect">
            <a:avLst/>
          </a:prstGeom>
        </p:spPr>
        <p:txBody>
          <a:bodyPr lIns="0" tIns="0" rIns="0" bIns="0" rtlCol="0" anchor="t">
            <a:spAutoFit/>
          </a:bodyPr>
          <a:lstStyle/>
          <a:p>
            <a:pPr marL="0" lvl="0" indent="0" algn="ctr">
              <a:lnSpc>
                <a:spcPts val="6507"/>
              </a:lnSpc>
            </a:pPr>
            <a:r>
              <a:rPr lang="en-US" sz="3828">
                <a:solidFill>
                  <a:srgbClr val="000000"/>
                </a:solidFill>
                <a:latin typeface="Quicksand"/>
                <a:ea typeface="Quicksand"/>
                <a:cs typeface="Quicksand"/>
                <a:sym typeface="Quicksand"/>
              </a:rPr>
              <a:t>This project aims to predict Customer Lifetime Value (CLV) using a linear regression model. It involves comprehensive data preprocessing such as outlier handling, standardization, and one-hot encoding. After selecting important features and splitting the data, a linear regression algorithm is applied. The model’s performance is evaluated through error metrics and visualizations, offering insights into how individual features impact customer value. This study highlights the practical use of linear regression in customer analytics</a:t>
            </a:r>
          </a:p>
        </p:txBody>
      </p:sp>
      <p:sp>
        <p:nvSpPr>
          <p:cNvPr id="3" name="AutoShape 3"/>
          <p:cNvSpPr/>
          <p:nvPr/>
        </p:nvSpPr>
        <p:spPr>
          <a:xfrm>
            <a:off x="5830743" y="2119858"/>
            <a:ext cx="6492240" cy="0"/>
          </a:xfrm>
          <a:prstGeom prst="line">
            <a:avLst/>
          </a:prstGeom>
          <a:ln w="76200" cap="flat">
            <a:solidFill>
              <a:srgbClr val="0F4662"/>
            </a:solidFill>
            <a:prstDash val="solid"/>
            <a:headEnd type="none" w="sm" len="sm"/>
            <a:tailEnd type="none" w="sm" len="sm"/>
          </a:ln>
        </p:spPr>
      </p:sp>
      <p:sp>
        <p:nvSpPr>
          <p:cNvPr id="4" name="AutoShape 4"/>
          <p:cNvSpPr/>
          <p:nvPr/>
        </p:nvSpPr>
        <p:spPr>
          <a:xfrm>
            <a:off x="5897880" y="9817723"/>
            <a:ext cx="6492240" cy="0"/>
          </a:xfrm>
          <a:prstGeom prst="line">
            <a:avLst/>
          </a:prstGeom>
          <a:ln w="76200" cap="flat">
            <a:solidFill>
              <a:srgbClr val="0F4662"/>
            </a:solidFill>
            <a:prstDash val="solid"/>
            <a:headEnd type="none" w="sm" len="sm"/>
            <a:tailEnd type="none" w="sm" len="sm"/>
          </a:ln>
        </p:spPr>
      </p:sp>
      <p:sp>
        <p:nvSpPr>
          <p:cNvPr id="5" name="TextBox 5"/>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4739861"/>
            <a:ext cx="16230600" cy="3692461"/>
          </a:xfrm>
          <a:custGeom>
            <a:avLst/>
            <a:gdLst/>
            <a:ahLst/>
            <a:cxnLst/>
            <a:rect l="l" t="t" r="r" b="b"/>
            <a:pathLst>
              <a:path w="16230600" h="3692461">
                <a:moveTo>
                  <a:pt x="0" y="0"/>
                </a:moveTo>
                <a:lnTo>
                  <a:pt x="16230600" y="0"/>
                </a:lnTo>
                <a:lnTo>
                  <a:pt x="16230600" y="3692461"/>
                </a:lnTo>
                <a:lnTo>
                  <a:pt x="0" y="3692461"/>
                </a:lnTo>
                <a:lnTo>
                  <a:pt x="0" y="0"/>
                </a:lnTo>
                <a:close/>
              </a:path>
            </a:pathLst>
          </a:custGeom>
          <a:blipFill>
            <a:blip r:embed="rId2"/>
            <a:stretch>
              <a:fillRect/>
            </a:stretch>
          </a:blipFill>
          <a:ln w="9525" cap="sq">
            <a:solidFill>
              <a:srgbClr val="000000"/>
            </a:solidFill>
            <a:prstDash val="solid"/>
            <a:miter/>
          </a:ln>
        </p:spPr>
      </p:sp>
      <p:sp>
        <p:nvSpPr>
          <p:cNvPr id="3" name="TextBox 3"/>
          <p:cNvSpPr txBox="1"/>
          <p:nvPr/>
        </p:nvSpPr>
        <p:spPr>
          <a:xfrm>
            <a:off x="1295949" y="1824643"/>
            <a:ext cx="15696102" cy="2029052"/>
          </a:xfrm>
          <a:prstGeom prst="rect">
            <a:avLst/>
          </a:prstGeom>
        </p:spPr>
        <p:txBody>
          <a:bodyPr lIns="0" tIns="0" rIns="0" bIns="0" rtlCol="0" anchor="t">
            <a:spAutoFit/>
          </a:bodyPr>
          <a:lstStyle/>
          <a:p>
            <a:pPr marL="0" lvl="0" indent="0" algn="ctr">
              <a:lnSpc>
                <a:spcPts val="4073"/>
              </a:lnSpc>
            </a:pPr>
            <a:r>
              <a:rPr lang="en-US" sz="2396">
                <a:solidFill>
                  <a:srgbClr val="000000"/>
                </a:solidFill>
                <a:latin typeface="Quicksand"/>
                <a:ea typeface="Quicksand"/>
                <a:cs typeface="Quicksand"/>
                <a:sym typeface="Quicksand"/>
              </a:rPr>
              <a:t>The dataset consists of 1,000 rows and 13 columns, aimed at analyzing customer behavior, spending patterns, and factors influencing Customer Lifetime Value (CLV). It includes a mix of categorical and numerical features such as gender, total spend, purchase frequency, satisfaction scores, and membership status. The target variable is CLV, representing the predicted value a customer will contribute over time.</a:t>
            </a:r>
          </a:p>
        </p:txBody>
      </p:sp>
      <p:sp>
        <p:nvSpPr>
          <p:cNvPr id="4" name="TextBox 4"/>
          <p:cNvSpPr txBox="1"/>
          <p:nvPr/>
        </p:nvSpPr>
        <p:spPr>
          <a:xfrm>
            <a:off x="1028700" y="599709"/>
            <a:ext cx="1067599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Dataset: Customer Lifetime Value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028700" y="2850928"/>
            <a:ext cx="9411040" cy="5317238"/>
          </a:xfrm>
          <a:custGeom>
            <a:avLst/>
            <a:gdLst/>
            <a:ahLst/>
            <a:cxnLst/>
            <a:rect l="l" t="t" r="r" b="b"/>
            <a:pathLst>
              <a:path w="9411040" h="5317238">
                <a:moveTo>
                  <a:pt x="0" y="0"/>
                </a:moveTo>
                <a:lnTo>
                  <a:pt x="9411040" y="0"/>
                </a:lnTo>
                <a:lnTo>
                  <a:pt x="9411040" y="5317237"/>
                </a:lnTo>
                <a:lnTo>
                  <a:pt x="0" y="5317237"/>
                </a:lnTo>
                <a:lnTo>
                  <a:pt x="0" y="0"/>
                </a:lnTo>
                <a:close/>
              </a:path>
            </a:pathLst>
          </a:custGeom>
          <a:blipFill>
            <a:blip r:embed="rId2"/>
            <a:stretch>
              <a:fillRect/>
            </a:stretch>
          </a:blipFill>
          <a:ln w="9525" cap="sq">
            <a:solidFill>
              <a:srgbClr val="000000"/>
            </a:solidFill>
            <a:prstDash val="solid"/>
            <a:miter/>
          </a:ln>
        </p:spPr>
      </p:sp>
      <p:sp>
        <p:nvSpPr>
          <p:cNvPr id="3" name="Freeform 3"/>
          <p:cNvSpPr/>
          <p:nvPr/>
        </p:nvSpPr>
        <p:spPr>
          <a:xfrm>
            <a:off x="11019330" y="2945979"/>
            <a:ext cx="5717811" cy="5222187"/>
          </a:xfrm>
          <a:custGeom>
            <a:avLst/>
            <a:gdLst/>
            <a:ahLst/>
            <a:cxnLst/>
            <a:rect l="l" t="t" r="r" b="b"/>
            <a:pathLst>
              <a:path w="5717811" h="5222187">
                <a:moveTo>
                  <a:pt x="0" y="0"/>
                </a:moveTo>
                <a:lnTo>
                  <a:pt x="5717811" y="0"/>
                </a:lnTo>
                <a:lnTo>
                  <a:pt x="5717811" y="5222186"/>
                </a:lnTo>
                <a:lnTo>
                  <a:pt x="0" y="5222186"/>
                </a:lnTo>
                <a:lnTo>
                  <a:pt x="0" y="0"/>
                </a:lnTo>
                <a:close/>
              </a:path>
            </a:pathLst>
          </a:custGeom>
          <a:blipFill>
            <a:blip r:embed="rId3"/>
            <a:stretch>
              <a:fillRect/>
            </a:stretch>
          </a:blipFill>
          <a:ln w="9525" cap="sq">
            <a:solidFill>
              <a:srgbClr val="000000"/>
            </a:solidFill>
            <a:prstDash val="solid"/>
            <a:miter/>
          </a:ln>
        </p:spPr>
      </p:sp>
      <p:sp>
        <p:nvSpPr>
          <p:cNvPr id="4" name="TextBox 4"/>
          <p:cNvSpPr txBox="1"/>
          <p:nvPr/>
        </p:nvSpPr>
        <p:spPr>
          <a:xfrm>
            <a:off x="1028700" y="599709"/>
            <a:ext cx="1067599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Data Preprocessing</a:t>
            </a:r>
          </a:p>
        </p:txBody>
      </p:sp>
      <p:sp>
        <p:nvSpPr>
          <p:cNvPr id="5" name="TextBox 5"/>
          <p:cNvSpPr txBox="1"/>
          <p:nvPr/>
        </p:nvSpPr>
        <p:spPr>
          <a:xfrm>
            <a:off x="1028700" y="2187470"/>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Outlier Removal</a:t>
            </a:r>
          </a:p>
        </p:txBody>
      </p:sp>
      <p:sp>
        <p:nvSpPr>
          <p:cNvPr id="6" name="TextBox 6"/>
          <p:cNvSpPr txBox="1"/>
          <p:nvPr/>
        </p:nvSpPr>
        <p:spPr>
          <a:xfrm>
            <a:off x="11019330" y="2187470"/>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One-hot Encoding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057645" y="2936956"/>
            <a:ext cx="13577507" cy="4616353"/>
          </a:xfrm>
          <a:custGeom>
            <a:avLst/>
            <a:gdLst/>
            <a:ahLst/>
            <a:cxnLst/>
            <a:rect l="l" t="t" r="r" b="b"/>
            <a:pathLst>
              <a:path w="13577507" h="4616353">
                <a:moveTo>
                  <a:pt x="0" y="0"/>
                </a:moveTo>
                <a:lnTo>
                  <a:pt x="13577507" y="0"/>
                </a:lnTo>
                <a:lnTo>
                  <a:pt x="13577507" y="4616352"/>
                </a:lnTo>
                <a:lnTo>
                  <a:pt x="0" y="4616352"/>
                </a:lnTo>
                <a:lnTo>
                  <a:pt x="0" y="0"/>
                </a:lnTo>
                <a:close/>
              </a:path>
            </a:pathLst>
          </a:custGeom>
          <a:blipFill>
            <a:blip r:embed="rId2"/>
            <a:stretch>
              <a:fillRect/>
            </a:stretch>
          </a:blipFill>
          <a:ln w="9525" cap="sq">
            <a:solidFill>
              <a:srgbClr val="000000"/>
            </a:solidFill>
            <a:prstDash val="solid"/>
            <a:miter/>
          </a:ln>
        </p:spPr>
      </p:sp>
      <p:sp>
        <p:nvSpPr>
          <p:cNvPr id="3" name="Freeform 3"/>
          <p:cNvSpPr/>
          <p:nvPr/>
        </p:nvSpPr>
        <p:spPr>
          <a:xfrm>
            <a:off x="2057645" y="8551567"/>
            <a:ext cx="5974298" cy="1019424"/>
          </a:xfrm>
          <a:custGeom>
            <a:avLst/>
            <a:gdLst/>
            <a:ahLst/>
            <a:cxnLst/>
            <a:rect l="l" t="t" r="r" b="b"/>
            <a:pathLst>
              <a:path w="5974298" h="1019424">
                <a:moveTo>
                  <a:pt x="0" y="0"/>
                </a:moveTo>
                <a:lnTo>
                  <a:pt x="5974298" y="0"/>
                </a:lnTo>
                <a:lnTo>
                  <a:pt x="5974298" y="1019424"/>
                </a:lnTo>
                <a:lnTo>
                  <a:pt x="0" y="1019424"/>
                </a:lnTo>
                <a:lnTo>
                  <a:pt x="0" y="0"/>
                </a:lnTo>
                <a:close/>
              </a:path>
            </a:pathLst>
          </a:custGeom>
          <a:blipFill>
            <a:blip r:embed="rId3"/>
            <a:stretch>
              <a:fillRect/>
            </a:stretch>
          </a:blipFill>
          <a:ln w="9525" cap="sq">
            <a:solidFill>
              <a:srgbClr val="000000"/>
            </a:solidFill>
            <a:prstDash val="solid"/>
            <a:miter/>
          </a:ln>
        </p:spPr>
      </p:sp>
      <p:sp>
        <p:nvSpPr>
          <p:cNvPr id="4" name="TextBox 4"/>
          <p:cNvSpPr txBox="1"/>
          <p:nvPr/>
        </p:nvSpPr>
        <p:spPr>
          <a:xfrm>
            <a:off x="1028700" y="599709"/>
            <a:ext cx="1067599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Data Preprocessing</a:t>
            </a:r>
          </a:p>
        </p:txBody>
      </p:sp>
      <p:sp>
        <p:nvSpPr>
          <p:cNvPr id="5" name="TextBox 5"/>
          <p:cNvSpPr txBox="1"/>
          <p:nvPr/>
        </p:nvSpPr>
        <p:spPr>
          <a:xfrm>
            <a:off x="2057645" y="2273497"/>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Standardization</a:t>
            </a:r>
          </a:p>
        </p:txBody>
      </p:sp>
      <p:sp>
        <p:nvSpPr>
          <p:cNvPr id="6" name="TextBox 6"/>
          <p:cNvSpPr txBox="1"/>
          <p:nvPr/>
        </p:nvSpPr>
        <p:spPr>
          <a:xfrm>
            <a:off x="2057645" y="7888109"/>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Train-Test Split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563198" y="7079936"/>
            <a:ext cx="3808432" cy="2178364"/>
          </a:xfrm>
          <a:custGeom>
            <a:avLst/>
            <a:gdLst/>
            <a:ahLst/>
            <a:cxnLst/>
            <a:rect l="l" t="t" r="r" b="b"/>
            <a:pathLst>
              <a:path w="3808432" h="2178364">
                <a:moveTo>
                  <a:pt x="0" y="0"/>
                </a:moveTo>
                <a:lnTo>
                  <a:pt x="3808432" y="0"/>
                </a:lnTo>
                <a:lnTo>
                  <a:pt x="3808432" y="2178364"/>
                </a:lnTo>
                <a:lnTo>
                  <a:pt x="0" y="2178364"/>
                </a:lnTo>
                <a:lnTo>
                  <a:pt x="0" y="0"/>
                </a:lnTo>
                <a:close/>
              </a:path>
            </a:pathLst>
          </a:custGeom>
          <a:blipFill>
            <a:blip r:embed="rId2"/>
            <a:stretch>
              <a:fillRect/>
            </a:stretch>
          </a:blipFill>
          <a:ln w="9525" cap="sq">
            <a:solidFill>
              <a:srgbClr val="000000"/>
            </a:solidFill>
            <a:prstDash val="solid"/>
            <a:miter/>
          </a:ln>
        </p:spPr>
      </p:sp>
      <p:sp>
        <p:nvSpPr>
          <p:cNvPr id="3" name="Freeform 3"/>
          <p:cNvSpPr/>
          <p:nvPr/>
        </p:nvSpPr>
        <p:spPr>
          <a:xfrm>
            <a:off x="9546430" y="7820489"/>
            <a:ext cx="7192013" cy="1288958"/>
          </a:xfrm>
          <a:custGeom>
            <a:avLst/>
            <a:gdLst/>
            <a:ahLst/>
            <a:cxnLst/>
            <a:rect l="l" t="t" r="r" b="b"/>
            <a:pathLst>
              <a:path w="7192013" h="1288958">
                <a:moveTo>
                  <a:pt x="0" y="0"/>
                </a:moveTo>
                <a:lnTo>
                  <a:pt x="7192013" y="0"/>
                </a:lnTo>
                <a:lnTo>
                  <a:pt x="7192013" y="1288958"/>
                </a:lnTo>
                <a:lnTo>
                  <a:pt x="0" y="1288958"/>
                </a:lnTo>
                <a:lnTo>
                  <a:pt x="0" y="0"/>
                </a:lnTo>
                <a:close/>
              </a:path>
            </a:pathLst>
          </a:custGeom>
          <a:blipFill>
            <a:blip r:embed="rId3"/>
            <a:stretch>
              <a:fillRect/>
            </a:stretch>
          </a:blipFill>
          <a:ln w="9525" cap="sq">
            <a:solidFill>
              <a:srgbClr val="000000"/>
            </a:solidFill>
            <a:prstDash val="solid"/>
            <a:miter/>
          </a:ln>
        </p:spPr>
      </p:sp>
      <p:sp>
        <p:nvSpPr>
          <p:cNvPr id="4" name="TextBox 4"/>
          <p:cNvSpPr txBox="1"/>
          <p:nvPr/>
        </p:nvSpPr>
        <p:spPr>
          <a:xfrm>
            <a:off x="1028700" y="599709"/>
            <a:ext cx="1067599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Modeling and Evaluation</a:t>
            </a:r>
          </a:p>
        </p:txBody>
      </p:sp>
      <p:sp>
        <p:nvSpPr>
          <p:cNvPr id="5" name="TextBox 5"/>
          <p:cNvSpPr txBox="1"/>
          <p:nvPr/>
        </p:nvSpPr>
        <p:spPr>
          <a:xfrm>
            <a:off x="1574566" y="2273497"/>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Model Training</a:t>
            </a:r>
          </a:p>
        </p:txBody>
      </p:sp>
      <p:sp>
        <p:nvSpPr>
          <p:cNvPr id="6" name="TextBox 6"/>
          <p:cNvSpPr txBox="1"/>
          <p:nvPr/>
        </p:nvSpPr>
        <p:spPr>
          <a:xfrm>
            <a:off x="9435264" y="2273497"/>
            <a:ext cx="6457377" cy="663458"/>
          </a:xfrm>
          <a:prstGeom prst="rect">
            <a:avLst/>
          </a:prstGeom>
        </p:spPr>
        <p:txBody>
          <a:bodyPr lIns="0" tIns="0" rIns="0" bIns="0" rtlCol="0" anchor="t">
            <a:spAutoFit/>
          </a:bodyPr>
          <a:lstStyle/>
          <a:p>
            <a:pPr marL="0" lvl="0" indent="0" algn="l">
              <a:lnSpc>
                <a:spcPts val="5419"/>
              </a:lnSpc>
              <a:spcBef>
                <a:spcPct val="0"/>
              </a:spcBef>
            </a:pPr>
            <a:r>
              <a:rPr lang="en-US" sz="3871" b="1" i="1">
                <a:solidFill>
                  <a:srgbClr val="000000"/>
                </a:solidFill>
                <a:latin typeface="Cormorant Garamond Bold Italics"/>
                <a:ea typeface="Cormorant Garamond Bold Italics"/>
                <a:cs typeface="Cormorant Garamond Bold Italics"/>
                <a:sym typeface="Cormorant Garamond Bold Italics"/>
              </a:rPr>
              <a:t>Evaluation</a:t>
            </a:r>
          </a:p>
        </p:txBody>
      </p:sp>
      <p:sp>
        <p:nvSpPr>
          <p:cNvPr id="7" name="TextBox 7"/>
          <p:cNvSpPr txBox="1"/>
          <p:nvPr/>
        </p:nvSpPr>
        <p:spPr>
          <a:xfrm>
            <a:off x="1563198" y="3302081"/>
            <a:ext cx="6167377" cy="2968851"/>
          </a:xfrm>
          <a:prstGeom prst="rect">
            <a:avLst/>
          </a:prstGeom>
        </p:spPr>
        <p:txBody>
          <a:bodyPr lIns="0" tIns="0" rIns="0" bIns="0" rtlCol="0" anchor="t">
            <a:spAutoFit/>
          </a:bodyPr>
          <a:lstStyle/>
          <a:p>
            <a:pPr marL="0" lvl="0" indent="0" algn="l">
              <a:lnSpc>
                <a:spcPts val="3393"/>
              </a:lnSpc>
            </a:pPr>
            <a:r>
              <a:rPr lang="en-US" sz="1996">
                <a:solidFill>
                  <a:srgbClr val="000000"/>
                </a:solidFill>
                <a:latin typeface="Quicksand"/>
                <a:ea typeface="Quicksand"/>
                <a:cs typeface="Quicksand"/>
                <a:sym typeface="Quicksand"/>
              </a:rPr>
              <a:t>A linear regression model is trained using selected features to predict Customer Lifetime Value (CLV). The dataset is split into 80% training and 20% testing data. Using Scikit-learn, the model is trained to learn the linear relationships between input features and the target variable. Once trained, it is used to make predictions on the test set.</a:t>
            </a:r>
          </a:p>
        </p:txBody>
      </p:sp>
      <p:sp>
        <p:nvSpPr>
          <p:cNvPr id="8" name="TextBox 8"/>
          <p:cNvSpPr txBox="1"/>
          <p:nvPr/>
        </p:nvSpPr>
        <p:spPr>
          <a:xfrm>
            <a:off x="9435264" y="3302081"/>
            <a:ext cx="7414346" cy="4580897"/>
          </a:xfrm>
          <a:prstGeom prst="rect">
            <a:avLst/>
          </a:prstGeom>
        </p:spPr>
        <p:txBody>
          <a:bodyPr lIns="0" tIns="0" rIns="0" bIns="0" rtlCol="0" anchor="t">
            <a:spAutoFit/>
          </a:bodyPr>
          <a:lstStyle/>
          <a:p>
            <a:pPr algn="l">
              <a:lnSpc>
                <a:spcPts val="3331"/>
              </a:lnSpc>
            </a:pPr>
            <a:r>
              <a:rPr lang="en-US" sz="1959">
                <a:solidFill>
                  <a:srgbClr val="000000"/>
                </a:solidFill>
                <a:latin typeface="Quicksand"/>
                <a:ea typeface="Quicksand"/>
                <a:cs typeface="Quicksand"/>
                <a:sym typeface="Quicksand"/>
              </a:rPr>
              <a:t>The performance of the linear regression model is evaluated using the following metrics:</a:t>
            </a:r>
          </a:p>
          <a:p>
            <a:pPr marL="423139" lvl="1" indent="-211570" algn="l">
              <a:lnSpc>
                <a:spcPts val="3331"/>
              </a:lnSpc>
              <a:buFont typeface="Arial"/>
              <a:buChar char="•"/>
            </a:pPr>
            <a:r>
              <a:rPr lang="en-US" sz="1959">
                <a:solidFill>
                  <a:srgbClr val="000000"/>
                </a:solidFill>
                <a:latin typeface="Quicksand"/>
                <a:ea typeface="Quicksand"/>
                <a:cs typeface="Quicksand"/>
                <a:sym typeface="Quicksand"/>
              </a:rPr>
              <a:t>Mean Squared Error (MSE): Measures the average of squared differences between actual and predicted values, giving more weight to larger errors.</a:t>
            </a:r>
          </a:p>
          <a:p>
            <a:pPr marL="423139" lvl="1" indent="-211570" algn="l">
              <a:lnSpc>
                <a:spcPts val="3331"/>
              </a:lnSpc>
              <a:buFont typeface="Arial"/>
              <a:buChar char="•"/>
            </a:pPr>
            <a:r>
              <a:rPr lang="en-US" sz="1959">
                <a:solidFill>
                  <a:srgbClr val="000000"/>
                </a:solidFill>
                <a:latin typeface="Quicksand"/>
                <a:ea typeface="Quicksand"/>
                <a:cs typeface="Quicksand"/>
                <a:sym typeface="Quicksand"/>
              </a:rPr>
              <a:t>Root Mean Squared Error (RMSE): Square root of MSE, making the error interpretable in the same units as the target variable.</a:t>
            </a:r>
          </a:p>
          <a:p>
            <a:pPr marL="423139" lvl="1" indent="-211570" algn="l">
              <a:lnSpc>
                <a:spcPts val="3331"/>
              </a:lnSpc>
              <a:buFont typeface="Arial"/>
              <a:buChar char="•"/>
            </a:pPr>
            <a:r>
              <a:rPr lang="en-US" sz="1959">
                <a:solidFill>
                  <a:srgbClr val="000000"/>
                </a:solidFill>
                <a:latin typeface="Quicksand"/>
                <a:ea typeface="Quicksand"/>
                <a:cs typeface="Quicksand"/>
                <a:sym typeface="Quicksand"/>
              </a:rPr>
              <a:t>R-squared (R²): Represents the proportion of variance in the target variable explained by the model.</a:t>
            </a:r>
          </a:p>
          <a:p>
            <a:pPr marL="0" lvl="0" indent="0" algn="l">
              <a:lnSpc>
                <a:spcPts val="3331"/>
              </a:lnSpc>
            </a:pPr>
            <a:endParaRPr lang="en-US" sz="1959">
              <a:solidFill>
                <a:srgbClr val="000000"/>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4794715" y="3876060"/>
            <a:ext cx="8698569" cy="5382240"/>
          </a:xfrm>
          <a:custGeom>
            <a:avLst/>
            <a:gdLst/>
            <a:ahLst/>
            <a:cxnLst/>
            <a:rect l="l" t="t" r="r" b="b"/>
            <a:pathLst>
              <a:path w="8698569" h="5382240">
                <a:moveTo>
                  <a:pt x="0" y="0"/>
                </a:moveTo>
                <a:lnTo>
                  <a:pt x="8698570" y="0"/>
                </a:lnTo>
                <a:lnTo>
                  <a:pt x="8698570" y="5382240"/>
                </a:lnTo>
                <a:lnTo>
                  <a:pt x="0" y="5382240"/>
                </a:lnTo>
                <a:lnTo>
                  <a:pt x="0" y="0"/>
                </a:lnTo>
                <a:close/>
              </a:path>
            </a:pathLst>
          </a:custGeom>
          <a:blipFill>
            <a:blip r:embed="rId2"/>
            <a:stretch>
              <a:fillRect/>
            </a:stretch>
          </a:blipFill>
          <a:ln w="9525" cap="sq">
            <a:solidFill>
              <a:srgbClr val="000000"/>
            </a:solidFill>
            <a:prstDash val="solid"/>
            <a:miter/>
          </a:ln>
        </p:spPr>
      </p:sp>
      <p:sp>
        <p:nvSpPr>
          <p:cNvPr id="3" name="TextBox 3"/>
          <p:cNvSpPr txBox="1"/>
          <p:nvPr/>
        </p:nvSpPr>
        <p:spPr>
          <a:xfrm>
            <a:off x="1028700" y="599709"/>
            <a:ext cx="10706100" cy="1099019"/>
          </a:xfrm>
          <a:prstGeom prst="rect">
            <a:avLst/>
          </a:prstGeom>
        </p:spPr>
        <p:txBody>
          <a:bodyPr wrap="square" lIns="0" tIns="0" rIns="0" bIns="0" rtlCol="0" anchor="t">
            <a:spAutoFit/>
          </a:bodyPr>
          <a:lstStyle/>
          <a:p>
            <a:pPr algn="ctr">
              <a:lnSpc>
                <a:spcPts val="8959"/>
              </a:lnSpc>
              <a:spcBef>
                <a:spcPct val="0"/>
              </a:spcBef>
            </a:pPr>
            <a:r>
              <a:rPr lang="en-US" sz="6399" b="1" i="1" dirty="0">
                <a:solidFill>
                  <a:srgbClr val="000000"/>
                </a:solidFill>
                <a:latin typeface="Cormorant Garamond Bold Italics"/>
                <a:ea typeface="Cormorant Garamond Bold Italics"/>
                <a:cs typeface="Cormorant Garamond Bold Italics"/>
                <a:sym typeface="Cormorant Garamond Bold Italics"/>
              </a:rPr>
              <a:t>Model Performance Visualization</a:t>
            </a:r>
          </a:p>
        </p:txBody>
      </p:sp>
      <p:sp>
        <p:nvSpPr>
          <p:cNvPr id="4" name="TextBox 4"/>
          <p:cNvSpPr txBox="1"/>
          <p:nvPr/>
        </p:nvSpPr>
        <p:spPr>
          <a:xfrm>
            <a:off x="1953727" y="1793421"/>
            <a:ext cx="14380545" cy="1859842"/>
          </a:xfrm>
          <a:prstGeom prst="rect">
            <a:avLst/>
          </a:prstGeom>
        </p:spPr>
        <p:txBody>
          <a:bodyPr lIns="0" tIns="0" rIns="0" bIns="0" rtlCol="0" anchor="t">
            <a:spAutoFit/>
          </a:bodyPr>
          <a:lstStyle/>
          <a:p>
            <a:pPr marL="0" lvl="0" indent="0" algn="ctr">
              <a:lnSpc>
                <a:spcPts val="3732"/>
              </a:lnSpc>
            </a:pPr>
            <a:r>
              <a:rPr lang="en-US" sz="2195" dirty="0">
                <a:solidFill>
                  <a:srgbClr val="000000"/>
                </a:solidFill>
                <a:latin typeface="Quicksand"/>
                <a:ea typeface="Quicksand"/>
                <a:cs typeface="Quicksand"/>
                <a:sym typeface="Quicksand"/>
              </a:rPr>
              <a:t>This plot shows the performance of the linear regression model in predicting Customer Lifetime Value (CLV). Each purple dot represents a customer, comparing actual vs. predicted CLV. The red dashed line indicates perfect predictions. Most points align closely with this line, suggesting the model captures the relationship well and predicts CLV with minimal error.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9363178" y="2060236"/>
            <a:ext cx="7226342" cy="7511176"/>
          </a:xfrm>
          <a:custGeom>
            <a:avLst/>
            <a:gdLst/>
            <a:ahLst/>
            <a:cxnLst/>
            <a:rect l="l" t="t" r="r" b="b"/>
            <a:pathLst>
              <a:path w="7226342" h="7511176">
                <a:moveTo>
                  <a:pt x="0" y="0"/>
                </a:moveTo>
                <a:lnTo>
                  <a:pt x="7226342" y="0"/>
                </a:lnTo>
                <a:lnTo>
                  <a:pt x="7226342" y="7511176"/>
                </a:lnTo>
                <a:lnTo>
                  <a:pt x="0" y="7511176"/>
                </a:lnTo>
                <a:lnTo>
                  <a:pt x="0" y="0"/>
                </a:lnTo>
                <a:close/>
              </a:path>
            </a:pathLst>
          </a:custGeom>
          <a:blipFill>
            <a:blip r:embed="rId2"/>
            <a:stretch>
              <a:fillRect/>
            </a:stretch>
          </a:blipFill>
          <a:ln w="9525" cap="sq">
            <a:solidFill>
              <a:srgbClr val="000000"/>
            </a:solidFill>
            <a:prstDash val="solid"/>
            <a:miter/>
          </a:ln>
        </p:spPr>
      </p:sp>
      <p:sp>
        <p:nvSpPr>
          <p:cNvPr id="3" name="TextBox 3"/>
          <p:cNvSpPr txBox="1"/>
          <p:nvPr/>
        </p:nvSpPr>
        <p:spPr>
          <a:xfrm>
            <a:off x="1953727" y="603431"/>
            <a:ext cx="5790009" cy="1085215"/>
          </a:xfrm>
          <a:prstGeom prst="rect">
            <a:avLst/>
          </a:prstGeom>
        </p:spPr>
        <p:txBody>
          <a:bodyPr lIns="0" tIns="0" rIns="0" bIns="0" rtlCol="0" anchor="t">
            <a:spAutoFit/>
          </a:bodyPr>
          <a:lstStyle/>
          <a:p>
            <a:pPr algn="ctr">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Feature Importance</a:t>
            </a:r>
          </a:p>
        </p:txBody>
      </p:sp>
      <p:sp>
        <p:nvSpPr>
          <p:cNvPr id="4" name="TextBox 4"/>
          <p:cNvSpPr txBox="1"/>
          <p:nvPr/>
        </p:nvSpPr>
        <p:spPr>
          <a:xfrm>
            <a:off x="1675470" y="2007593"/>
            <a:ext cx="7004059" cy="7563818"/>
          </a:xfrm>
          <a:prstGeom prst="rect">
            <a:avLst/>
          </a:prstGeom>
        </p:spPr>
        <p:txBody>
          <a:bodyPr lIns="0" tIns="0" rIns="0" bIns="0" rtlCol="0" anchor="t">
            <a:spAutoFit/>
          </a:bodyPr>
          <a:lstStyle/>
          <a:p>
            <a:pPr algn="just">
              <a:lnSpc>
                <a:spcPts val="4309"/>
              </a:lnSpc>
            </a:pPr>
            <a:r>
              <a:rPr lang="en-US" sz="2534">
                <a:solidFill>
                  <a:srgbClr val="000000"/>
                </a:solidFill>
                <a:latin typeface="Quicksand"/>
                <a:ea typeface="Quicksand"/>
                <a:cs typeface="Quicksand"/>
                <a:sym typeface="Quicksand"/>
              </a:rPr>
              <a:t>The model identified the following features as most influential in predicting Customer Lifetime Value (CLV):</a:t>
            </a:r>
          </a:p>
          <a:p>
            <a:pPr marL="547253" lvl="1" indent="-273627" algn="just">
              <a:lnSpc>
                <a:spcPts val="4309"/>
              </a:lnSpc>
              <a:buFont typeface="Arial"/>
              <a:buChar char="•"/>
            </a:pPr>
            <a:r>
              <a:rPr lang="en-US" sz="2534">
                <a:solidFill>
                  <a:srgbClr val="000000"/>
                </a:solidFill>
                <a:latin typeface="Quicksand"/>
                <a:ea typeface="Quicksand"/>
                <a:cs typeface="Quicksand"/>
                <a:sym typeface="Quicksand"/>
              </a:rPr>
              <a:t>TotalSpend – Strongest predictor; directly impacts CLV.</a:t>
            </a:r>
          </a:p>
          <a:p>
            <a:pPr marL="547253" lvl="1" indent="-273627" algn="just">
              <a:lnSpc>
                <a:spcPts val="4309"/>
              </a:lnSpc>
              <a:buFont typeface="Arial"/>
              <a:buChar char="•"/>
            </a:pPr>
            <a:r>
              <a:rPr lang="en-US" sz="2534">
                <a:solidFill>
                  <a:srgbClr val="000000"/>
                </a:solidFill>
                <a:latin typeface="Quicksand"/>
                <a:ea typeface="Quicksand"/>
                <a:cs typeface="Quicksand"/>
                <a:sym typeface="Quicksand"/>
              </a:rPr>
              <a:t>AverageOrderValue – Indicates spending behavior per transaction.</a:t>
            </a:r>
          </a:p>
          <a:p>
            <a:pPr marL="547253" lvl="1" indent="-273627" algn="just">
              <a:lnSpc>
                <a:spcPts val="4309"/>
              </a:lnSpc>
              <a:buFont typeface="Arial"/>
              <a:buChar char="•"/>
            </a:pPr>
            <a:r>
              <a:rPr lang="en-US" sz="2534">
                <a:solidFill>
                  <a:srgbClr val="000000"/>
                </a:solidFill>
                <a:latin typeface="Quicksand"/>
                <a:ea typeface="Quicksand"/>
                <a:cs typeface="Quicksand"/>
                <a:sym typeface="Quicksand"/>
              </a:rPr>
              <a:t>PurchaseFrequency – Reflects customer engagement over time.</a:t>
            </a:r>
          </a:p>
          <a:p>
            <a:pPr marL="547253" lvl="1" indent="-273627" algn="just">
              <a:lnSpc>
                <a:spcPts val="4309"/>
              </a:lnSpc>
              <a:buFont typeface="Arial"/>
              <a:buChar char="•"/>
            </a:pPr>
            <a:r>
              <a:rPr lang="en-US" sz="2534">
                <a:solidFill>
                  <a:srgbClr val="000000"/>
                </a:solidFill>
                <a:latin typeface="Quicksand"/>
                <a:ea typeface="Quicksand"/>
                <a:cs typeface="Quicksand"/>
                <a:sym typeface="Quicksand"/>
              </a:rPr>
              <a:t>SatisfactionSpendScore – Positively correlated with long-term value.</a:t>
            </a:r>
          </a:p>
          <a:p>
            <a:pPr marL="547253" lvl="1" indent="-273627" algn="just">
              <a:lnSpc>
                <a:spcPts val="4309"/>
              </a:lnSpc>
              <a:buFont typeface="Arial"/>
              <a:buChar char="•"/>
            </a:pPr>
            <a:r>
              <a:rPr lang="en-US" sz="2534">
                <a:solidFill>
                  <a:srgbClr val="000000"/>
                </a:solidFill>
                <a:latin typeface="Quicksand"/>
                <a:ea typeface="Quicksand"/>
                <a:cs typeface="Quicksand"/>
                <a:sym typeface="Quicksand"/>
              </a:rPr>
              <a:t>IsPremiumMember – Premium members tend to have higher CLV.</a:t>
            </a:r>
          </a:p>
          <a:p>
            <a:pPr algn="just">
              <a:lnSpc>
                <a:spcPts val="4309"/>
              </a:lnSpc>
            </a:pPr>
            <a:endParaRPr lang="en-US" sz="2534">
              <a:solidFill>
                <a:srgbClr val="000000"/>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159882" y="599487"/>
            <a:ext cx="4828073" cy="1099019"/>
          </a:xfrm>
          <a:prstGeom prst="rect">
            <a:avLst/>
          </a:prstGeom>
        </p:spPr>
        <p:txBody>
          <a:bodyPr wrap="square" lIns="0" tIns="0" rIns="0" bIns="0" rtlCol="0" anchor="t">
            <a:spAutoFit/>
          </a:bodyPr>
          <a:lstStyle/>
          <a:p>
            <a:pPr algn="ctr">
              <a:lnSpc>
                <a:spcPts val="8959"/>
              </a:lnSpc>
              <a:spcBef>
                <a:spcPct val="0"/>
              </a:spcBef>
            </a:pPr>
            <a:r>
              <a:rPr lang="en-US" sz="6399" b="1" i="1" dirty="0">
                <a:solidFill>
                  <a:srgbClr val="000000"/>
                </a:solidFill>
                <a:latin typeface="Cormorant Garamond Bold Italics"/>
                <a:ea typeface="Cormorant Garamond Bold Italics"/>
                <a:cs typeface="Cormorant Garamond Bold Italics"/>
                <a:sym typeface="Cormorant Garamond Bold Italics"/>
              </a:rPr>
              <a:t>Key Findings</a:t>
            </a:r>
          </a:p>
        </p:txBody>
      </p:sp>
      <p:sp>
        <p:nvSpPr>
          <p:cNvPr id="3" name="TextBox 3"/>
          <p:cNvSpPr txBox="1"/>
          <p:nvPr/>
        </p:nvSpPr>
        <p:spPr>
          <a:xfrm>
            <a:off x="1953727" y="1382757"/>
            <a:ext cx="14380545" cy="4175406"/>
          </a:xfrm>
          <a:prstGeom prst="rect">
            <a:avLst/>
          </a:prstGeom>
        </p:spPr>
        <p:txBody>
          <a:bodyPr lIns="0" tIns="0" rIns="0" bIns="0" rtlCol="0" anchor="t">
            <a:spAutoFit/>
          </a:bodyPr>
          <a:lstStyle/>
          <a:p>
            <a:pPr algn="l">
              <a:lnSpc>
                <a:spcPts val="3732"/>
              </a:lnSpc>
            </a:pPr>
            <a:endParaRPr dirty="0"/>
          </a:p>
          <a:p>
            <a:pPr marL="474024" lvl="1" indent="-237012" algn="l">
              <a:lnSpc>
                <a:spcPts val="3732"/>
              </a:lnSpc>
              <a:buFont typeface="Arial"/>
              <a:buChar char="•"/>
            </a:pPr>
            <a:r>
              <a:rPr lang="en-US" sz="2195" dirty="0">
                <a:solidFill>
                  <a:srgbClr val="000000"/>
                </a:solidFill>
                <a:latin typeface="Quicksand"/>
                <a:ea typeface="Quicksand"/>
                <a:cs typeface="Quicksand"/>
                <a:sym typeface="Quicksand"/>
              </a:rPr>
              <a:t>The linear regression model showed strong predictive ability for CLV, with accurate results for most customers.</a:t>
            </a:r>
          </a:p>
          <a:p>
            <a:pPr marL="474024" lvl="1" indent="-237012" algn="l">
              <a:lnSpc>
                <a:spcPts val="3732"/>
              </a:lnSpc>
              <a:buFont typeface="Arial"/>
              <a:buChar char="•"/>
            </a:pPr>
            <a:r>
              <a:rPr lang="en-US" sz="2195" dirty="0">
                <a:solidFill>
                  <a:srgbClr val="000000"/>
                </a:solidFill>
                <a:latin typeface="Quicksand"/>
                <a:ea typeface="Quicksand"/>
                <a:cs typeface="Quicksand"/>
                <a:sym typeface="Quicksand"/>
              </a:rPr>
              <a:t>Preprocessing steps such as outlier removal, feature scaling, and one-hot encoding significantly improved model performance.</a:t>
            </a:r>
          </a:p>
          <a:p>
            <a:pPr marL="474024" lvl="1" indent="-237012" algn="l">
              <a:lnSpc>
                <a:spcPts val="3732"/>
              </a:lnSpc>
              <a:buFont typeface="Arial"/>
              <a:buChar char="•"/>
            </a:pPr>
            <a:r>
              <a:rPr lang="en-US" sz="2195" dirty="0">
                <a:solidFill>
                  <a:srgbClr val="000000"/>
                </a:solidFill>
                <a:latin typeface="Quicksand"/>
                <a:ea typeface="Quicksand"/>
                <a:cs typeface="Quicksand"/>
                <a:sym typeface="Quicksand"/>
              </a:rPr>
              <a:t>Important predictors of CLV included Total Spend, Is Premium Member, and Average Order Value.</a:t>
            </a:r>
          </a:p>
          <a:p>
            <a:pPr marL="474024" lvl="1" indent="-237012" algn="l">
              <a:lnSpc>
                <a:spcPts val="3732"/>
              </a:lnSpc>
              <a:buFont typeface="Arial"/>
              <a:buChar char="•"/>
            </a:pPr>
            <a:r>
              <a:rPr lang="en-US" sz="2195" dirty="0">
                <a:solidFill>
                  <a:srgbClr val="000000"/>
                </a:solidFill>
                <a:latin typeface="Quicksand"/>
                <a:ea typeface="Quicksand"/>
                <a:cs typeface="Quicksand"/>
                <a:sym typeface="Quicksand"/>
              </a:rPr>
              <a:t>Visualizations (e.g., Actual vs Predicted plots) confirmed the model's reliability in capturing core customer behavior patterns.</a:t>
            </a:r>
          </a:p>
          <a:p>
            <a:pPr marL="0" lvl="0" indent="0" algn="l">
              <a:lnSpc>
                <a:spcPts val="3732"/>
              </a:lnSpc>
            </a:pPr>
            <a:endParaRPr lang="en-US" sz="2195" dirty="0">
              <a:solidFill>
                <a:srgbClr val="000000"/>
              </a:solidFill>
              <a:latin typeface="Quicksand"/>
              <a:ea typeface="Quicksand"/>
              <a:cs typeface="Quicksand"/>
              <a:sym typeface="Quicksand"/>
            </a:endParaRPr>
          </a:p>
        </p:txBody>
      </p:sp>
      <p:sp>
        <p:nvSpPr>
          <p:cNvPr id="4" name="TextBox 4"/>
          <p:cNvSpPr txBox="1"/>
          <p:nvPr/>
        </p:nvSpPr>
        <p:spPr>
          <a:xfrm>
            <a:off x="1953727" y="5997611"/>
            <a:ext cx="3240385" cy="1085215"/>
          </a:xfrm>
          <a:prstGeom prst="rect">
            <a:avLst/>
          </a:prstGeom>
        </p:spPr>
        <p:txBody>
          <a:bodyPr lIns="0" tIns="0" rIns="0" bIns="0" rtlCol="0" anchor="t">
            <a:spAutoFit/>
          </a:bodyPr>
          <a:lstStyle/>
          <a:p>
            <a:pPr algn="ctr">
              <a:lnSpc>
                <a:spcPts val="8959"/>
              </a:lnSpc>
              <a:spcBef>
                <a:spcPct val="0"/>
              </a:spcBef>
            </a:pPr>
            <a:r>
              <a:rPr lang="en-US" sz="6399" b="1" i="1">
                <a:solidFill>
                  <a:srgbClr val="000000"/>
                </a:solidFill>
                <a:latin typeface="Cormorant Garamond Bold Italics"/>
                <a:ea typeface="Cormorant Garamond Bold Italics"/>
                <a:cs typeface="Cormorant Garamond Bold Italics"/>
                <a:sym typeface="Cormorant Garamond Bold Italics"/>
              </a:rPr>
              <a:t>Conclusion</a:t>
            </a:r>
          </a:p>
        </p:txBody>
      </p:sp>
      <p:sp>
        <p:nvSpPr>
          <p:cNvPr id="5" name="TextBox 5"/>
          <p:cNvSpPr txBox="1"/>
          <p:nvPr/>
        </p:nvSpPr>
        <p:spPr>
          <a:xfrm>
            <a:off x="1953727" y="6483069"/>
            <a:ext cx="14380545" cy="2308506"/>
          </a:xfrm>
          <a:prstGeom prst="rect">
            <a:avLst/>
          </a:prstGeom>
        </p:spPr>
        <p:txBody>
          <a:bodyPr lIns="0" tIns="0" rIns="0" bIns="0" rtlCol="0" anchor="t">
            <a:spAutoFit/>
          </a:bodyPr>
          <a:lstStyle/>
          <a:p>
            <a:pPr algn="l">
              <a:lnSpc>
                <a:spcPts val="3732"/>
              </a:lnSpc>
            </a:pPr>
            <a:endParaRPr/>
          </a:p>
          <a:p>
            <a:pPr algn="l">
              <a:lnSpc>
                <a:spcPts val="3732"/>
              </a:lnSpc>
            </a:pPr>
            <a:r>
              <a:rPr lang="en-US" sz="2195">
                <a:solidFill>
                  <a:srgbClr val="000000"/>
                </a:solidFill>
                <a:latin typeface="Quicksand"/>
                <a:ea typeface="Quicksand"/>
                <a:cs typeface="Quicksand"/>
                <a:sym typeface="Quicksand"/>
              </a:rPr>
              <a:t>The linear regression model successfully predicted Customer Lifetime Value with high accuracy and interpretability. Key preprocessing steps and feature selection played a crucial role in model performance. Overall, the model provides valuable insights for customer value analysis.</a:t>
            </a:r>
          </a:p>
          <a:p>
            <a:pPr marL="0" lvl="0" indent="0" algn="l">
              <a:lnSpc>
                <a:spcPts val="3732"/>
              </a:lnSpc>
            </a:pPr>
            <a:endParaRPr lang="en-US" sz="2195">
              <a:solidFill>
                <a:srgbClr val="000000"/>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1030</Words>
  <Application>Microsoft Office PowerPoint</Application>
  <PresentationFormat>Custom</PresentationFormat>
  <Paragraphs>79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Quicksand</vt:lpstr>
      <vt:lpstr>Cormorant Garamond Bold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Mishal Nadeem</cp:lastModifiedBy>
  <cp:revision>2</cp:revision>
  <dcterms:created xsi:type="dcterms:W3CDTF">2006-08-16T00:00:00Z</dcterms:created>
  <dcterms:modified xsi:type="dcterms:W3CDTF">2025-06-14T17:21:49Z</dcterms:modified>
  <dc:identifier>DAGqVUxL0XY</dc:identifier>
</cp:coreProperties>
</file>