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DM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77" y="801666"/>
            <a:ext cx="16749095" cy="227034"/>
            <a:chOff x="0" y="0"/>
            <a:chExt cx="4411284" cy="59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62582" y="9262676"/>
            <a:ext cx="16749095" cy="227034"/>
            <a:chOff x="0" y="0"/>
            <a:chExt cx="4411284" cy="597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99010" y="1204586"/>
            <a:ext cx="16749095" cy="227034"/>
            <a:chOff x="0" y="0"/>
            <a:chExt cx="4411284" cy="597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01110" y="8853101"/>
            <a:ext cx="16749095" cy="227034"/>
            <a:chOff x="0" y="0"/>
            <a:chExt cx="4411284" cy="59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7671" y="9670686"/>
            <a:ext cx="17236597" cy="227034"/>
            <a:chOff x="0" y="0"/>
            <a:chExt cx="4539680" cy="597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57746" y="393657"/>
            <a:ext cx="17236597" cy="227034"/>
            <a:chOff x="0" y="0"/>
            <a:chExt cx="4539680" cy="597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77293" y="2006448"/>
            <a:ext cx="17533415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Gold Price Prediction</a:t>
            </a:r>
          </a:p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(Regression)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46669" y="4263873"/>
            <a:ext cx="7594663" cy="397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E1E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Muhammad Tayyab Imran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(2023-BS-AI-019)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E1E4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to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1E1E49"/>
                </a:solidFill>
                <a:latin typeface="Canva Sans"/>
                <a:ea typeface="Canva Sans"/>
                <a:cs typeface="Canva Sans"/>
                <a:sym typeface="Canva Sans"/>
              </a:rPr>
              <a:t>Mr. Saeed Engr.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691095" y="639528"/>
            <a:ext cx="890581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2000567"/>
            <a:ext cx="1459774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Title: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Gold Price Prediction Using Linear Regression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Predict the closing price of gold using historical market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Develop a machine learning model to assist investors in understanding gold price trends.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Achilles_Data-Gold.csv, containing historical gold market data.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Approach: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Utilize data preprocessing, feature engineering, and linear regression for pred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iction.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Tools: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Python, Pandas, Scikit-learn, Matplotlib, Seaborn.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Details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695450"/>
            <a:ext cx="1459774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Columns: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open: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Opening price of gold for the time period.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high: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Highest price during the period.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low: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Lowest price during the period.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close: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Closing price (dependent variable, target).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tick_volume: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Trading volume for the period.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ema: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Exponential Moving Average (technical indicator).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obv: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On-Balance Volume (momentum indicator).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Independent Variables: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open, high, low, tick_volume, ema, obv.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Dependent Variable: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close (target variable to predict).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24860" y="447675"/>
            <a:ext cx="883828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181" y="2344683"/>
            <a:ext cx="15773637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Loading Libraries: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Imported Libraries for data handling, modeling, and visualization.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Reading and Exploring Data: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Used to load and understand dataset structure and statistics.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Checked for nulls and duplicates to ensure data quality.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Outlier Detection and Removal: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Used IQR method to remove outliers in key features.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Standardization: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Standardized features to ensure equal weighting in the model.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PCA: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Applied PCA to reduce feature correlation and dimensionality.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Splitting Data: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Used to split data into train and test set.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64524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45129" y="1647825"/>
            <a:ext cx="1459774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Us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ed: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Linear Regression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Why Linear Regression: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Simplicity: Easy to implement and interpret.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Assumption: Assumes linear relationship between features and target, suitable for financial data with technical indicators.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Efficiency: Low computational cost, ideal for initial modeling.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Why Not Other Mo</a:t>
            </a: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dels: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Decision Trees/Random Forests: Prone to overfitting with small datasets.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SVM Regression: Computationally expensive; requires extensive hyperparameter tuning.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Neural Networks: Overkill for this dataset size; requires more data and tuning.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807047"/>
            <a:ext cx="14597743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 Calculated: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Mean Absolute Error (MAE):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Average absolute difference between actual and predicted values.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Mean Squared Error (MSE):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Average squared difference, penalizing larger errors.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Root Mean Squared Error (RMSE):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Square root of MSE, in same units as target.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Prediction: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Compared actual vs. predicted values for interpretability.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Predicting on Unseen Data: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Demonstrated model application on new data to show real-world utility.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Key Findings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629092"/>
            <a:ext cx="1459774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Data Quality: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N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 nulls or duplicates, but outliers were present and removed to improve model robustness.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Importance: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PCA suggests high correlation among features (open, high, low, ema), justifying dimensionality reduction.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Model Performance: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Linear regression provided reasonable predictions, with MAE, MSE, RMSE indicating error levels.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Practical Utility: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 Model successfully predicted gold price for new data, demonstrating applicability.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Limitations: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Assumes linear relationships; may miss complex patterns.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PCA r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educes interpretability of individual feature contributions.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Outlier removal may discard valuable extreme market events.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6443" y="8899117"/>
            <a:ext cx="19169743" cy="359183"/>
            <a:chOff x="0" y="0"/>
            <a:chExt cx="5048821" cy="94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00161" y="553803"/>
            <a:ext cx="748767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5129" y="1629092"/>
            <a:ext cx="14597743" cy="69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Summary: 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Devel</a:t>
            </a: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oped a linear regression model to predict gold closing prices using historical market data, with preprocessing steps including outlier removal, standardization, and PCA.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Achievements: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Cleaned and transformed data effectively.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Built a simple, interpretable model with reasonable performance.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Demonstrated real-world prediction capability.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1E1E49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Explore non-linear models (e.g., Random Forests, XGBoost).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Incorporate time-series analysis if temporal data is available.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Experiment with feature selection instead of PCA for interpretability.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1E1E49"/>
                </a:solidFill>
                <a:latin typeface="DM Sans"/>
                <a:ea typeface="DM Sans"/>
                <a:cs typeface="DM Sans"/>
                <a:sym typeface="DM Sans"/>
              </a:rPr>
              <a:t>Validate model on larger or more diverse datasets.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386443" y="8289517"/>
            <a:ext cx="19169743" cy="359183"/>
            <a:chOff x="0" y="0"/>
            <a:chExt cx="5048821" cy="94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48821" cy="94600"/>
            </a:xfrm>
            <a:custGeom>
              <a:avLst/>
              <a:gdLst/>
              <a:ahLst/>
              <a:cxnLst/>
              <a:rect r="r" b="b" t="t" l="l"/>
              <a:pathLst>
                <a:path h="94600" w="5048821">
                  <a:moveTo>
                    <a:pt x="0" y="0"/>
                  </a:moveTo>
                  <a:lnTo>
                    <a:pt x="5048821" y="0"/>
                  </a:lnTo>
                  <a:lnTo>
                    <a:pt x="5048821" y="94600"/>
                  </a:lnTo>
                  <a:lnTo>
                    <a:pt x="0" y="94600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48821" cy="132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7D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3677" y="801666"/>
            <a:ext cx="16749095" cy="227034"/>
            <a:chOff x="0" y="0"/>
            <a:chExt cx="4411284" cy="59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62582" y="9262676"/>
            <a:ext cx="16749095" cy="227034"/>
            <a:chOff x="0" y="0"/>
            <a:chExt cx="4411284" cy="597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99010" y="1204586"/>
            <a:ext cx="16749095" cy="227034"/>
            <a:chOff x="0" y="0"/>
            <a:chExt cx="4411284" cy="597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01110" y="8853101"/>
            <a:ext cx="16749095" cy="227034"/>
            <a:chOff x="0" y="0"/>
            <a:chExt cx="4411284" cy="59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11284" cy="59795"/>
            </a:xfrm>
            <a:custGeom>
              <a:avLst/>
              <a:gdLst/>
              <a:ahLst/>
              <a:cxnLst/>
              <a:rect r="r" b="b" t="t" l="l"/>
              <a:pathLst>
                <a:path h="59795" w="4411284">
                  <a:moveTo>
                    <a:pt x="0" y="0"/>
                  </a:moveTo>
                  <a:lnTo>
                    <a:pt x="4411284" y="0"/>
                  </a:lnTo>
                  <a:lnTo>
                    <a:pt x="4411284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11284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7671" y="9670686"/>
            <a:ext cx="17236597" cy="227034"/>
            <a:chOff x="0" y="0"/>
            <a:chExt cx="4539680" cy="597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257746" y="393657"/>
            <a:ext cx="17236597" cy="227034"/>
            <a:chOff x="0" y="0"/>
            <a:chExt cx="4539680" cy="597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39680" cy="59795"/>
            </a:xfrm>
            <a:custGeom>
              <a:avLst/>
              <a:gdLst/>
              <a:ahLst/>
              <a:cxnLst/>
              <a:rect r="r" b="b" t="t" l="l"/>
              <a:pathLst>
                <a:path h="59795" w="4539680">
                  <a:moveTo>
                    <a:pt x="0" y="0"/>
                  </a:moveTo>
                  <a:lnTo>
                    <a:pt x="4539680" y="0"/>
                  </a:lnTo>
                  <a:lnTo>
                    <a:pt x="4539680" y="59795"/>
                  </a:lnTo>
                  <a:lnTo>
                    <a:pt x="0" y="59795"/>
                  </a:lnTo>
                  <a:close/>
                </a:path>
              </a:pathLst>
            </a:custGeom>
            <a:solidFill>
              <a:srgbClr val="1E1E4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539680" cy="97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816182" y="3516313"/>
            <a:ext cx="12655635" cy="292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3800"/>
              </a:lnSpc>
              <a:spcBef>
                <a:spcPct val="0"/>
              </a:spcBef>
            </a:pPr>
            <a:r>
              <a:rPr lang="ar-EG" sz="17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rtl val="true"/>
              </a:rPr>
              <a:t>بہت شکریہ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DAGqiXyXH7A</dc:identifier>
  <dcterms:modified xsi:type="dcterms:W3CDTF">2011-08-01T06:04:30Z</dcterms:modified>
  <cp:revision>1</cp:revision>
  <dc:title>Regression</dc:title>
</cp:coreProperties>
</file>