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Light" charset="1" panose="020B0306030504020204"/>
      <p:regular r:id="rId14"/>
    </p:embeddedFont>
    <p:embeddedFont>
      <p:font typeface="Poppins Semi-Bold" charset="1" panose="00000700000000000000"/>
      <p:regular r:id="rId15"/>
    </p:embeddedFont>
    <p:embeddedFont>
      <p:font typeface="Poppins Bold" charset="1" panose="000008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1857058"/>
            <a:chOff x="0" y="0"/>
            <a:chExt cx="1839192" cy="4891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489102"/>
            </a:xfrm>
            <a:custGeom>
              <a:avLst/>
              <a:gdLst/>
              <a:ahLst/>
              <a:cxnLst/>
              <a:rect r="r" b="b" t="t" l="l"/>
              <a:pathLst>
                <a:path h="489102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489102"/>
                  </a:lnTo>
                  <a:lnTo>
                    <a:pt x="0" y="489102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39192" cy="53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project’s presentation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Presented by : Seemal Mustafa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2023-BS-AI-013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3491698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MACHINE LEARNING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6940015" cy="10287000"/>
          </a:xfrm>
          <a:custGeom>
            <a:avLst/>
            <a:gdLst/>
            <a:ahLst/>
            <a:cxnLst/>
            <a:rect r="r" b="b" t="t" l="l"/>
            <a:pathLst>
              <a:path h="10287000" w="6940015">
                <a:moveTo>
                  <a:pt x="0" y="0"/>
                </a:moveTo>
                <a:lnTo>
                  <a:pt x="6940015" y="0"/>
                </a:lnTo>
                <a:lnTo>
                  <a:pt x="69400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23" t="-2261" r="0" b="-226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95420" y="2134144"/>
            <a:ext cx="8011990" cy="215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LINEAR REGRESSION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52271" y="4527580"/>
            <a:ext cx="7898287" cy="350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717" spc="16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Linear Regression on Cellphone Dataset</a:t>
            </a:r>
          </a:p>
          <a:p>
            <a:pPr algn="l">
              <a:lnSpc>
                <a:spcPts val="3669"/>
              </a:lnSpc>
            </a:pPr>
            <a:r>
              <a:rPr lang="en-US" sz="2717" spc="16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Overview:</a:t>
            </a:r>
          </a:p>
          <a:p>
            <a:pPr algn="l">
              <a:lnSpc>
                <a:spcPts val="3669"/>
              </a:lnSpc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analyzes a cellphone dataset to predict a target variable (likely "price") using linear regression. The workflow includes data cleaning, preprocessing, and model evaluation.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94937" y="1692656"/>
            <a:ext cx="10563840" cy="6901688"/>
          </a:xfrm>
          <a:custGeom>
            <a:avLst/>
            <a:gdLst/>
            <a:ahLst/>
            <a:cxnLst/>
            <a:rect r="r" b="b" t="t" l="l"/>
            <a:pathLst>
              <a:path h="6901688" w="10563840">
                <a:moveTo>
                  <a:pt x="0" y="0"/>
                </a:moveTo>
                <a:lnTo>
                  <a:pt x="10563839" y="0"/>
                </a:lnTo>
                <a:lnTo>
                  <a:pt x="10563839" y="6901688"/>
                </a:lnTo>
                <a:lnTo>
                  <a:pt x="0" y="690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66" t="0" r="-598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1518" y="1834414"/>
            <a:ext cx="5219089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518" y="3616771"/>
            <a:ext cx="6613419" cy="398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PROJECT 1:</a:t>
            </a:r>
          </a:p>
          <a:p>
            <a:pPr algn="l">
              <a:lnSpc>
                <a:spcPts val="4161"/>
              </a:lnSpc>
            </a:pP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Source:</a:t>
            </a: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Cellphone.csv (local file).</a:t>
            </a:r>
          </a:p>
          <a:p>
            <a:pPr algn="l">
              <a:lnSpc>
                <a:spcPts val="4161"/>
              </a:lnSpc>
            </a:pP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Features:</a:t>
            </a: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Mixed numerical and categorical data.</a:t>
            </a:r>
          </a:p>
          <a:p>
            <a:pPr algn="l">
              <a:lnSpc>
                <a:spcPts val="4161"/>
              </a:lnSpc>
            </a:pP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Target:</a:t>
            </a: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Assumed to be "price" (referenced in code).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8798" y="2697161"/>
            <a:ext cx="4892678" cy="48926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796261" y="1028700"/>
            <a:ext cx="1463216" cy="14632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67318" y="2697161"/>
            <a:ext cx="1463216" cy="146321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67318" y="5927221"/>
            <a:ext cx="1463216" cy="14632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28119" y="1639405"/>
            <a:ext cx="1463216" cy="146321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388852" y="2066895"/>
            <a:ext cx="741751" cy="608236"/>
          </a:xfrm>
          <a:custGeom>
            <a:avLst/>
            <a:gdLst/>
            <a:ahLst/>
            <a:cxnLst/>
            <a:rect r="r" b="b" t="t" l="l"/>
            <a:pathLst>
              <a:path h="608236" w="741751">
                <a:moveTo>
                  <a:pt x="0" y="0"/>
                </a:moveTo>
                <a:lnTo>
                  <a:pt x="741751" y="0"/>
                </a:lnTo>
                <a:lnTo>
                  <a:pt x="741751" y="608236"/>
                </a:lnTo>
                <a:lnTo>
                  <a:pt x="0" y="60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175910" y="1332986"/>
            <a:ext cx="703917" cy="854645"/>
          </a:xfrm>
          <a:custGeom>
            <a:avLst/>
            <a:gdLst/>
            <a:ahLst/>
            <a:cxnLst/>
            <a:rect r="r" b="b" t="t" l="l"/>
            <a:pathLst>
              <a:path h="854645" w="703917">
                <a:moveTo>
                  <a:pt x="0" y="0"/>
                </a:moveTo>
                <a:lnTo>
                  <a:pt x="703917" y="0"/>
                </a:lnTo>
                <a:lnTo>
                  <a:pt x="703917" y="854645"/>
                </a:lnTo>
                <a:lnTo>
                  <a:pt x="0" y="854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04764" y="3102622"/>
            <a:ext cx="988326" cy="652295"/>
          </a:xfrm>
          <a:custGeom>
            <a:avLst/>
            <a:gdLst/>
            <a:ahLst/>
            <a:cxnLst/>
            <a:rect r="r" b="b" t="t" l="l"/>
            <a:pathLst>
              <a:path h="652295" w="988326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75201" y="6240496"/>
            <a:ext cx="847451" cy="836665"/>
          </a:xfrm>
          <a:custGeom>
            <a:avLst/>
            <a:gdLst/>
            <a:ahLst/>
            <a:cxnLst/>
            <a:rect r="r" b="b" t="t" l="l"/>
            <a:pathLst>
              <a:path h="836665" w="847451">
                <a:moveTo>
                  <a:pt x="0" y="0"/>
                </a:moveTo>
                <a:lnTo>
                  <a:pt x="847451" y="0"/>
                </a:lnTo>
                <a:lnTo>
                  <a:pt x="847451" y="836665"/>
                </a:lnTo>
                <a:lnTo>
                  <a:pt x="0" y="83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06524" y="3803228"/>
            <a:ext cx="7726613" cy="5455072"/>
          </a:xfrm>
          <a:custGeom>
            <a:avLst/>
            <a:gdLst/>
            <a:ahLst/>
            <a:cxnLst/>
            <a:rect r="r" b="b" t="t" l="l"/>
            <a:pathLst>
              <a:path h="5455072" w="7726613">
                <a:moveTo>
                  <a:pt x="0" y="0"/>
                </a:moveTo>
                <a:lnTo>
                  <a:pt x="7726613" y="0"/>
                </a:lnTo>
                <a:lnTo>
                  <a:pt x="7726613" y="5455072"/>
                </a:lnTo>
                <a:lnTo>
                  <a:pt x="0" y="54550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22428" b="-4695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06524" y="1213276"/>
            <a:ext cx="7373720" cy="254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PROCESSING STEPS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1452" y="2932889"/>
            <a:ext cx="7727848" cy="2942447"/>
          </a:xfrm>
          <a:custGeom>
            <a:avLst/>
            <a:gdLst/>
            <a:ahLst/>
            <a:cxnLst/>
            <a:rect r="r" b="b" t="t" l="l"/>
            <a:pathLst>
              <a:path h="2942447" w="7727848">
                <a:moveTo>
                  <a:pt x="0" y="0"/>
                </a:moveTo>
                <a:lnTo>
                  <a:pt x="7727848" y="0"/>
                </a:lnTo>
                <a:lnTo>
                  <a:pt x="7727848" y="2942447"/>
                </a:lnTo>
                <a:lnTo>
                  <a:pt x="0" y="294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7" t="-12530" r="-2337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65500" y="6189661"/>
            <a:ext cx="6659753" cy="1485600"/>
          </a:xfrm>
          <a:custGeom>
            <a:avLst/>
            <a:gdLst/>
            <a:ahLst/>
            <a:cxnLst/>
            <a:rect r="r" b="b" t="t" l="l"/>
            <a:pathLst>
              <a:path h="1485600" w="6659753">
                <a:moveTo>
                  <a:pt x="0" y="0"/>
                </a:moveTo>
                <a:lnTo>
                  <a:pt x="6659752" y="0"/>
                </a:lnTo>
                <a:lnTo>
                  <a:pt x="6659752" y="1485599"/>
                </a:lnTo>
                <a:lnTo>
                  <a:pt x="0" y="1485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63" t="-14891" r="-29342" b="-3344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12056" y="7989585"/>
            <a:ext cx="7766640" cy="1488681"/>
          </a:xfrm>
          <a:custGeom>
            <a:avLst/>
            <a:gdLst/>
            <a:ahLst/>
            <a:cxnLst/>
            <a:rect r="r" b="b" t="t" l="l"/>
            <a:pathLst>
              <a:path h="1488681" w="7766640">
                <a:moveTo>
                  <a:pt x="0" y="0"/>
                </a:moveTo>
                <a:lnTo>
                  <a:pt x="7766640" y="0"/>
                </a:lnTo>
                <a:lnTo>
                  <a:pt x="7766640" y="1488682"/>
                </a:lnTo>
                <a:lnTo>
                  <a:pt x="0" y="148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45" t="-34674" r="-712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54896" y="837257"/>
            <a:ext cx="9578208" cy="178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 AND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327" y="2847164"/>
            <a:ext cx="7970148" cy="504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5"/>
              </a:lnSpc>
              <a:spcBef>
                <a:spcPct val="0"/>
              </a:spcBef>
            </a:pPr>
            <a:r>
              <a:rPr lang="en-US" sz="4082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</a:t>
            </a:r>
            <a:r>
              <a:rPr lang="en-US" b="true" sz="4082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Model: Linear Regression using sklearn.</a:t>
            </a:r>
          </a:p>
          <a:p>
            <a:pPr algn="ctr">
              <a:lnSpc>
                <a:spcPts val="5715"/>
              </a:lnSpc>
              <a:spcBef>
                <a:spcPct val="0"/>
              </a:spcBef>
            </a:pPr>
            <a:r>
              <a:rPr lang="en-US" sz="4082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</a:t>
            </a:r>
            <a:r>
              <a:rPr lang="en-US" b="true" sz="4082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Split:</a:t>
            </a:r>
            <a:r>
              <a:rPr lang="en-US" sz="4082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70% training, 30% testing.</a:t>
            </a:r>
          </a:p>
          <a:p>
            <a:pPr algn="ctr">
              <a:lnSpc>
                <a:spcPts val="5715"/>
              </a:lnSpc>
              <a:spcBef>
                <a:spcPct val="0"/>
              </a:spcBef>
            </a:pPr>
            <a:r>
              <a:rPr lang="en-US" b="true" sz="4082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•Metrics:</a:t>
            </a:r>
            <a:r>
              <a:rPr lang="en-US" sz="4082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MSE, MAE, RMSE to measure error</a:t>
            </a:r>
          </a:p>
          <a:p>
            <a:pPr algn="ctr">
              <a:lnSpc>
                <a:spcPts val="5715"/>
              </a:lnSpc>
              <a:spcBef>
                <a:spcPct val="0"/>
              </a:spcBef>
            </a:pPr>
            <a:r>
              <a:rPr lang="en-US" sz="4082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•R² Score to assess model fit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39167" y="2201009"/>
            <a:ext cx="7632827" cy="5884982"/>
          </a:xfrm>
          <a:custGeom>
            <a:avLst/>
            <a:gdLst/>
            <a:ahLst/>
            <a:cxnLst/>
            <a:rect r="r" b="b" t="t" l="l"/>
            <a:pathLst>
              <a:path h="5884982" w="7632827">
                <a:moveTo>
                  <a:pt x="0" y="0"/>
                </a:moveTo>
                <a:lnTo>
                  <a:pt x="7632827" y="0"/>
                </a:lnTo>
                <a:lnTo>
                  <a:pt x="7632827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01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89602"/>
            <a:ext cx="6437409" cy="20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5635" y="3568352"/>
            <a:ext cx="9310467" cy="401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Key Findings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•The model closely fit the data (y = 4 + 3X + noise)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•Good performance indicated by low error and high R²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•Proper handling of missing values, duplicates, and outliers improved 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386794"/>
            <a:ext cx="8498516" cy="5513412"/>
          </a:xfrm>
          <a:custGeom>
            <a:avLst/>
            <a:gdLst/>
            <a:ahLst/>
            <a:cxnLst/>
            <a:rect r="r" b="b" t="t" l="l"/>
            <a:pathLst>
              <a:path h="5513412" w="8498516">
                <a:moveTo>
                  <a:pt x="0" y="0"/>
                </a:moveTo>
                <a:lnTo>
                  <a:pt x="8498516" y="0"/>
                </a:lnTo>
                <a:lnTo>
                  <a:pt x="8498516" y="5513412"/>
                </a:lnTo>
                <a:lnTo>
                  <a:pt x="0" y="5513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19523" y="2955708"/>
            <a:ext cx="7052162" cy="3966185"/>
          </a:xfrm>
          <a:custGeom>
            <a:avLst/>
            <a:gdLst/>
            <a:ahLst/>
            <a:cxnLst/>
            <a:rect r="r" b="b" t="t" l="l"/>
            <a:pathLst>
              <a:path h="3966185" w="7052162">
                <a:moveTo>
                  <a:pt x="0" y="0"/>
                </a:moveTo>
                <a:lnTo>
                  <a:pt x="7052162" y="0"/>
                </a:lnTo>
                <a:lnTo>
                  <a:pt x="7052162" y="3966185"/>
                </a:lnTo>
                <a:lnTo>
                  <a:pt x="0" y="396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32" r="0" b="-923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6698" y="2221646"/>
            <a:ext cx="7425121" cy="119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4"/>
              </a:lnSpc>
            </a:pPr>
            <a:r>
              <a:rPr lang="en-US" sz="854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6698" y="4095920"/>
            <a:ext cx="7123471" cy="3804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Conclusion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clean, well-preprocessed dataset led to an accurate linear regression model. The strong R² confirms the model's reliability for predicting continuous values.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DAGqhT_-n64</dc:identifier>
  <dcterms:modified xsi:type="dcterms:W3CDTF">2011-08-01T06:04:30Z</dcterms:modified>
  <cp:revision>1</cp:revision>
  <dc:title>Blue Minimalist Project Presentation</dc:title>
</cp:coreProperties>
</file>