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embeddedFontLst>
    <p:embeddedFont>
      <p:font typeface="Merriweather" panose="00000500000000000000" pitchFamily="2" charset="0"/>
      <p:regular r:id="rId1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21973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863798" y="2120027"/>
            <a:ext cx="7416403" cy="1349692"/>
          </a:xfrm>
          <a:prstGeom prst="rect">
            <a:avLst/>
          </a:prstGeom>
          <a:noFill/>
          <a:ln/>
        </p:spPr>
        <p:txBody>
          <a:bodyPr wrap="square" lIns="0" tIns="0" rIns="0" bIns="0" rtlCol="0" anchor="t"/>
          <a:lstStyle/>
          <a:p>
            <a:pPr marL="0" indent="0" algn="l">
              <a:lnSpc>
                <a:spcPts val="5300"/>
              </a:lnSpc>
              <a:buNone/>
            </a:pPr>
            <a:r>
              <a:rPr lang="en-US" sz="4250" dirty="0">
                <a:solidFill>
                  <a:srgbClr val="F5F0F0"/>
                </a:solidFill>
                <a:latin typeface="Merriweather" pitchFamily="34" charset="0"/>
                <a:ea typeface="Merriweather" pitchFamily="34" charset="-122"/>
                <a:cs typeface="Merriweather" pitchFamily="34" charset="-120"/>
              </a:rPr>
              <a:t>Student Performance Prediction</a:t>
            </a:r>
            <a:endParaRPr lang="en-US" sz="4250" dirty="0"/>
          </a:p>
        </p:txBody>
      </p:sp>
      <p:sp>
        <p:nvSpPr>
          <p:cNvPr id="4" name="Text 1"/>
          <p:cNvSpPr/>
          <p:nvPr/>
        </p:nvSpPr>
        <p:spPr>
          <a:xfrm>
            <a:off x="863798" y="3793569"/>
            <a:ext cx="7416403" cy="345519"/>
          </a:xfrm>
          <a:prstGeom prst="rect">
            <a:avLst/>
          </a:prstGeom>
          <a:noFill/>
          <a:ln/>
        </p:spPr>
        <p:txBody>
          <a:bodyPr wrap="none" lIns="0" tIns="0" rIns="0" bIns="0" rtlCol="0" anchor="t"/>
          <a:lstStyle/>
          <a:p>
            <a:pPr marL="0" indent="0" algn="l">
              <a:lnSpc>
                <a:spcPts val="2700"/>
              </a:lnSpc>
              <a:buNone/>
            </a:pPr>
            <a:r>
              <a:rPr lang="en-US" sz="1700" dirty="0">
                <a:solidFill>
                  <a:srgbClr val="E2E6E9"/>
                </a:solidFill>
                <a:latin typeface="Merriweather" pitchFamily="34" charset="0"/>
                <a:ea typeface="Merriweather" pitchFamily="34" charset="-122"/>
                <a:cs typeface="Merriweather" pitchFamily="34" charset="-120"/>
              </a:rPr>
              <a:t>A Regression AI Project: Practical Evaluation Presentation</a:t>
            </a:r>
            <a:endParaRPr lang="en-US" sz="1700" dirty="0"/>
          </a:p>
        </p:txBody>
      </p:sp>
      <p:sp>
        <p:nvSpPr>
          <p:cNvPr id="5" name="Text 2"/>
          <p:cNvSpPr/>
          <p:nvPr/>
        </p:nvSpPr>
        <p:spPr>
          <a:xfrm>
            <a:off x="863798" y="4381976"/>
            <a:ext cx="7416403" cy="1727597"/>
          </a:xfrm>
          <a:prstGeom prst="rect">
            <a:avLst/>
          </a:prstGeom>
          <a:noFill/>
          <a:ln/>
        </p:spPr>
        <p:txBody>
          <a:bodyPr wrap="square" lIns="0" tIns="0" rIns="0" bIns="0" rtlCol="0" anchor="t"/>
          <a:lstStyle/>
          <a:p>
            <a:pPr marL="0" indent="0" algn="l">
              <a:lnSpc>
                <a:spcPts val="2700"/>
              </a:lnSpc>
              <a:buNone/>
            </a:pPr>
            <a:r>
              <a:rPr lang="en-US" sz="1700" dirty="0">
                <a:solidFill>
                  <a:srgbClr val="E2E6E9"/>
                </a:solidFill>
                <a:latin typeface="Merriweather" pitchFamily="34" charset="0"/>
                <a:ea typeface="Merriweather" pitchFamily="34" charset="-122"/>
                <a:cs typeface="Merriweather" pitchFamily="34" charset="-120"/>
              </a:rPr>
              <a:t>This presentation details the development and evaluation of a regression-based AI model designed to predict student academic performance. We will explore the methodologies, tools, and findings of this project, aiming to provide valuable insights for educators and institutions.</a:t>
            </a:r>
            <a:endParaRPr lang="en-US" sz="17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863798" y="1300996"/>
            <a:ext cx="6871811" cy="674846"/>
          </a:xfrm>
          <a:prstGeom prst="rect">
            <a:avLst/>
          </a:prstGeom>
          <a:noFill/>
          <a:ln/>
        </p:spPr>
        <p:txBody>
          <a:bodyPr wrap="none" lIns="0" tIns="0" rIns="0" bIns="0" rtlCol="0" anchor="t"/>
          <a:lstStyle/>
          <a:p>
            <a:pPr marL="0" indent="0" algn="l">
              <a:lnSpc>
                <a:spcPts val="5300"/>
              </a:lnSpc>
              <a:buNone/>
            </a:pPr>
            <a:r>
              <a:rPr lang="en-US" sz="4250" dirty="0">
                <a:solidFill>
                  <a:srgbClr val="F5F0F0"/>
                </a:solidFill>
                <a:latin typeface="Merriweather" pitchFamily="34" charset="0"/>
                <a:ea typeface="Merriweather" pitchFamily="34" charset="-122"/>
                <a:cs typeface="Merriweather" pitchFamily="34" charset="-120"/>
              </a:rPr>
              <a:t>Introduction to the Project</a:t>
            </a:r>
            <a:endParaRPr lang="en-US" sz="4250" dirty="0"/>
          </a:p>
        </p:txBody>
      </p:sp>
      <p:sp>
        <p:nvSpPr>
          <p:cNvPr id="3" name="Text 1"/>
          <p:cNvSpPr/>
          <p:nvPr/>
        </p:nvSpPr>
        <p:spPr>
          <a:xfrm>
            <a:off x="863798" y="2407682"/>
            <a:ext cx="12902803" cy="1382078"/>
          </a:xfrm>
          <a:prstGeom prst="rect">
            <a:avLst/>
          </a:prstGeom>
          <a:noFill/>
          <a:ln/>
        </p:spPr>
        <p:txBody>
          <a:bodyPr wrap="square" lIns="0" tIns="0" rIns="0" bIns="0" rtlCol="0" anchor="t"/>
          <a:lstStyle/>
          <a:p>
            <a:pPr marL="0" indent="0" algn="l">
              <a:lnSpc>
                <a:spcPts val="2700"/>
              </a:lnSpc>
              <a:buNone/>
            </a:pPr>
            <a:r>
              <a:rPr lang="en-US" sz="1700" dirty="0">
                <a:solidFill>
                  <a:srgbClr val="E2E6E9"/>
                </a:solidFill>
                <a:latin typeface="Merriweather" pitchFamily="34" charset="0"/>
                <a:ea typeface="Merriweather" pitchFamily="34" charset="-122"/>
                <a:cs typeface="Merriweather" pitchFamily="34" charset="-120"/>
              </a:rPr>
              <a:t>This project centers on developing a regression-based AI model to predict student academic outcomes. Our model analyzes various independent features, including study hours, sleep duration, previous academic scores, attendance, and co-curricular involvement. The primary objective is to generate a custom 'Performance Index' that serves as a predictive grade, enabling educators to proactively identify at-risk students and refine learning strategies for improved educational effectiveness.</a:t>
            </a:r>
            <a:endParaRPr lang="en-US" sz="1700" dirty="0"/>
          </a:p>
        </p:txBody>
      </p:sp>
      <p:sp>
        <p:nvSpPr>
          <p:cNvPr id="4" name="Shape 2"/>
          <p:cNvSpPr/>
          <p:nvPr/>
        </p:nvSpPr>
        <p:spPr>
          <a:xfrm>
            <a:off x="863798" y="4099553"/>
            <a:ext cx="485894" cy="485894"/>
          </a:xfrm>
          <a:prstGeom prst="roundRect">
            <a:avLst>
              <a:gd name="adj" fmla="val 18669"/>
            </a:avLst>
          </a:prstGeom>
          <a:solidFill>
            <a:srgbClr val="003180"/>
          </a:solidFill>
          <a:ln w="7620">
            <a:solidFill>
              <a:srgbClr val="194A99"/>
            </a:solidFill>
            <a:prstDash val="solid"/>
          </a:ln>
        </p:spPr>
      </p:sp>
      <p:sp>
        <p:nvSpPr>
          <p:cNvPr id="5" name="Text 3"/>
          <p:cNvSpPr/>
          <p:nvPr/>
        </p:nvSpPr>
        <p:spPr>
          <a:xfrm>
            <a:off x="944761" y="4180515"/>
            <a:ext cx="323850" cy="404932"/>
          </a:xfrm>
          <a:prstGeom prst="rect">
            <a:avLst/>
          </a:prstGeom>
          <a:noFill/>
          <a:ln/>
        </p:spPr>
        <p:txBody>
          <a:bodyPr wrap="none" lIns="0" tIns="0" rIns="0" bIns="0" rtlCol="0" anchor="t"/>
          <a:lstStyle/>
          <a:p>
            <a:pPr marL="0" indent="0" algn="ctr">
              <a:lnSpc>
                <a:spcPts val="2550"/>
              </a:lnSpc>
              <a:buNone/>
            </a:pPr>
            <a:r>
              <a:rPr lang="en-US" sz="2550" dirty="0">
                <a:solidFill>
                  <a:srgbClr val="E2E6E9"/>
                </a:solidFill>
                <a:latin typeface="Merriweather" pitchFamily="34" charset="0"/>
                <a:ea typeface="Merriweather" pitchFamily="34" charset="-122"/>
                <a:cs typeface="Merriweather" pitchFamily="34" charset="-120"/>
              </a:rPr>
              <a:t>1</a:t>
            </a:r>
            <a:endParaRPr lang="en-US" sz="2550" dirty="0"/>
          </a:p>
        </p:txBody>
      </p:sp>
      <p:sp>
        <p:nvSpPr>
          <p:cNvPr id="6" name="Text 4"/>
          <p:cNvSpPr/>
          <p:nvPr/>
        </p:nvSpPr>
        <p:spPr>
          <a:xfrm>
            <a:off x="1565553" y="4106823"/>
            <a:ext cx="2699623" cy="337304"/>
          </a:xfrm>
          <a:prstGeom prst="rect">
            <a:avLst/>
          </a:prstGeom>
          <a:noFill/>
          <a:ln/>
        </p:spPr>
        <p:txBody>
          <a:bodyPr wrap="none" lIns="0" tIns="0" rIns="0" bIns="0" rtlCol="0" anchor="t"/>
          <a:lstStyle/>
          <a:p>
            <a:pPr marL="0" indent="0" algn="l">
              <a:lnSpc>
                <a:spcPts val="2650"/>
              </a:lnSpc>
              <a:buNone/>
            </a:pPr>
            <a:r>
              <a:rPr lang="en-US" sz="2100" dirty="0">
                <a:solidFill>
                  <a:srgbClr val="E2E6E9"/>
                </a:solidFill>
                <a:latin typeface="Merriweather" pitchFamily="34" charset="0"/>
                <a:ea typeface="Merriweather" pitchFamily="34" charset="-122"/>
                <a:cs typeface="Merriweather" pitchFamily="34" charset="-120"/>
              </a:rPr>
              <a:t>Model Objective</a:t>
            </a:r>
            <a:endParaRPr lang="en-US" sz="2100" dirty="0"/>
          </a:p>
        </p:txBody>
      </p:sp>
      <p:sp>
        <p:nvSpPr>
          <p:cNvPr id="7" name="Text 5"/>
          <p:cNvSpPr/>
          <p:nvPr/>
        </p:nvSpPr>
        <p:spPr>
          <a:xfrm>
            <a:off x="1565553" y="4573667"/>
            <a:ext cx="5614630" cy="691039"/>
          </a:xfrm>
          <a:prstGeom prst="rect">
            <a:avLst/>
          </a:prstGeom>
          <a:noFill/>
          <a:ln/>
        </p:spPr>
        <p:txBody>
          <a:bodyPr wrap="square" lIns="0" tIns="0" rIns="0" bIns="0" rtlCol="0" anchor="t"/>
          <a:lstStyle/>
          <a:p>
            <a:pPr marL="0" indent="0" algn="l">
              <a:lnSpc>
                <a:spcPts val="2700"/>
              </a:lnSpc>
              <a:buNone/>
            </a:pPr>
            <a:r>
              <a:rPr lang="en-US" sz="1700" dirty="0">
                <a:solidFill>
                  <a:srgbClr val="E2E6E9"/>
                </a:solidFill>
                <a:latin typeface="Merriweather" pitchFamily="34" charset="0"/>
                <a:ea typeface="Merriweather" pitchFamily="34" charset="-122"/>
                <a:cs typeface="Merriweather" pitchFamily="34" charset="-120"/>
              </a:rPr>
              <a:t>Build a regression AI model to predict student academic performance using various input features.</a:t>
            </a:r>
            <a:endParaRPr lang="en-US" sz="1700" dirty="0"/>
          </a:p>
        </p:txBody>
      </p:sp>
      <p:sp>
        <p:nvSpPr>
          <p:cNvPr id="8" name="Shape 6"/>
          <p:cNvSpPr/>
          <p:nvPr/>
        </p:nvSpPr>
        <p:spPr>
          <a:xfrm>
            <a:off x="7450098" y="4032647"/>
            <a:ext cx="485894" cy="485894"/>
          </a:xfrm>
          <a:prstGeom prst="roundRect">
            <a:avLst>
              <a:gd name="adj" fmla="val 18669"/>
            </a:avLst>
          </a:prstGeom>
          <a:solidFill>
            <a:srgbClr val="003180"/>
          </a:solidFill>
          <a:ln w="7620">
            <a:solidFill>
              <a:srgbClr val="194A99"/>
            </a:solidFill>
            <a:prstDash val="solid"/>
          </a:ln>
        </p:spPr>
      </p:sp>
      <p:sp>
        <p:nvSpPr>
          <p:cNvPr id="9" name="Text 7"/>
          <p:cNvSpPr/>
          <p:nvPr/>
        </p:nvSpPr>
        <p:spPr>
          <a:xfrm>
            <a:off x="7531060" y="4135754"/>
            <a:ext cx="323850" cy="404932"/>
          </a:xfrm>
          <a:prstGeom prst="rect">
            <a:avLst/>
          </a:prstGeom>
          <a:noFill/>
          <a:ln/>
        </p:spPr>
        <p:txBody>
          <a:bodyPr wrap="none" lIns="0" tIns="0" rIns="0" bIns="0" rtlCol="0" anchor="t"/>
          <a:lstStyle/>
          <a:p>
            <a:pPr marL="0" indent="0" algn="ctr">
              <a:lnSpc>
                <a:spcPts val="2550"/>
              </a:lnSpc>
              <a:buNone/>
            </a:pPr>
            <a:r>
              <a:rPr lang="en-US" sz="2550" dirty="0">
                <a:solidFill>
                  <a:srgbClr val="E2E6E9"/>
                </a:solidFill>
                <a:latin typeface="Merriweather" pitchFamily="34" charset="0"/>
                <a:ea typeface="Merriweather" pitchFamily="34" charset="-122"/>
                <a:cs typeface="Merriweather" pitchFamily="34" charset="-120"/>
              </a:rPr>
              <a:t>2</a:t>
            </a:r>
            <a:endParaRPr lang="en-US" sz="2550" dirty="0"/>
          </a:p>
        </p:txBody>
      </p:sp>
      <p:sp>
        <p:nvSpPr>
          <p:cNvPr id="10" name="Text 8"/>
          <p:cNvSpPr/>
          <p:nvPr/>
        </p:nvSpPr>
        <p:spPr>
          <a:xfrm>
            <a:off x="8151852" y="4106823"/>
            <a:ext cx="2699623" cy="337304"/>
          </a:xfrm>
          <a:prstGeom prst="rect">
            <a:avLst/>
          </a:prstGeom>
          <a:noFill/>
          <a:ln/>
        </p:spPr>
        <p:txBody>
          <a:bodyPr wrap="none" lIns="0" tIns="0" rIns="0" bIns="0" rtlCol="0" anchor="t"/>
          <a:lstStyle/>
          <a:p>
            <a:pPr marL="0" indent="0" algn="l">
              <a:lnSpc>
                <a:spcPts val="2650"/>
              </a:lnSpc>
              <a:buNone/>
            </a:pPr>
            <a:r>
              <a:rPr lang="en-US" sz="2100" dirty="0">
                <a:solidFill>
                  <a:srgbClr val="E2E6E9"/>
                </a:solidFill>
                <a:latin typeface="Merriweather" pitchFamily="34" charset="0"/>
                <a:ea typeface="Merriweather" pitchFamily="34" charset="-122"/>
                <a:cs typeface="Merriweather" pitchFamily="34" charset="-120"/>
              </a:rPr>
              <a:t>Key Features</a:t>
            </a:r>
            <a:endParaRPr lang="en-US" sz="2100" dirty="0"/>
          </a:p>
        </p:txBody>
      </p:sp>
      <p:sp>
        <p:nvSpPr>
          <p:cNvPr id="11" name="Text 9"/>
          <p:cNvSpPr/>
          <p:nvPr/>
        </p:nvSpPr>
        <p:spPr>
          <a:xfrm>
            <a:off x="8151852" y="4573667"/>
            <a:ext cx="5614749" cy="691039"/>
          </a:xfrm>
          <a:prstGeom prst="rect">
            <a:avLst/>
          </a:prstGeom>
          <a:noFill/>
          <a:ln/>
        </p:spPr>
        <p:txBody>
          <a:bodyPr wrap="square" lIns="0" tIns="0" rIns="0" bIns="0" rtlCol="0" anchor="t"/>
          <a:lstStyle/>
          <a:p>
            <a:pPr marL="0" indent="0" algn="l">
              <a:lnSpc>
                <a:spcPts val="2700"/>
              </a:lnSpc>
              <a:buNone/>
            </a:pPr>
            <a:r>
              <a:rPr lang="en-US" sz="1700" dirty="0">
                <a:solidFill>
                  <a:srgbClr val="E2E6E9"/>
                </a:solidFill>
                <a:latin typeface="Merriweather" pitchFamily="34" charset="0"/>
                <a:ea typeface="Merriweather" pitchFamily="34" charset="-122"/>
                <a:cs typeface="Merriweather" pitchFamily="34" charset="-120"/>
              </a:rPr>
              <a:t>Study hours, sleep duration, previous academic scores, attendance, and co-curricular involvement.</a:t>
            </a:r>
            <a:endParaRPr lang="en-US" sz="1700" dirty="0"/>
          </a:p>
        </p:txBody>
      </p:sp>
      <p:sp>
        <p:nvSpPr>
          <p:cNvPr id="12" name="Shape 10"/>
          <p:cNvSpPr/>
          <p:nvPr/>
        </p:nvSpPr>
        <p:spPr>
          <a:xfrm>
            <a:off x="863798" y="5696545"/>
            <a:ext cx="485894" cy="485894"/>
          </a:xfrm>
          <a:prstGeom prst="roundRect">
            <a:avLst>
              <a:gd name="adj" fmla="val 18669"/>
            </a:avLst>
          </a:prstGeom>
          <a:solidFill>
            <a:srgbClr val="003180"/>
          </a:solidFill>
          <a:ln w="7620">
            <a:solidFill>
              <a:srgbClr val="194A99"/>
            </a:solidFill>
            <a:prstDash val="solid"/>
          </a:ln>
        </p:spPr>
      </p:sp>
      <p:sp>
        <p:nvSpPr>
          <p:cNvPr id="13" name="Text 11"/>
          <p:cNvSpPr/>
          <p:nvPr/>
        </p:nvSpPr>
        <p:spPr>
          <a:xfrm>
            <a:off x="944761" y="5736967"/>
            <a:ext cx="323850" cy="404932"/>
          </a:xfrm>
          <a:prstGeom prst="rect">
            <a:avLst/>
          </a:prstGeom>
          <a:noFill/>
          <a:ln/>
        </p:spPr>
        <p:txBody>
          <a:bodyPr wrap="none" lIns="0" tIns="0" rIns="0" bIns="0" rtlCol="0" anchor="t"/>
          <a:lstStyle/>
          <a:p>
            <a:pPr marL="0" indent="0" algn="ctr">
              <a:lnSpc>
                <a:spcPts val="2550"/>
              </a:lnSpc>
              <a:buNone/>
            </a:pPr>
            <a:r>
              <a:rPr lang="en-US" sz="2550" dirty="0">
                <a:solidFill>
                  <a:srgbClr val="E2E6E9"/>
                </a:solidFill>
                <a:latin typeface="Merriweather" pitchFamily="34" charset="0"/>
                <a:ea typeface="Merriweather" pitchFamily="34" charset="-122"/>
                <a:cs typeface="Merriweather" pitchFamily="34" charset="-120"/>
              </a:rPr>
              <a:t>3</a:t>
            </a:r>
            <a:endParaRPr lang="en-US" sz="2550" dirty="0"/>
          </a:p>
        </p:txBody>
      </p:sp>
      <p:sp>
        <p:nvSpPr>
          <p:cNvPr id="14" name="Text 12"/>
          <p:cNvSpPr/>
          <p:nvPr/>
        </p:nvSpPr>
        <p:spPr>
          <a:xfrm>
            <a:off x="1565553" y="5770721"/>
            <a:ext cx="2699623" cy="337304"/>
          </a:xfrm>
          <a:prstGeom prst="rect">
            <a:avLst/>
          </a:prstGeom>
          <a:noFill/>
          <a:ln/>
        </p:spPr>
        <p:txBody>
          <a:bodyPr wrap="none" lIns="0" tIns="0" rIns="0" bIns="0" rtlCol="0" anchor="t"/>
          <a:lstStyle/>
          <a:p>
            <a:pPr marL="0" indent="0" algn="l">
              <a:lnSpc>
                <a:spcPts val="2650"/>
              </a:lnSpc>
              <a:buNone/>
            </a:pPr>
            <a:r>
              <a:rPr lang="en-US" sz="2100" dirty="0">
                <a:solidFill>
                  <a:srgbClr val="E2E6E9"/>
                </a:solidFill>
                <a:latin typeface="Merriweather" pitchFamily="34" charset="0"/>
                <a:ea typeface="Merriweather" pitchFamily="34" charset="-122"/>
                <a:cs typeface="Merriweather" pitchFamily="34" charset="-120"/>
              </a:rPr>
              <a:t>Target Variable</a:t>
            </a:r>
            <a:endParaRPr lang="en-US" sz="2100" dirty="0"/>
          </a:p>
        </p:txBody>
      </p:sp>
      <p:sp>
        <p:nvSpPr>
          <p:cNvPr id="15" name="Text 13"/>
          <p:cNvSpPr/>
          <p:nvPr/>
        </p:nvSpPr>
        <p:spPr>
          <a:xfrm>
            <a:off x="1565553" y="6237565"/>
            <a:ext cx="5614630" cy="691039"/>
          </a:xfrm>
          <a:prstGeom prst="rect">
            <a:avLst/>
          </a:prstGeom>
          <a:noFill/>
          <a:ln/>
        </p:spPr>
        <p:txBody>
          <a:bodyPr wrap="square" lIns="0" tIns="0" rIns="0" bIns="0" rtlCol="0" anchor="t"/>
          <a:lstStyle/>
          <a:p>
            <a:pPr marL="0" indent="0" algn="l">
              <a:lnSpc>
                <a:spcPts val="2700"/>
              </a:lnSpc>
              <a:buNone/>
            </a:pPr>
            <a:r>
              <a:rPr lang="en-US" sz="1700" dirty="0">
                <a:solidFill>
                  <a:srgbClr val="E2E6E9"/>
                </a:solidFill>
                <a:latin typeface="Merriweather" pitchFamily="34" charset="0"/>
                <a:ea typeface="Merriweather" pitchFamily="34" charset="-122"/>
                <a:cs typeface="Merriweather" pitchFamily="34" charset="-120"/>
              </a:rPr>
              <a:t>A custom 'Performance Index' representing the student's expected output or grade.</a:t>
            </a:r>
            <a:endParaRPr lang="en-US" sz="1700" dirty="0"/>
          </a:p>
        </p:txBody>
      </p:sp>
      <p:sp>
        <p:nvSpPr>
          <p:cNvPr id="16" name="Shape 14"/>
          <p:cNvSpPr/>
          <p:nvPr/>
        </p:nvSpPr>
        <p:spPr>
          <a:xfrm>
            <a:off x="7450098" y="5696545"/>
            <a:ext cx="485894" cy="485894"/>
          </a:xfrm>
          <a:prstGeom prst="roundRect">
            <a:avLst>
              <a:gd name="adj" fmla="val 18669"/>
            </a:avLst>
          </a:prstGeom>
          <a:solidFill>
            <a:srgbClr val="003180"/>
          </a:solidFill>
          <a:ln w="7620">
            <a:solidFill>
              <a:srgbClr val="194A99"/>
            </a:solidFill>
            <a:prstDash val="solid"/>
          </a:ln>
        </p:spPr>
      </p:sp>
      <p:sp>
        <p:nvSpPr>
          <p:cNvPr id="17" name="Text 15"/>
          <p:cNvSpPr/>
          <p:nvPr/>
        </p:nvSpPr>
        <p:spPr>
          <a:xfrm>
            <a:off x="7531060" y="5736967"/>
            <a:ext cx="323850" cy="404932"/>
          </a:xfrm>
          <a:prstGeom prst="rect">
            <a:avLst/>
          </a:prstGeom>
          <a:noFill/>
          <a:ln/>
        </p:spPr>
        <p:txBody>
          <a:bodyPr wrap="none" lIns="0" tIns="0" rIns="0" bIns="0" rtlCol="0" anchor="t"/>
          <a:lstStyle/>
          <a:p>
            <a:pPr marL="0" indent="0" algn="ctr">
              <a:lnSpc>
                <a:spcPts val="2550"/>
              </a:lnSpc>
              <a:buNone/>
            </a:pPr>
            <a:r>
              <a:rPr lang="en-US" sz="2550" dirty="0">
                <a:solidFill>
                  <a:srgbClr val="E2E6E9"/>
                </a:solidFill>
                <a:latin typeface="Merriweather" pitchFamily="34" charset="0"/>
                <a:ea typeface="Merriweather" pitchFamily="34" charset="-122"/>
                <a:cs typeface="Merriweather" pitchFamily="34" charset="-120"/>
              </a:rPr>
              <a:t>4</a:t>
            </a:r>
            <a:endParaRPr lang="en-US" sz="2550" dirty="0"/>
          </a:p>
        </p:txBody>
      </p:sp>
      <p:sp>
        <p:nvSpPr>
          <p:cNvPr id="18" name="Text 16"/>
          <p:cNvSpPr/>
          <p:nvPr/>
        </p:nvSpPr>
        <p:spPr>
          <a:xfrm>
            <a:off x="8151852" y="5770721"/>
            <a:ext cx="2699623" cy="337304"/>
          </a:xfrm>
          <a:prstGeom prst="rect">
            <a:avLst/>
          </a:prstGeom>
          <a:noFill/>
          <a:ln/>
        </p:spPr>
        <p:txBody>
          <a:bodyPr wrap="none" lIns="0" tIns="0" rIns="0" bIns="0" rtlCol="0" anchor="t"/>
          <a:lstStyle/>
          <a:p>
            <a:pPr marL="0" indent="0" algn="l">
              <a:lnSpc>
                <a:spcPts val="2650"/>
              </a:lnSpc>
              <a:buNone/>
            </a:pPr>
            <a:r>
              <a:rPr lang="en-US" sz="2100" dirty="0">
                <a:solidFill>
                  <a:srgbClr val="E2E6E9"/>
                </a:solidFill>
                <a:latin typeface="Merriweather" pitchFamily="34" charset="0"/>
                <a:ea typeface="Merriweather" pitchFamily="34" charset="-122"/>
                <a:cs typeface="Merriweather" pitchFamily="34" charset="-120"/>
              </a:rPr>
              <a:t>Impact</a:t>
            </a:r>
            <a:endParaRPr lang="en-US" sz="2100" dirty="0"/>
          </a:p>
        </p:txBody>
      </p:sp>
      <p:sp>
        <p:nvSpPr>
          <p:cNvPr id="19" name="Text 17"/>
          <p:cNvSpPr/>
          <p:nvPr/>
        </p:nvSpPr>
        <p:spPr>
          <a:xfrm>
            <a:off x="8151852" y="6237565"/>
            <a:ext cx="5614749" cy="691039"/>
          </a:xfrm>
          <a:prstGeom prst="rect">
            <a:avLst/>
          </a:prstGeom>
          <a:noFill/>
          <a:ln/>
        </p:spPr>
        <p:txBody>
          <a:bodyPr wrap="square" lIns="0" tIns="0" rIns="0" bIns="0" rtlCol="0" anchor="t"/>
          <a:lstStyle/>
          <a:p>
            <a:pPr marL="0" indent="0" algn="l">
              <a:lnSpc>
                <a:spcPts val="2700"/>
              </a:lnSpc>
              <a:buNone/>
            </a:pPr>
            <a:r>
              <a:rPr lang="en-US" sz="1700" dirty="0">
                <a:solidFill>
                  <a:srgbClr val="E2E6E9"/>
                </a:solidFill>
                <a:latin typeface="Merriweather" pitchFamily="34" charset="0"/>
                <a:ea typeface="Merriweather" pitchFamily="34" charset="-122"/>
                <a:cs typeface="Merriweather" pitchFamily="34" charset="-120"/>
              </a:rPr>
              <a:t>Help educators identify struggling students and optimize learning strategies.</a:t>
            </a:r>
            <a:endParaRPr lang="en-US" sz="1700" dirty="0"/>
          </a:p>
        </p:txBody>
      </p:sp>
      <p:pic>
        <p:nvPicPr>
          <p:cNvPr id="21" name="Picture 20">
            <a:extLst>
              <a:ext uri="{FF2B5EF4-FFF2-40B4-BE49-F238E27FC236}">
                <a16:creationId xmlns:a16="http://schemas.microsoft.com/office/drawing/2014/main" id="{A709EDC7-AFB3-761E-B0D8-E3674A8D1B8B}"/>
              </a:ext>
            </a:extLst>
          </p:cNvPr>
          <p:cNvPicPr>
            <a:picLocks noChangeAspect="1"/>
          </p:cNvPicPr>
          <p:nvPr/>
        </p:nvPicPr>
        <p:blipFill>
          <a:blip r:embed="rId3"/>
          <a:stretch>
            <a:fillRect/>
          </a:stretch>
        </p:blipFill>
        <p:spPr>
          <a:xfrm>
            <a:off x="12381728" y="7549376"/>
            <a:ext cx="2182893" cy="55497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863798" y="1078230"/>
            <a:ext cx="7437001" cy="674846"/>
          </a:xfrm>
          <a:prstGeom prst="rect">
            <a:avLst/>
          </a:prstGeom>
          <a:noFill/>
          <a:ln/>
        </p:spPr>
        <p:txBody>
          <a:bodyPr wrap="none" lIns="0" tIns="0" rIns="0" bIns="0" rtlCol="0" anchor="t"/>
          <a:lstStyle/>
          <a:p>
            <a:pPr marL="0" indent="0" algn="l">
              <a:lnSpc>
                <a:spcPts val="5300"/>
              </a:lnSpc>
              <a:buNone/>
            </a:pPr>
            <a:r>
              <a:rPr lang="en-US" sz="4250" dirty="0">
                <a:solidFill>
                  <a:srgbClr val="F5F0F0"/>
                </a:solidFill>
                <a:latin typeface="Merriweather" pitchFamily="34" charset="0"/>
                <a:ea typeface="Merriweather" pitchFamily="34" charset="-122"/>
                <a:cs typeface="Merriweather" pitchFamily="34" charset="-120"/>
              </a:rPr>
              <a:t>Libraries &amp; Methods Utilized</a:t>
            </a:r>
            <a:endParaRPr lang="en-US" sz="4250" dirty="0"/>
          </a:p>
        </p:txBody>
      </p:sp>
      <p:sp>
        <p:nvSpPr>
          <p:cNvPr id="3" name="Text 1"/>
          <p:cNvSpPr/>
          <p:nvPr/>
        </p:nvSpPr>
        <p:spPr>
          <a:xfrm>
            <a:off x="863798" y="2184916"/>
            <a:ext cx="12902803" cy="1727597"/>
          </a:xfrm>
          <a:prstGeom prst="rect">
            <a:avLst/>
          </a:prstGeom>
          <a:noFill/>
          <a:ln/>
        </p:spPr>
        <p:txBody>
          <a:bodyPr wrap="square" lIns="0" tIns="0" rIns="0" bIns="0" rtlCol="0" anchor="t"/>
          <a:lstStyle/>
          <a:p>
            <a:pPr marL="0" indent="0" algn="l">
              <a:lnSpc>
                <a:spcPts val="2700"/>
              </a:lnSpc>
              <a:buNone/>
            </a:pPr>
            <a:r>
              <a:rPr lang="en-US" sz="1700" dirty="0">
                <a:solidFill>
                  <a:srgbClr val="E2E6E9"/>
                </a:solidFill>
                <a:latin typeface="Merriweather" pitchFamily="34" charset="0"/>
                <a:ea typeface="Merriweather" pitchFamily="34" charset="-122"/>
                <a:cs typeface="Merriweather" pitchFamily="34" charset="-120"/>
              </a:rPr>
              <a:t>Our project leveraged a suite of specialized Python libraries, each serving a distinct purpose in the AI development pipeline. Pandas and NumPy were essential for robust data manipulation, while Matplotlib and Seaborn facilitated comprehensive data visualization. Scikit-learn provided the core machine learning functionalities, from model training to evaluation. Imblearn was crucial for balancing our dataset, and Category_encoders enabled efficient handling of categorical variables through methods like Target Encoding, enhancing model interpretability and performance.</a:t>
            </a:r>
            <a:endParaRPr lang="en-US" sz="1700" dirty="0"/>
          </a:p>
        </p:txBody>
      </p:sp>
      <p:pic>
        <p:nvPicPr>
          <p:cNvPr id="4" name="Image 0" descr="preencoded.png"/>
          <p:cNvPicPr>
            <a:picLocks noChangeAspect="1"/>
          </p:cNvPicPr>
          <p:nvPr/>
        </p:nvPicPr>
        <p:blipFill>
          <a:blip r:embed="rId3"/>
          <a:stretch>
            <a:fillRect/>
          </a:stretch>
        </p:blipFill>
        <p:spPr>
          <a:xfrm>
            <a:off x="863798" y="4155400"/>
            <a:ext cx="539829" cy="539829"/>
          </a:xfrm>
          <a:prstGeom prst="rect">
            <a:avLst/>
          </a:prstGeom>
        </p:spPr>
      </p:pic>
      <p:sp>
        <p:nvSpPr>
          <p:cNvPr id="5" name="Text 2"/>
          <p:cNvSpPr/>
          <p:nvPr/>
        </p:nvSpPr>
        <p:spPr>
          <a:xfrm>
            <a:off x="863798" y="4965144"/>
            <a:ext cx="2699623" cy="337304"/>
          </a:xfrm>
          <a:prstGeom prst="rect">
            <a:avLst/>
          </a:prstGeom>
          <a:noFill/>
          <a:ln/>
        </p:spPr>
        <p:txBody>
          <a:bodyPr wrap="none" lIns="0" tIns="0" rIns="0" bIns="0" rtlCol="0" anchor="t"/>
          <a:lstStyle/>
          <a:p>
            <a:pPr marL="0" indent="0" algn="l">
              <a:lnSpc>
                <a:spcPts val="2650"/>
              </a:lnSpc>
              <a:buNone/>
            </a:pPr>
            <a:r>
              <a:rPr lang="en-US" sz="2100" dirty="0">
                <a:solidFill>
                  <a:srgbClr val="E2E6E9"/>
                </a:solidFill>
                <a:latin typeface="Merriweather" pitchFamily="34" charset="0"/>
                <a:ea typeface="Merriweather" pitchFamily="34" charset="-122"/>
                <a:cs typeface="Merriweather" pitchFamily="34" charset="-120"/>
              </a:rPr>
              <a:t>Pandas &amp; NumPy</a:t>
            </a:r>
            <a:endParaRPr lang="en-US" sz="2100" dirty="0"/>
          </a:p>
        </p:txBody>
      </p:sp>
      <p:sp>
        <p:nvSpPr>
          <p:cNvPr id="6" name="Text 3"/>
          <p:cNvSpPr/>
          <p:nvPr/>
        </p:nvSpPr>
        <p:spPr>
          <a:xfrm>
            <a:off x="863798" y="5431988"/>
            <a:ext cx="3023235" cy="1036558"/>
          </a:xfrm>
          <a:prstGeom prst="rect">
            <a:avLst/>
          </a:prstGeom>
          <a:noFill/>
          <a:ln/>
        </p:spPr>
        <p:txBody>
          <a:bodyPr wrap="square" lIns="0" tIns="0" rIns="0" bIns="0" rtlCol="0" anchor="t"/>
          <a:lstStyle/>
          <a:p>
            <a:pPr marL="0" indent="0" algn="l">
              <a:lnSpc>
                <a:spcPts val="2700"/>
              </a:lnSpc>
              <a:buNone/>
            </a:pPr>
            <a:r>
              <a:rPr lang="en-US" sz="1700" dirty="0">
                <a:solidFill>
                  <a:srgbClr val="E2E6E9"/>
                </a:solidFill>
                <a:latin typeface="Merriweather" pitchFamily="34" charset="0"/>
                <a:ea typeface="Merriweather" pitchFamily="34" charset="-122"/>
                <a:cs typeface="Merriweather" pitchFamily="34" charset="-120"/>
              </a:rPr>
              <a:t>For efficient data manipulation and numerical processing.</a:t>
            </a:r>
            <a:endParaRPr lang="en-US" sz="1700" dirty="0"/>
          </a:p>
        </p:txBody>
      </p:sp>
      <p:pic>
        <p:nvPicPr>
          <p:cNvPr id="7" name="Image 1" descr="preencoded.png"/>
          <p:cNvPicPr>
            <a:picLocks noChangeAspect="1"/>
          </p:cNvPicPr>
          <p:nvPr/>
        </p:nvPicPr>
        <p:blipFill>
          <a:blip r:embed="rId4"/>
          <a:stretch>
            <a:fillRect/>
          </a:stretch>
        </p:blipFill>
        <p:spPr>
          <a:xfrm>
            <a:off x="4156948" y="4155400"/>
            <a:ext cx="539829" cy="539829"/>
          </a:xfrm>
          <a:prstGeom prst="rect">
            <a:avLst/>
          </a:prstGeom>
        </p:spPr>
      </p:pic>
      <p:sp>
        <p:nvSpPr>
          <p:cNvPr id="8" name="Text 4"/>
          <p:cNvSpPr/>
          <p:nvPr/>
        </p:nvSpPr>
        <p:spPr>
          <a:xfrm>
            <a:off x="4156948" y="4965144"/>
            <a:ext cx="2762607" cy="337304"/>
          </a:xfrm>
          <a:prstGeom prst="rect">
            <a:avLst/>
          </a:prstGeom>
          <a:noFill/>
          <a:ln/>
        </p:spPr>
        <p:txBody>
          <a:bodyPr wrap="none" lIns="0" tIns="0" rIns="0" bIns="0" rtlCol="0" anchor="t"/>
          <a:lstStyle/>
          <a:p>
            <a:pPr marL="0" indent="0" algn="l">
              <a:lnSpc>
                <a:spcPts val="2650"/>
              </a:lnSpc>
              <a:buNone/>
            </a:pPr>
            <a:r>
              <a:rPr lang="en-US" sz="2100" dirty="0">
                <a:solidFill>
                  <a:srgbClr val="E2E6E9"/>
                </a:solidFill>
                <a:latin typeface="Merriweather" pitchFamily="34" charset="0"/>
                <a:ea typeface="Merriweather" pitchFamily="34" charset="-122"/>
                <a:cs typeface="Merriweather" pitchFamily="34" charset="-120"/>
              </a:rPr>
              <a:t>Matplotlib &amp; Seaborn</a:t>
            </a:r>
            <a:endParaRPr lang="en-US" sz="2100" dirty="0"/>
          </a:p>
        </p:txBody>
      </p:sp>
      <p:sp>
        <p:nvSpPr>
          <p:cNvPr id="9" name="Text 5"/>
          <p:cNvSpPr/>
          <p:nvPr/>
        </p:nvSpPr>
        <p:spPr>
          <a:xfrm>
            <a:off x="4156948" y="5431988"/>
            <a:ext cx="3023235" cy="1036558"/>
          </a:xfrm>
          <a:prstGeom prst="rect">
            <a:avLst/>
          </a:prstGeom>
          <a:noFill/>
          <a:ln/>
        </p:spPr>
        <p:txBody>
          <a:bodyPr wrap="square" lIns="0" tIns="0" rIns="0" bIns="0" rtlCol="0" anchor="t"/>
          <a:lstStyle/>
          <a:p>
            <a:pPr marL="0" indent="0" algn="l">
              <a:lnSpc>
                <a:spcPts val="2700"/>
              </a:lnSpc>
              <a:buNone/>
            </a:pPr>
            <a:r>
              <a:rPr lang="en-US" sz="1700" dirty="0">
                <a:solidFill>
                  <a:srgbClr val="E2E6E9"/>
                </a:solidFill>
                <a:latin typeface="Merriweather" pitchFamily="34" charset="0"/>
                <a:ea typeface="Merriweather" pitchFamily="34" charset="-122"/>
                <a:cs typeface="Merriweather" pitchFamily="34" charset="-120"/>
              </a:rPr>
              <a:t>For advanced data visualization and graphical analysis.</a:t>
            </a:r>
            <a:endParaRPr lang="en-US" sz="1700" dirty="0"/>
          </a:p>
        </p:txBody>
      </p:sp>
      <p:pic>
        <p:nvPicPr>
          <p:cNvPr id="10" name="Image 2" descr="preencoded.png"/>
          <p:cNvPicPr>
            <a:picLocks noChangeAspect="1"/>
          </p:cNvPicPr>
          <p:nvPr/>
        </p:nvPicPr>
        <p:blipFill>
          <a:blip r:embed="rId5"/>
          <a:stretch>
            <a:fillRect/>
          </a:stretch>
        </p:blipFill>
        <p:spPr>
          <a:xfrm>
            <a:off x="7450098" y="4155400"/>
            <a:ext cx="539829" cy="539829"/>
          </a:xfrm>
          <a:prstGeom prst="rect">
            <a:avLst/>
          </a:prstGeom>
        </p:spPr>
      </p:pic>
      <p:sp>
        <p:nvSpPr>
          <p:cNvPr id="11" name="Text 6"/>
          <p:cNvSpPr/>
          <p:nvPr/>
        </p:nvSpPr>
        <p:spPr>
          <a:xfrm>
            <a:off x="7450098" y="4965144"/>
            <a:ext cx="2699623" cy="337304"/>
          </a:xfrm>
          <a:prstGeom prst="rect">
            <a:avLst/>
          </a:prstGeom>
          <a:noFill/>
          <a:ln/>
        </p:spPr>
        <p:txBody>
          <a:bodyPr wrap="none" lIns="0" tIns="0" rIns="0" bIns="0" rtlCol="0" anchor="t"/>
          <a:lstStyle/>
          <a:p>
            <a:pPr marL="0" indent="0" algn="l">
              <a:lnSpc>
                <a:spcPts val="2650"/>
              </a:lnSpc>
              <a:buNone/>
            </a:pPr>
            <a:r>
              <a:rPr lang="en-US" sz="2100" dirty="0">
                <a:solidFill>
                  <a:srgbClr val="E2E6E9"/>
                </a:solidFill>
                <a:latin typeface="Merriweather" pitchFamily="34" charset="0"/>
                <a:ea typeface="Merriweather" pitchFamily="34" charset="-122"/>
                <a:cs typeface="Merriweather" pitchFamily="34" charset="-120"/>
              </a:rPr>
              <a:t>Scikit-learn</a:t>
            </a:r>
            <a:endParaRPr lang="en-US" sz="2100" dirty="0"/>
          </a:p>
        </p:txBody>
      </p:sp>
      <p:sp>
        <p:nvSpPr>
          <p:cNvPr id="12" name="Text 7"/>
          <p:cNvSpPr/>
          <p:nvPr/>
        </p:nvSpPr>
        <p:spPr>
          <a:xfrm>
            <a:off x="7450098" y="5431988"/>
            <a:ext cx="3023235" cy="1036558"/>
          </a:xfrm>
          <a:prstGeom prst="rect">
            <a:avLst/>
          </a:prstGeom>
          <a:noFill/>
          <a:ln/>
        </p:spPr>
        <p:txBody>
          <a:bodyPr wrap="square" lIns="0" tIns="0" rIns="0" bIns="0" rtlCol="0" anchor="t"/>
          <a:lstStyle/>
          <a:p>
            <a:pPr marL="0" indent="0" algn="l">
              <a:lnSpc>
                <a:spcPts val="2700"/>
              </a:lnSpc>
              <a:buNone/>
            </a:pPr>
            <a:r>
              <a:rPr lang="en-US" sz="1700" dirty="0">
                <a:solidFill>
                  <a:srgbClr val="E2E6E9"/>
                </a:solidFill>
                <a:latin typeface="Merriweather" pitchFamily="34" charset="0"/>
                <a:ea typeface="Merriweather" pitchFamily="34" charset="-122"/>
                <a:cs typeface="Merriweather" pitchFamily="34" charset="-120"/>
              </a:rPr>
              <a:t>Key functions for machine learning, including model training and evaluation.</a:t>
            </a:r>
            <a:endParaRPr lang="en-US" sz="1700" dirty="0"/>
          </a:p>
        </p:txBody>
      </p:sp>
      <p:pic>
        <p:nvPicPr>
          <p:cNvPr id="13" name="Image 3" descr="preencoded.png"/>
          <p:cNvPicPr>
            <a:picLocks noChangeAspect="1"/>
          </p:cNvPicPr>
          <p:nvPr/>
        </p:nvPicPr>
        <p:blipFill>
          <a:blip r:embed="rId6"/>
          <a:stretch>
            <a:fillRect/>
          </a:stretch>
        </p:blipFill>
        <p:spPr>
          <a:xfrm>
            <a:off x="10743248" y="4155400"/>
            <a:ext cx="539829" cy="539829"/>
          </a:xfrm>
          <a:prstGeom prst="rect">
            <a:avLst/>
          </a:prstGeom>
        </p:spPr>
      </p:pic>
      <p:sp>
        <p:nvSpPr>
          <p:cNvPr id="14" name="Text 8"/>
          <p:cNvSpPr/>
          <p:nvPr/>
        </p:nvSpPr>
        <p:spPr>
          <a:xfrm>
            <a:off x="10743248" y="4965144"/>
            <a:ext cx="3023354" cy="674608"/>
          </a:xfrm>
          <a:prstGeom prst="rect">
            <a:avLst/>
          </a:prstGeom>
          <a:noFill/>
          <a:ln/>
        </p:spPr>
        <p:txBody>
          <a:bodyPr wrap="square" lIns="0" tIns="0" rIns="0" bIns="0" rtlCol="0" anchor="t"/>
          <a:lstStyle/>
          <a:p>
            <a:pPr marL="0" indent="0" algn="l">
              <a:lnSpc>
                <a:spcPts val="2650"/>
              </a:lnSpc>
              <a:buNone/>
            </a:pPr>
            <a:r>
              <a:rPr lang="en-US" sz="2100" dirty="0">
                <a:solidFill>
                  <a:srgbClr val="E2E6E9"/>
                </a:solidFill>
                <a:latin typeface="Merriweather" pitchFamily="34" charset="0"/>
                <a:ea typeface="Merriweather" pitchFamily="34" charset="-122"/>
                <a:cs typeface="Merriweather" pitchFamily="34" charset="-120"/>
              </a:rPr>
              <a:t>Imblearn &amp; Category_encoders</a:t>
            </a:r>
            <a:endParaRPr lang="en-US" sz="2100" dirty="0"/>
          </a:p>
        </p:txBody>
      </p:sp>
      <p:sp>
        <p:nvSpPr>
          <p:cNvPr id="15" name="Text 9"/>
          <p:cNvSpPr/>
          <p:nvPr/>
        </p:nvSpPr>
        <p:spPr>
          <a:xfrm>
            <a:off x="10743248" y="5769293"/>
            <a:ext cx="3023354" cy="1382078"/>
          </a:xfrm>
          <a:prstGeom prst="rect">
            <a:avLst/>
          </a:prstGeom>
          <a:noFill/>
          <a:ln/>
        </p:spPr>
        <p:txBody>
          <a:bodyPr wrap="square" lIns="0" tIns="0" rIns="0" bIns="0" rtlCol="0" anchor="t"/>
          <a:lstStyle/>
          <a:p>
            <a:pPr marL="0" indent="0" algn="l">
              <a:lnSpc>
                <a:spcPts val="2700"/>
              </a:lnSpc>
              <a:buNone/>
            </a:pPr>
            <a:r>
              <a:rPr lang="en-US" sz="1700" dirty="0">
                <a:solidFill>
                  <a:srgbClr val="E2E6E9"/>
                </a:solidFill>
                <a:latin typeface="Merriweather" pitchFamily="34" charset="0"/>
                <a:ea typeface="Merriweather" pitchFamily="34" charset="-122"/>
                <a:cs typeface="Merriweather" pitchFamily="34" charset="-120"/>
              </a:rPr>
              <a:t>For data balancing via undersampling and efficient categorical variable encoding.</a:t>
            </a:r>
            <a:endParaRPr lang="en-US" sz="1700" dirty="0"/>
          </a:p>
        </p:txBody>
      </p:sp>
      <p:pic>
        <p:nvPicPr>
          <p:cNvPr id="16" name="Picture 15">
            <a:extLst>
              <a:ext uri="{FF2B5EF4-FFF2-40B4-BE49-F238E27FC236}">
                <a16:creationId xmlns:a16="http://schemas.microsoft.com/office/drawing/2014/main" id="{947A33F4-7A46-BD7F-3B85-96DF4491CC14}"/>
              </a:ext>
            </a:extLst>
          </p:cNvPr>
          <p:cNvPicPr>
            <a:picLocks noChangeAspect="1"/>
          </p:cNvPicPr>
          <p:nvPr/>
        </p:nvPicPr>
        <p:blipFill>
          <a:blip r:embed="rId7"/>
          <a:stretch>
            <a:fillRect/>
          </a:stretch>
        </p:blipFill>
        <p:spPr>
          <a:xfrm>
            <a:off x="12381728" y="7549376"/>
            <a:ext cx="2182893" cy="55497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851297" y="711160"/>
            <a:ext cx="6767155" cy="498872"/>
          </a:xfrm>
          <a:prstGeom prst="rect">
            <a:avLst/>
          </a:prstGeom>
          <a:noFill/>
          <a:ln/>
        </p:spPr>
        <p:txBody>
          <a:bodyPr wrap="none" lIns="0" tIns="0" rIns="0" bIns="0" rtlCol="0" anchor="t"/>
          <a:lstStyle/>
          <a:p>
            <a:pPr marL="0" indent="0" algn="l">
              <a:lnSpc>
                <a:spcPts val="3900"/>
              </a:lnSpc>
              <a:buNone/>
            </a:pPr>
            <a:r>
              <a:rPr lang="en-US" sz="3100" dirty="0">
                <a:solidFill>
                  <a:srgbClr val="F5F0F0"/>
                </a:solidFill>
                <a:latin typeface="Merriweather" pitchFamily="34" charset="0"/>
                <a:ea typeface="Merriweather" pitchFamily="34" charset="-122"/>
                <a:cs typeface="Merriweather" pitchFamily="34" charset="-120"/>
              </a:rPr>
              <a:t>Comprehensive Data Preprocessing</a:t>
            </a:r>
            <a:endParaRPr lang="en-US" sz="3100" dirty="0"/>
          </a:p>
        </p:txBody>
      </p:sp>
      <p:sp>
        <p:nvSpPr>
          <p:cNvPr id="3" name="Text 1"/>
          <p:cNvSpPr/>
          <p:nvPr/>
        </p:nvSpPr>
        <p:spPr>
          <a:xfrm>
            <a:off x="851297" y="1529239"/>
            <a:ext cx="12927806" cy="1021556"/>
          </a:xfrm>
          <a:prstGeom prst="rect">
            <a:avLst/>
          </a:prstGeom>
          <a:noFill/>
          <a:ln/>
        </p:spPr>
        <p:txBody>
          <a:bodyPr wrap="square" lIns="0" tIns="0" rIns="0" bIns="0" rtlCol="0" anchor="t"/>
          <a:lstStyle/>
          <a:p>
            <a:pPr marL="0" indent="0" algn="l">
              <a:lnSpc>
                <a:spcPts val="2000"/>
              </a:lnSpc>
              <a:buNone/>
            </a:pPr>
            <a:r>
              <a:rPr lang="en-US" sz="1250" dirty="0">
                <a:solidFill>
                  <a:srgbClr val="E2E6E9"/>
                </a:solidFill>
                <a:latin typeface="Merriweather" pitchFamily="34" charset="0"/>
                <a:ea typeface="Merriweather" pitchFamily="34" charset="-122"/>
                <a:cs typeface="Merriweather" pitchFamily="34" charset="-120"/>
              </a:rPr>
              <a:t>Data preprocessing was a critical phase to ensure the quality and suitability of our dataset for model training. Missing values were systematically handled using a mean imputation strategy, preserving data integrity. Outliers were identified and removed using the Interquartile Range (IQR) method, mitigating their potential negative impact on model accuracy. To address class imbalance, random undersampling was applied, creating a more balanced dataset. Finally, categorical features were encoded using TargetEncoder, optimizing them for improved model interpretability and predictive power, and the dataset was rigorously checked for consistency.</a:t>
            </a:r>
            <a:endParaRPr lang="en-US" sz="1250" dirty="0"/>
          </a:p>
        </p:txBody>
      </p:sp>
      <p:pic>
        <p:nvPicPr>
          <p:cNvPr id="4" name="Image 0" descr="preencoded.png"/>
          <p:cNvPicPr>
            <a:picLocks noChangeAspect="1"/>
          </p:cNvPicPr>
          <p:nvPr/>
        </p:nvPicPr>
        <p:blipFill>
          <a:blip r:embed="rId3"/>
          <a:stretch>
            <a:fillRect/>
          </a:stretch>
        </p:blipFill>
        <p:spPr>
          <a:xfrm>
            <a:off x="851297" y="2730341"/>
            <a:ext cx="798076" cy="957620"/>
          </a:xfrm>
          <a:prstGeom prst="rect">
            <a:avLst/>
          </a:prstGeom>
        </p:spPr>
      </p:pic>
      <p:sp>
        <p:nvSpPr>
          <p:cNvPr id="5" name="Text 2"/>
          <p:cNvSpPr/>
          <p:nvPr/>
        </p:nvSpPr>
        <p:spPr>
          <a:xfrm>
            <a:off x="1808917" y="2889885"/>
            <a:ext cx="2470428" cy="249436"/>
          </a:xfrm>
          <a:prstGeom prst="rect">
            <a:avLst/>
          </a:prstGeom>
          <a:noFill/>
          <a:ln/>
        </p:spPr>
        <p:txBody>
          <a:bodyPr wrap="none" lIns="0" tIns="0" rIns="0" bIns="0" rtlCol="0" anchor="t"/>
          <a:lstStyle/>
          <a:p>
            <a:pPr marL="0" indent="0" algn="l">
              <a:lnSpc>
                <a:spcPts val="1950"/>
              </a:lnSpc>
              <a:buNone/>
            </a:pPr>
            <a:r>
              <a:rPr lang="en-US" sz="1550" dirty="0">
                <a:solidFill>
                  <a:srgbClr val="E2E6E9"/>
                </a:solidFill>
                <a:latin typeface="Merriweather" pitchFamily="34" charset="0"/>
                <a:ea typeface="Merriweather" pitchFamily="34" charset="-122"/>
                <a:cs typeface="Merriweather" pitchFamily="34" charset="-120"/>
              </a:rPr>
              <a:t>Missing Value Imputation</a:t>
            </a:r>
            <a:endParaRPr lang="en-US" sz="1550" dirty="0"/>
          </a:p>
        </p:txBody>
      </p:sp>
      <p:sp>
        <p:nvSpPr>
          <p:cNvPr id="6" name="Text 3"/>
          <p:cNvSpPr/>
          <p:nvPr/>
        </p:nvSpPr>
        <p:spPr>
          <a:xfrm>
            <a:off x="1808917" y="3235047"/>
            <a:ext cx="11970187" cy="255389"/>
          </a:xfrm>
          <a:prstGeom prst="rect">
            <a:avLst/>
          </a:prstGeom>
          <a:noFill/>
          <a:ln/>
        </p:spPr>
        <p:txBody>
          <a:bodyPr wrap="none" lIns="0" tIns="0" rIns="0" bIns="0" rtlCol="0" anchor="t"/>
          <a:lstStyle/>
          <a:p>
            <a:pPr marL="0" indent="0" algn="l">
              <a:lnSpc>
                <a:spcPts val="2000"/>
              </a:lnSpc>
              <a:buNone/>
            </a:pPr>
            <a:r>
              <a:rPr lang="en-US" sz="1250" dirty="0">
                <a:solidFill>
                  <a:srgbClr val="E2E6E9"/>
                </a:solidFill>
                <a:latin typeface="Merriweather" pitchFamily="34" charset="0"/>
                <a:ea typeface="Merriweather" pitchFamily="34" charset="-122"/>
                <a:cs typeface="Merriweather" pitchFamily="34" charset="-120"/>
              </a:rPr>
              <a:t>Handled using mean imputation for model compatibility.</a:t>
            </a:r>
            <a:endParaRPr lang="en-US" sz="1250" dirty="0"/>
          </a:p>
        </p:txBody>
      </p:sp>
      <p:pic>
        <p:nvPicPr>
          <p:cNvPr id="7" name="Image 1" descr="preencoded.png"/>
          <p:cNvPicPr>
            <a:picLocks noChangeAspect="1"/>
          </p:cNvPicPr>
          <p:nvPr/>
        </p:nvPicPr>
        <p:blipFill>
          <a:blip r:embed="rId4"/>
          <a:stretch>
            <a:fillRect/>
          </a:stretch>
        </p:blipFill>
        <p:spPr>
          <a:xfrm>
            <a:off x="851297" y="3687961"/>
            <a:ext cx="798076" cy="957620"/>
          </a:xfrm>
          <a:prstGeom prst="rect">
            <a:avLst/>
          </a:prstGeom>
        </p:spPr>
      </p:pic>
      <p:sp>
        <p:nvSpPr>
          <p:cNvPr id="8" name="Text 4"/>
          <p:cNvSpPr/>
          <p:nvPr/>
        </p:nvSpPr>
        <p:spPr>
          <a:xfrm>
            <a:off x="1808917" y="3847505"/>
            <a:ext cx="2729151" cy="249436"/>
          </a:xfrm>
          <a:prstGeom prst="rect">
            <a:avLst/>
          </a:prstGeom>
          <a:noFill/>
          <a:ln/>
        </p:spPr>
        <p:txBody>
          <a:bodyPr wrap="none" lIns="0" tIns="0" rIns="0" bIns="0" rtlCol="0" anchor="t"/>
          <a:lstStyle/>
          <a:p>
            <a:pPr marL="0" indent="0" algn="l">
              <a:lnSpc>
                <a:spcPts val="1950"/>
              </a:lnSpc>
              <a:buNone/>
            </a:pPr>
            <a:r>
              <a:rPr lang="en-US" sz="1550" dirty="0">
                <a:solidFill>
                  <a:srgbClr val="E2E6E9"/>
                </a:solidFill>
                <a:latin typeface="Merriweather" pitchFamily="34" charset="0"/>
                <a:ea typeface="Merriweather" pitchFamily="34" charset="-122"/>
                <a:cs typeface="Merriweather" pitchFamily="34" charset="-120"/>
              </a:rPr>
              <a:t>Outlier Detection &amp; Removal</a:t>
            </a:r>
            <a:endParaRPr lang="en-US" sz="1550" dirty="0"/>
          </a:p>
        </p:txBody>
      </p:sp>
      <p:sp>
        <p:nvSpPr>
          <p:cNvPr id="9" name="Text 5"/>
          <p:cNvSpPr/>
          <p:nvPr/>
        </p:nvSpPr>
        <p:spPr>
          <a:xfrm>
            <a:off x="1808917" y="4192667"/>
            <a:ext cx="11970187" cy="255389"/>
          </a:xfrm>
          <a:prstGeom prst="rect">
            <a:avLst/>
          </a:prstGeom>
          <a:noFill/>
          <a:ln/>
        </p:spPr>
        <p:txBody>
          <a:bodyPr wrap="none" lIns="0" tIns="0" rIns="0" bIns="0" rtlCol="0" anchor="t"/>
          <a:lstStyle/>
          <a:p>
            <a:pPr marL="0" indent="0" algn="l">
              <a:lnSpc>
                <a:spcPts val="2000"/>
              </a:lnSpc>
              <a:buNone/>
            </a:pPr>
            <a:r>
              <a:rPr lang="en-US" sz="1250" dirty="0">
                <a:solidFill>
                  <a:srgbClr val="E2E6E9"/>
                </a:solidFill>
                <a:latin typeface="Merriweather" pitchFamily="34" charset="0"/>
                <a:ea typeface="Merriweather" pitchFamily="34" charset="-122"/>
                <a:cs typeface="Merriweather" pitchFamily="34" charset="-120"/>
              </a:rPr>
              <a:t>Applied the IQR method to ensure robust data.</a:t>
            </a:r>
            <a:endParaRPr lang="en-US" sz="1250" dirty="0"/>
          </a:p>
        </p:txBody>
      </p:sp>
      <p:pic>
        <p:nvPicPr>
          <p:cNvPr id="10" name="Image 2" descr="preencoded.png"/>
          <p:cNvPicPr>
            <a:picLocks noChangeAspect="1"/>
          </p:cNvPicPr>
          <p:nvPr/>
        </p:nvPicPr>
        <p:blipFill>
          <a:blip r:embed="rId5"/>
          <a:stretch>
            <a:fillRect/>
          </a:stretch>
        </p:blipFill>
        <p:spPr>
          <a:xfrm>
            <a:off x="851297" y="4645581"/>
            <a:ext cx="798076" cy="957620"/>
          </a:xfrm>
          <a:prstGeom prst="rect">
            <a:avLst/>
          </a:prstGeom>
        </p:spPr>
      </p:pic>
      <p:sp>
        <p:nvSpPr>
          <p:cNvPr id="11" name="Text 6"/>
          <p:cNvSpPr/>
          <p:nvPr/>
        </p:nvSpPr>
        <p:spPr>
          <a:xfrm>
            <a:off x="1808917" y="4805124"/>
            <a:ext cx="1995130" cy="249436"/>
          </a:xfrm>
          <a:prstGeom prst="rect">
            <a:avLst/>
          </a:prstGeom>
          <a:noFill/>
          <a:ln/>
        </p:spPr>
        <p:txBody>
          <a:bodyPr wrap="none" lIns="0" tIns="0" rIns="0" bIns="0" rtlCol="0" anchor="t"/>
          <a:lstStyle/>
          <a:p>
            <a:pPr marL="0" indent="0" algn="l">
              <a:lnSpc>
                <a:spcPts val="1950"/>
              </a:lnSpc>
              <a:buNone/>
            </a:pPr>
            <a:r>
              <a:rPr lang="en-US" sz="1550" dirty="0">
                <a:solidFill>
                  <a:srgbClr val="E2E6E9"/>
                </a:solidFill>
                <a:latin typeface="Merriweather" pitchFamily="34" charset="0"/>
                <a:ea typeface="Merriweather" pitchFamily="34" charset="-122"/>
                <a:cs typeface="Merriweather" pitchFamily="34" charset="-120"/>
              </a:rPr>
              <a:t>Dataset Balancing</a:t>
            </a:r>
            <a:endParaRPr lang="en-US" sz="1550" dirty="0"/>
          </a:p>
        </p:txBody>
      </p:sp>
      <p:sp>
        <p:nvSpPr>
          <p:cNvPr id="12" name="Text 7"/>
          <p:cNvSpPr/>
          <p:nvPr/>
        </p:nvSpPr>
        <p:spPr>
          <a:xfrm>
            <a:off x="1808917" y="5150287"/>
            <a:ext cx="11970187" cy="255389"/>
          </a:xfrm>
          <a:prstGeom prst="rect">
            <a:avLst/>
          </a:prstGeom>
          <a:noFill/>
          <a:ln/>
        </p:spPr>
        <p:txBody>
          <a:bodyPr wrap="none" lIns="0" tIns="0" rIns="0" bIns="0" rtlCol="0" anchor="t"/>
          <a:lstStyle/>
          <a:p>
            <a:pPr marL="0" indent="0" algn="l">
              <a:lnSpc>
                <a:spcPts val="2000"/>
              </a:lnSpc>
              <a:buNone/>
            </a:pPr>
            <a:r>
              <a:rPr lang="en-US" sz="1250" dirty="0">
                <a:solidFill>
                  <a:srgbClr val="E2E6E9"/>
                </a:solidFill>
                <a:latin typeface="Merriweather" pitchFamily="34" charset="0"/>
                <a:ea typeface="Merriweather" pitchFamily="34" charset="-122"/>
                <a:cs typeface="Merriweather" pitchFamily="34" charset="-120"/>
              </a:rPr>
              <a:t>Achieved through random undersampling to eliminate class bias.</a:t>
            </a:r>
            <a:endParaRPr lang="en-US" sz="1250" dirty="0"/>
          </a:p>
        </p:txBody>
      </p:sp>
      <p:pic>
        <p:nvPicPr>
          <p:cNvPr id="13" name="Image 3" descr="preencoded.png"/>
          <p:cNvPicPr>
            <a:picLocks noChangeAspect="1"/>
          </p:cNvPicPr>
          <p:nvPr/>
        </p:nvPicPr>
        <p:blipFill>
          <a:blip r:embed="rId6"/>
          <a:stretch>
            <a:fillRect/>
          </a:stretch>
        </p:blipFill>
        <p:spPr>
          <a:xfrm>
            <a:off x="851297" y="5603200"/>
            <a:ext cx="798076" cy="957620"/>
          </a:xfrm>
          <a:prstGeom prst="rect">
            <a:avLst/>
          </a:prstGeom>
        </p:spPr>
      </p:pic>
      <p:sp>
        <p:nvSpPr>
          <p:cNvPr id="14" name="Text 8"/>
          <p:cNvSpPr/>
          <p:nvPr/>
        </p:nvSpPr>
        <p:spPr>
          <a:xfrm>
            <a:off x="1808917" y="5762744"/>
            <a:ext cx="2035612" cy="249436"/>
          </a:xfrm>
          <a:prstGeom prst="rect">
            <a:avLst/>
          </a:prstGeom>
          <a:noFill/>
          <a:ln/>
        </p:spPr>
        <p:txBody>
          <a:bodyPr wrap="none" lIns="0" tIns="0" rIns="0" bIns="0" rtlCol="0" anchor="t"/>
          <a:lstStyle/>
          <a:p>
            <a:pPr marL="0" indent="0" algn="l">
              <a:lnSpc>
                <a:spcPts val="1950"/>
              </a:lnSpc>
              <a:buNone/>
            </a:pPr>
            <a:r>
              <a:rPr lang="en-US" sz="1550" dirty="0">
                <a:solidFill>
                  <a:srgbClr val="E2E6E9"/>
                </a:solidFill>
                <a:latin typeface="Merriweather" pitchFamily="34" charset="0"/>
                <a:ea typeface="Merriweather" pitchFamily="34" charset="-122"/>
                <a:cs typeface="Merriweather" pitchFamily="34" charset="-120"/>
              </a:rPr>
              <a:t>Categorical Encoding</a:t>
            </a:r>
            <a:endParaRPr lang="en-US" sz="1550" dirty="0"/>
          </a:p>
        </p:txBody>
      </p:sp>
      <p:sp>
        <p:nvSpPr>
          <p:cNvPr id="15" name="Text 9"/>
          <p:cNvSpPr/>
          <p:nvPr/>
        </p:nvSpPr>
        <p:spPr>
          <a:xfrm>
            <a:off x="1808917" y="6107906"/>
            <a:ext cx="11970187" cy="255389"/>
          </a:xfrm>
          <a:prstGeom prst="rect">
            <a:avLst/>
          </a:prstGeom>
          <a:noFill/>
          <a:ln/>
        </p:spPr>
        <p:txBody>
          <a:bodyPr wrap="none" lIns="0" tIns="0" rIns="0" bIns="0" rtlCol="0" anchor="t"/>
          <a:lstStyle/>
          <a:p>
            <a:pPr marL="0" indent="0" algn="l">
              <a:lnSpc>
                <a:spcPts val="2000"/>
              </a:lnSpc>
              <a:buNone/>
            </a:pPr>
            <a:r>
              <a:rPr lang="en-US" sz="1250" dirty="0">
                <a:solidFill>
                  <a:srgbClr val="E2E6E9"/>
                </a:solidFill>
                <a:latin typeface="Merriweather" pitchFamily="34" charset="0"/>
                <a:ea typeface="Merriweather" pitchFamily="34" charset="-122"/>
                <a:cs typeface="Merriweather" pitchFamily="34" charset="-120"/>
              </a:rPr>
              <a:t>Utilized TargetEncoder for enhanced model interpretability.</a:t>
            </a:r>
            <a:endParaRPr lang="en-US" sz="1250" dirty="0"/>
          </a:p>
        </p:txBody>
      </p:sp>
      <p:pic>
        <p:nvPicPr>
          <p:cNvPr id="16" name="Image 4" descr="preencoded.png"/>
          <p:cNvPicPr>
            <a:picLocks noChangeAspect="1"/>
          </p:cNvPicPr>
          <p:nvPr/>
        </p:nvPicPr>
        <p:blipFill>
          <a:blip r:embed="rId7"/>
          <a:stretch>
            <a:fillRect/>
          </a:stretch>
        </p:blipFill>
        <p:spPr>
          <a:xfrm>
            <a:off x="851297" y="6560820"/>
            <a:ext cx="798076" cy="957620"/>
          </a:xfrm>
          <a:prstGeom prst="rect">
            <a:avLst/>
          </a:prstGeom>
        </p:spPr>
      </p:pic>
      <p:sp>
        <p:nvSpPr>
          <p:cNvPr id="17" name="Text 10"/>
          <p:cNvSpPr/>
          <p:nvPr/>
        </p:nvSpPr>
        <p:spPr>
          <a:xfrm>
            <a:off x="1808917" y="6720364"/>
            <a:ext cx="2336125" cy="249436"/>
          </a:xfrm>
          <a:prstGeom prst="rect">
            <a:avLst/>
          </a:prstGeom>
          <a:noFill/>
          <a:ln/>
        </p:spPr>
        <p:txBody>
          <a:bodyPr wrap="none" lIns="0" tIns="0" rIns="0" bIns="0" rtlCol="0" anchor="t"/>
          <a:lstStyle/>
          <a:p>
            <a:pPr marL="0" indent="0" algn="l">
              <a:lnSpc>
                <a:spcPts val="1950"/>
              </a:lnSpc>
              <a:buNone/>
            </a:pPr>
            <a:r>
              <a:rPr lang="en-US" sz="1550" dirty="0">
                <a:solidFill>
                  <a:srgbClr val="E2E6E9"/>
                </a:solidFill>
                <a:latin typeface="Merriweather" pitchFamily="34" charset="0"/>
                <a:ea typeface="Merriweather" pitchFamily="34" charset="-122"/>
                <a:cs typeface="Merriweather" pitchFamily="34" charset="-120"/>
              </a:rPr>
              <a:t>Final Consistency Check</a:t>
            </a:r>
            <a:endParaRPr lang="en-US" sz="1550" dirty="0"/>
          </a:p>
        </p:txBody>
      </p:sp>
      <p:sp>
        <p:nvSpPr>
          <p:cNvPr id="18" name="Text 11"/>
          <p:cNvSpPr/>
          <p:nvPr/>
        </p:nvSpPr>
        <p:spPr>
          <a:xfrm>
            <a:off x="1808917" y="7065526"/>
            <a:ext cx="11970187" cy="255389"/>
          </a:xfrm>
          <a:prstGeom prst="rect">
            <a:avLst/>
          </a:prstGeom>
          <a:noFill/>
          <a:ln/>
        </p:spPr>
        <p:txBody>
          <a:bodyPr wrap="none" lIns="0" tIns="0" rIns="0" bIns="0" rtlCol="0" anchor="t"/>
          <a:lstStyle/>
          <a:p>
            <a:pPr marL="0" indent="0" algn="l">
              <a:lnSpc>
                <a:spcPts val="2000"/>
              </a:lnSpc>
              <a:buNone/>
            </a:pPr>
            <a:r>
              <a:rPr lang="en-US" sz="1250" dirty="0">
                <a:solidFill>
                  <a:srgbClr val="E2E6E9"/>
                </a:solidFill>
                <a:latin typeface="Merriweather" pitchFamily="34" charset="0"/>
                <a:ea typeface="Merriweather" pitchFamily="34" charset="-122"/>
                <a:cs typeface="Merriweather" pitchFamily="34" charset="-120"/>
              </a:rPr>
              <a:t>Ensured data readiness before model training.</a:t>
            </a:r>
            <a:endParaRPr lang="en-US" sz="1250" dirty="0"/>
          </a:p>
        </p:txBody>
      </p:sp>
      <p:pic>
        <p:nvPicPr>
          <p:cNvPr id="19" name="Picture 18">
            <a:extLst>
              <a:ext uri="{FF2B5EF4-FFF2-40B4-BE49-F238E27FC236}">
                <a16:creationId xmlns:a16="http://schemas.microsoft.com/office/drawing/2014/main" id="{726F3AC5-AE54-D605-033C-444D53653E2C}"/>
              </a:ext>
            </a:extLst>
          </p:cNvPr>
          <p:cNvPicPr>
            <a:picLocks noChangeAspect="1"/>
          </p:cNvPicPr>
          <p:nvPr/>
        </p:nvPicPr>
        <p:blipFill>
          <a:blip r:embed="rId8"/>
          <a:stretch>
            <a:fillRect/>
          </a:stretch>
        </p:blipFill>
        <p:spPr>
          <a:xfrm>
            <a:off x="12381728" y="7560527"/>
            <a:ext cx="2182893" cy="554973"/>
          </a:xfrm>
          <a:prstGeom prst="rect">
            <a:avLst/>
          </a:prstGeom>
        </p:spPr>
      </p:pic>
      <p:pic>
        <p:nvPicPr>
          <p:cNvPr id="21" name="Picture 20">
            <a:extLst>
              <a:ext uri="{FF2B5EF4-FFF2-40B4-BE49-F238E27FC236}">
                <a16:creationId xmlns:a16="http://schemas.microsoft.com/office/drawing/2014/main" id="{D6047662-1D1D-3C1C-337A-F6B5AE44261D}"/>
              </a:ext>
            </a:extLst>
          </p:cNvPr>
          <p:cNvPicPr>
            <a:picLocks noChangeAspect="1"/>
          </p:cNvPicPr>
          <p:nvPr/>
        </p:nvPicPr>
        <p:blipFill>
          <a:blip r:embed="rId9"/>
          <a:stretch>
            <a:fillRect/>
          </a:stretch>
        </p:blipFill>
        <p:spPr>
          <a:xfrm>
            <a:off x="8651535" y="4091973"/>
            <a:ext cx="5287113" cy="275310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855940" y="588407"/>
            <a:ext cx="5474613" cy="568285"/>
          </a:xfrm>
          <a:prstGeom prst="rect">
            <a:avLst/>
          </a:prstGeom>
          <a:noFill/>
          <a:ln/>
        </p:spPr>
        <p:txBody>
          <a:bodyPr wrap="none" lIns="0" tIns="0" rIns="0" bIns="0" rtlCol="0" anchor="t"/>
          <a:lstStyle/>
          <a:p>
            <a:pPr marL="0" indent="0" algn="l">
              <a:lnSpc>
                <a:spcPts val="4450"/>
              </a:lnSpc>
              <a:buNone/>
            </a:pPr>
            <a:r>
              <a:rPr lang="en-US" sz="3550" dirty="0">
                <a:solidFill>
                  <a:srgbClr val="F5F0F0"/>
                </a:solidFill>
                <a:latin typeface="Merriweather" pitchFamily="34" charset="0"/>
                <a:ea typeface="Merriweather" pitchFamily="34" charset="-122"/>
                <a:cs typeface="Merriweather" pitchFamily="34" charset="-120"/>
              </a:rPr>
              <a:t>Core Code &amp; Model Setup</a:t>
            </a:r>
            <a:endParaRPr lang="en-US" sz="3550" dirty="0"/>
          </a:p>
        </p:txBody>
      </p:sp>
      <p:sp>
        <p:nvSpPr>
          <p:cNvPr id="3" name="Text 1"/>
          <p:cNvSpPr/>
          <p:nvPr/>
        </p:nvSpPr>
        <p:spPr>
          <a:xfrm>
            <a:off x="855940" y="1520428"/>
            <a:ext cx="12918519" cy="1454944"/>
          </a:xfrm>
          <a:prstGeom prst="rect">
            <a:avLst/>
          </a:prstGeom>
          <a:noFill/>
          <a:ln/>
        </p:spPr>
        <p:txBody>
          <a:bodyPr wrap="square" lIns="0" tIns="0" rIns="0" bIns="0" rtlCol="0" anchor="t"/>
          <a:lstStyle/>
          <a:p>
            <a:pPr marL="0" indent="0" algn="l">
              <a:lnSpc>
                <a:spcPts val="2250"/>
              </a:lnSpc>
              <a:buNone/>
            </a:pPr>
            <a:r>
              <a:rPr lang="en-US" sz="1400" dirty="0">
                <a:solidFill>
                  <a:srgbClr val="E2E6E9"/>
                </a:solidFill>
                <a:latin typeface="Merriweather" pitchFamily="34" charset="0"/>
                <a:ea typeface="Merriweather" pitchFamily="34" charset="-122"/>
                <a:cs typeface="Merriweather" pitchFamily="34" charset="-120"/>
              </a:rPr>
              <a:t>The core of our AI project involved meticulous preparation of the dataset for model training. We first separated the dataset into the feature set (X) and the target variable (y), setting the stage for supervised learning. A crucial step was performing a train-test split with a 70/30 ratio, which allowed us to rigorously evaluate the model's generalization capabilities on unseen data. The LinearRegression model from scikit-learn was then initialized and fitted to the training data. Post-fitting, we extracted and analyzed the model coefficients to gain insights into the contribution of each feature towards student performance prediction.</a:t>
            </a:r>
            <a:endParaRPr lang="en-US" sz="1400" dirty="0"/>
          </a:p>
        </p:txBody>
      </p:sp>
      <p:sp>
        <p:nvSpPr>
          <p:cNvPr id="4" name="Shape 2"/>
          <p:cNvSpPr/>
          <p:nvPr/>
        </p:nvSpPr>
        <p:spPr>
          <a:xfrm>
            <a:off x="855940" y="3179921"/>
            <a:ext cx="1614726" cy="1047869"/>
          </a:xfrm>
          <a:prstGeom prst="roundRect">
            <a:avLst>
              <a:gd name="adj" fmla="val 7291"/>
            </a:avLst>
          </a:prstGeom>
          <a:solidFill>
            <a:srgbClr val="003180"/>
          </a:solidFill>
          <a:ln w="7620">
            <a:solidFill>
              <a:srgbClr val="194A99"/>
            </a:solidFill>
            <a:prstDash val="solid"/>
          </a:ln>
        </p:spPr>
      </p:sp>
      <p:pic>
        <p:nvPicPr>
          <p:cNvPr id="5" name="Image 0" descr="preencoded.png"/>
          <p:cNvPicPr>
            <a:picLocks noChangeAspect="1"/>
          </p:cNvPicPr>
          <p:nvPr/>
        </p:nvPicPr>
        <p:blipFill>
          <a:blip r:embed="rId3"/>
          <a:stretch>
            <a:fillRect/>
          </a:stretch>
        </p:blipFill>
        <p:spPr>
          <a:xfrm>
            <a:off x="1535430" y="3544014"/>
            <a:ext cx="255746" cy="319683"/>
          </a:xfrm>
          <a:prstGeom prst="rect">
            <a:avLst/>
          </a:prstGeom>
        </p:spPr>
      </p:pic>
      <p:sp>
        <p:nvSpPr>
          <p:cNvPr id="6" name="Text 3"/>
          <p:cNvSpPr/>
          <p:nvPr/>
        </p:nvSpPr>
        <p:spPr>
          <a:xfrm>
            <a:off x="2652474" y="3361730"/>
            <a:ext cx="2273618" cy="284202"/>
          </a:xfrm>
          <a:prstGeom prst="rect">
            <a:avLst/>
          </a:prstGeom>
          <a:noFill/>
          <a:ln/>
        </p:spPr>
        <p:txBody>
          <a:bodyPr wrap="none" lIns="0" tIns="0" rIns="0" bIns="0" rtlCol="0" anchor="t"/>
          <a:lstStyle/>
          <a:p>
            <a:pPr marL="0" indent="0" algn="l">
              <a:lnSpc>
                <a:spcPts val="2200"/>
              </a:lnSpc>
              <a:buNone/>
            </a:pPr>
            <a:r>
              <a:rPr lang="en-US" sz="1750" dirty="0">
                <a:solidFill>
                  <a:srgbClr val="E2E6E9"/>
                </a:solidFill>
                <a:latin typeface="Merriweather" pitchFamily="34" charset="0"/>
                <a:ea typeface="Merriweather" pitchFamily="34" charset="-122"/>
                <a:cs typeface="Merriweather" pitchFamily="34" charset="-120"/>
              </a:rPr>
              <a:t>Dataset Separation</a:t>
            </a:r>
            <a:endParaRPr lang="en-US" sz="1750" dirty="0"/>
          </a:p>
        </p:txBody>
      </p:sp>
      <p:sp>
        <p:nvSpPr>
          <p:cNvPr id="7" name="Text 4"/>
          <p:cNvSpPr/>
          <p:nvPr/>
        </p:nvSpPr>
        <p:spPr>
          <a:xfrm>
            <a:off x="2652474" y="3754993"/>
            <a:ext cx="4323636" cy="290989"/>
          </a:xfrm>
          <a:prstGeom prst="rect">
            <a:avLst/>
          </a:prstGeom>
          <a:noFill/>
          <a:ln/>
        </p:spPr>
        <p:txBody>
          <a:bodyPr wrap="none" lIns="0" tIns="0" rIns="0" bIns="0" rtlCol="0" anchor="t"/>
          <a:lstStyle/>
          <a:p>
            <a:pPr marL="0" indent="0" algn="l">
              <a:lnSpc>
                <a:spcPts val="2250"/>
              </a:lnSpc>
              <a:buNone/>
            </a:pPr>
            <a:r>
              <a:rPr lang="en-US" sz="1400" dirty="0">
                <a:solidFill>
                  <a:srgbClr val="E2E6E9"/>
                </a:solidFill>
                <a:latin typeface="Merriweather" pitchFamily="34" charset="0"/>
                <a:ea typeface="Merriweather" pitchFamily="34" charset="-122"/>
                <a:cs typeface="Merriweather" pitchFamily="34" charset="-120"/>
              </a:rPr>
              <a:t>Divided into feature set (X) and target variable (y).</a:t>
            </a:r>
            <a:endParaRPr lang="en-US" sz="1400" dirty="0"/>
          </a:p>
        </p:txBody>
      </p:sp>
      <p:sp>
        <p:nvSpPr>
          <p:cNvPr id="8" name="Shape 5"/>
          <p:cNvSpPr/>
          <p:nvPr/>
        </p:nvSpPr>
        <p:spPr>
          <a:xfrm>
            <a:off x="2561511" y="4218265"/>
            <a:ext cx="11122104" cy="11430"/>
          </a:xfrm>
          <a:prstGeom prst="roundRect">
            <a:avLst>
              <a:gd name="adj" fmla="val 668388"/>
            </a:avLst>
          </a:prstGeom>
          <a:solidFill>
            <a:srgbClr val="194A99"/>
          </a:solidFill>
          <a:ln/>
        </p:spPr>
      </p:sp>
      <p:sp>
        <p:nvSpPr>
          <p:cNvPr id="9" name="Shape 6"/>
          <p:cNvSpPr/>
          <p:nvPr/>
        </p:nvSpPr>
        <p:spPr>
          <a:xfrm>
            <a:off x="855940" y="4318635"/>
            <a:ext cx="3229570" cy="1047869"/>
          </a:xfrm>
          <a:prstGeom prst="roundRect">
            <a:avLst>
              <a:gd name="adj" fmla="val 7291"/>
            </a:avLst>
          </a:prstGeom>
          <a:solidFill>
            <a:srgbClr val="003180"/>
          </a:solidFill>
          <a:ln w="7620">
            <a:solidFill>
              <a:srgbClr val="194A99"/>
            </a:solidFill>
            <a:prstDash val="solid"/>
          </a:ln>
        </p:spPr>
      </p:sp>
      <p:pic>
        <p:nvPicPr>
          <p:cNvPr id="10" name="Image 1" descr="preencoded.png"/>
          <p:cNvPicPr>
            <a:picLocks noChangeAspect="1"/>
          </p:cNvPicPr>
          <p:nvPr/>
        </p:nvPicPr>
        <p:blipFill>
          <a:blip r:embed="rId4"/>
          <a:stretch>
            <a:fillRect/>
          </a:stretch>
        </p:blipFill>
        <p:spPr>
          <a:xfrm>
            <a:off x="2342793" y="4682728"/>
            <a:ext cx="255746" cy="319683"/>
          </a:xfrm>
          <a:prstGeom prst="rect">
            <a:avLst/>
          </a:prstGeom>
        </p:spPr>
      </p:pic>
      <p:sp>
        <p:nvSpPr>
          <p:cNvPr id="11" name="Text 7"/>
          <p:cNvSpPr/>
          <p:nvPr/>
        </p:nvSpPr>
        <p:spPr>
          <a:xfrm>
            <a:off x="4267319" y="4500443"/>
            <a:ext cx="2273618" cy="284202"/>
          </a:xfrm>
          <a:prstGeom prst="rect">
            <a:avLst/>
          </a:prstGeom>
          <a:noFill/>
          <a:ln/>
        </p:spPr>
        <p:txBody>
          <a:bodyPr wrap="none" lIns="0" tIns="0" rIns="0" bIns="0" rtlCol="0" anchor="t"/>
          <a:lstStyle/>
          <a:p>
            <a:pPr marL="0" indent="0" algn="l">
              <a:lnSpc>
                <a:spcPts val="2200"/>
              </a:lnSpc>
              <a:buNone/>
            </a:pPr>
            <a:r>
              <a:rPr lang="en-US" sz="1750" dirty="0">
                <a:solidFill>
                  <a:srgbClr val="E2E6E9"/>
                </a:solidFill>
                <a:latin typeface="Merriweather" pitchFamily="34" charset="0"/>
                <a:ea typeface="Merriweather" pitchFamily="34" charset="-122"/>
                <a:cs typeface="Merriweather" pitchFamily="34" charset="-120"/>
              </a:rPr>
              <a:t>Train-Test Split</a:t>
            </a:r>
            <a:endParaRPr lang="en-US" sz="1750" dirty="0"/>
          </a:p>
        </p:txBody>
      </p:sp>
      <p:sp>
        <p:nvSpPr>
          <p:cNvPr id="12" name="Text 8"/>
          <p:cNvSpPr/>
          <p:nvPr/>
        </p:nvSpPr>
        <p:spPr>
          <a:xfrm>
            <a:off x="4267319" y="4893707"/>
            <a:ext cx="4483418" cy="290989"/>
          </a:xfrm>
          <a:prstGeom prst="rect">
            <a:avLst/>
          </a:prstGeom>
          <a:noFill/>
          <a:ln/>
        </p:spPr>
        <p:txBody>
          <a:bodyPr wrap="none" lIns="0" tIns="0" rIns="0" bIns="0" rtlCol="0" anchor="t"/>
          <a:lstStyle/>
          <a:p>
            <a:pPr marL="0" indent="0" algn="l">
              <a:lnSpc>
                <a:spcPts val="2250"/>
              </a:lnSpc>
              <a:buNone/>
            </a:pPr>
            <a:r>
              <a:rPr lang="en-US" sz="1400" dirty="0">
                <a:solidFill>
                  <a:srgbClr val="E2E6E9"/>
                </a:solidFill>
                <a:latin typeface="Merriweather" pitchFamily="34" charset="0"/>
                <a:ea typeface="Merriweather" pitchFamily="34" charset="-122"/>
                <a:cs typeface="Merriweather" pitchFamily="34" charset="-120"/>
              </a:rPr>
              <a:t>70/30 ratio used for robust performance evaluation.</a:t>
            </a:r>
            <a:endParaRPr lang="en-US" sz="1400" dirty="0"/>
          </a:p>
        </p:txBody>
      </p:sp>
      <p:sp>
        <p:nvSpPr>
          <p:cNvPr id="13" name="Shape 9"/>
          <p:cNvSpPr/>
          <p:nvPr/>
        </p:nvSpPr>
        <p:spPr>
          <a:xfrm>
            <a:off x="4176355" y="5356979"/>
            <a:ext cx="9507260" cy="11430"/>
          </a:xfrm>
          <a:prstGeom prst="roundRect">
            <a:avLst>
              <a:gd name="adj" fmla="val 668388"/>
            </a:avLst>
          </a:prstGeom>
          <a:solidFill>
            <a:srgbClr val="194A99"/>
          </a:solidFill>
          <a:ln/>
        </p:spPr>
      </p:sp>
      <p:sp>
        <p:nvSpPr>
          <p:cNvPr id="14" name="Shape 10"/>
          <p:cNvSpPr/>
          <p:nvPr/>
        </p:nvSpPr>
        <p:spPr>
          <a:xfrm>
            <a:off x="855940" y="5457349"/>
            <a:ext cx="4844415" cy="1047869"/>
          </a:xfrm>
          <a:prstGeom prst="roundRect">
            <a:avLst>
              <a:gd name="adj" fmla="val 7291"/>
            </a:avLst>
          </a:prstGeom>
          <a:solidFill>
            <a:srgbClr val="003180"/>
          </a:solidFill>
          <a:ln w="7620">
            <a:solidFill>
              <a:srgbClr val="194A99"/>
            </a:solidFill>
            <a:prstDash val="solid"/>
          </a:ln>
        </p:spPr>
      </p:sp>
      <p:pic>
        <p:nvPicPr>
          <p:cNvPr id="15" name="Image 2" descr="preencoded.png"/>
          <p:cNvPicPr>
            <a:picLocks noChangeAspect="1"/>
          </p:cNvPicPr>
          <p:nvPr/>
        </p:nvPicPr>
        <p:blipFill>
          <a:blip r:embed="rId5"/>
          <a:stretch>
            <a:fillRect/>
          </a:stretch>
        </p:blipFill>
        <p:spPr>
          <a:xfrm>
            <a:off x="3150275" y="5821442"/>
            <a:ext cx="255746" cy="319683"/>
          </a:xfrm>
          <a:prstGeom prst="rect">
            <a:avLst/>
          </a:prstGeom>
        </p:spPr>
      </p:pic>
      <p:sp>
        <p:nvSpPr>
          <p:cNvPr id="16" name="Text 11"/>
          <p:cNvSpPr/>
          <p:nvPr/>
        </p:nvSpPr>
        <p:spPr>
          <a:xfrm>
            <a:off x="5882164" y="5639157"/>
            <a:ext cx="2273618" cy="284202"/>
          </a:xfrm>
          <a:prstGeom prst="rect">
            <a:avLst/>
          </a:prstGeom>
          <a:noFill/>
          <a:ln/>
        </p:spPr>
        <p:txBody>
          <a:bodyPr wrap="none" lIns="0" tIns="0" rIns="0" bIns="0" rtlCol="0" anchor="t"/>
          <a:lstStyle/>
          <a:p>
            <a:pPr marL="0" indent="0" algn="l">
              <a:lnSpc>
                <a:spcPts val="2200"/>
              </a:lnSpc>
              <a:buNone/>
            </a:pPr>
            <a:r>
              <a:rPr lang="en-US" sz="1750" dirty="0">
                <a:solidFill>
                  <a:srgbClr val="E2E6E9"/>
                </a:solidFill>
                <a:latin typeface="Merriweather" pitchFamily="34" charset="0"/>
                <a:ea typeface="Merriweather" pitchFamily="34" charset="-122"/>
                <a:cs typeface="Merriweather" pitchFamily="34" charset="-120"/>
              </a:rPr>
              <a:t>Model Initialization</a:t>
            </a:r>
            <a:endParaRPr lang="en-US" sz="1750" dirty="0"/>
          </a:p>
        </p:txBody>
      </p:sp>
      <p:sp>
        <p:nvSpPr>
          <p:cNvPr id="17" name="Text 12"/>
          <p:cNvSpPr/>
          <p:nvPr/>
        </p:nvSpPr>
        <p:spPr>
          <a:xfrm>
            <a:off x="5882164" y="6032421"/>
            <a:ext cx="3686770" cy="290989"/>
          </a:xfrm>
          <a:prstGeom prst="rect">
            <a:avLst/>
          </a:prstGeom>
          <a:noFill/>
          <a:ln/>
        </p:spPr>
        <p:txBody>
          <a:bodyPr wrap="none" lIns="0" tIns="0" rIns="0" bIns="0" rtlCol="0" anchor="t"/>
          <a:lstStyle/>
          <a:p>
            <a:pPr marL="0" indent="0" algn="l">
              <a:lnSpc>
                <a:spcPts val="2250"/>
              </a:lnSpc>
              <a:buNone/>
            </a:pPr>
            <a:r>
              <a:rPr lang="en-US" sz="1400" dirty="0">
                <a:solidFill>
                  <a:srgbClr val="E2E6E9"/>
                </a:solidFill>
                <a:latin typeface="Merriweather" pitchFamily="34" charset="0"/>
                <a:ea typeface="Merriweather" pitchFamily="34" charset="-122"/>
                <a:cs typeface="Merriweather" pitchFamily="34" charset="-120"/>
              </a:rPr>
              <a:t>LinearRegression model from scikit-learn.</a:t>
            </a:r>
            <a:endParaRPr lang="en-US" sz="1400" dirty="0"/>
          </a:p>
        </p:txBody>
      </p:sp>
      <p:sp>
        <p:nvSpPr>
          <p:cNvPr id="18" name="Shape 13"/>
          <p:cNvSpPr/>
          <p:nvPr/>
        </p:nvSpPr>
        <p:spPr>
          <a:xfrm>
            <a:off x="5791200" y="6495693"/>
            <a:ext cx="7892415" cy="11430"/>
          </a:xfrm>
          <a:prstGeom prst="roundRect">
            <a:avLst>
              <a:gd name="adj" fmla="val 668388"/>
            </a:avLst>
          </a:prstGeom>
          <a:solidFill>
            <a:srgbClr val="194A99"/>
          </a:solidFill>
          <a:ln/>
        </p:spPr>
      </p:sp>
      <p:sp>
        <p:nvSpPr>
          <p:cNvPr id="19" name="Shape 14"/>
          <p:cNvSpPr/>
          <p:nvPr/>
        </p:nvSpPr>
        <p:spPr>
          <a:xfrm>
            <a:off x="855940" y="6596063"/>
            <a:ext cx="6459260" cy="1047869"/>
          </a:xfrm>
          <a:prstGeom prst="roundRect">
            <a:avLst>
              <a:gd name="adj" fmla="val 7291"/>
            </a:avLst>
          </a:prstGeom>
          <a:solidFill>
            <a:srgbClr val="003180"/>
          </a:solidFill>
          <a:ln w="7620">
            <a:solidFill>
              <a:srgbClr val="194A99"/>
            </a:solidFill>
            <a:prstDash val="solid"/>
          </a:ln>
        </p:spPr>
      </p:sp>
      <p:pic>
        <p:nvPicPr>
          <p:cNvPr id="20" name="Image 3" descr="preencoded.png"/>
          <p:cNvPicPr>
            <a:picLocks noChangeAspect="1"/>
          </p:cNvPicPr>
          <p:nvPr/>
        </p:nvPicPr>
        <p:blipFill>
          <a:blip r:embed="rId6"/>
          <a:stretch>
            <a:fillRect/>
          </a:stretch>
        </p:blipFill>
        <p:spPr>
          <a:xfrm>
            <a:off x="3957638" y="6960156"/>
            <a:ext cx="255746" cy="319683"/>
          </a:xfrm>
          <a:prstGeom prst="rect">
            <a:avLst/>
          </a:prstGeom>
        </p:spPr>
      </p:pic>
      <p:sp>
        <p:nvSpPr>
          <p:cNvPr id="21" name="Text 15"/>
          <p:cNvSpPr/>
          <p:nvPr/>
        </p:nvSpPr>
        <p:spPr>
          <a:xfrm>
            <a:off x="7497008" y="6777871"/>
            <a:ext cx="3076099" cy="284202"/>
          </a:xfrm>
          <a:prstGeom prst="rect">
            <a:avLst/>
          </a:prstGeom>
          <a:noFill/>
          <a:ln/>
        </p:spPr>
        <p:txBody>
          <a:bodyPr wrap="none" lIns="0" tIns="0" rIns="0" bIns="0" rtlCol="0" anchor="t"/>
          <a:lstStyle/>
          <a:p>
            <a:pPr marL="0" indent="0" algn="l">
              <a:lnSpc>
                <a:spcPts val="2200"/>
              </a:lnSpc>
              <a:buNone/>
            </a:pPr>
            <a:r>
              <a:rPr lang="en-US" sz="1750" dirty="0">
                <a:solidFill>
                  <a:srgbClr val="E2E6E9"/>
                </a:solidFill>
                <a:latin typeface="Merriweather" pitchFamily="34" charset="0"/>
                <a:ea typeface="Merriweather" pitchFamily="34" charset="-122"/>
                <a:cs typeface="Merriweather" pitchFamily="34" charset="-120"/>
              </a:rPr>
              <a:t>Model Fitting &amp; Coefficients</a:t>
            </a:r>
            <a:endParaRPr lang="en-US" sz="1750" dirty="0"/>
          </a:p>
        </p:txBody>
      </p:sp>
      <p:sp>
        <p:nvSpPr>
          <p:cNvPr id="22" name="Text 16"/>
          <p:cNvSpPr/>
          <p:nvPr/>
        </p:nvSpPr>
        <p:spPr>
          <a:xfrm>
            <a:off x="7497008" y="7171134"/>
            <a:ext cx="5685711" cy="290989"/>
          </a:xfrm>
          <a:prstGeom prst="rect">
            <a:avLst/>
          </a:prstGeom>
          <a:noFill/>
          <a:ln/>
        </p:spPr>
        <p:txBody>
          <a:bodyPr wrap="none" lIns="0" tIns="0" rIns="0" bIns="0" rtlCol="0" anchor="t"/>
          <a:lstStyle/>
          <a:p>
            <a:pPr marL="0" indent="0" algn="l">
              <a:lnSpc>
                <a:spcPts val="2250"/>
              </a:lnSpc>
              <a:buNone/>
            </a:pPr>
            <a:r>
              <a:rPr lang="en-US" sz="1400" dirty="0">
                <a:solidFill>
                  <a:srgbClr val="E2E6E9"/>
                </a:solidFill>
                <a:latin typeface="Merriweather" pitchFamily="34" charset="0"/>
                <a:ea typeface="Merriweather" pitchFamily="34" charset="-122"/>
                <a:cs typeface="Merriweather" pitchFamily="34" charset="-120"/>
              </a:rPr>
              <a:t>Fitted on training data; coefficients extracted for feature insights.</a:t>
            </a:r>
            <a:endParaRPr lang="en-US" sz="1400" dirty="0"/>
          </a:p>
        </p:txBody>
      </p:sp>
      <p:pic>
        <p:nvPicPr>
          <p:cNvPr id="23" name="Picture 22">
            <a:extLst>
              <a:ext uri="{FF2B5EF4-FFF2-40B4-BE49-F238E27FC236}">
                <a16:creationId xmlns:a16="http://schemas.microsoft.com/office/drawing/2014/main" id="{0F37FF94-4B84-3F5D-6243-052AC9272E86}"/>
              </a:ext>
            </a:extLst>
          </p:cNvPr>
          <p:cNvPicPr>
            <a:picLocks noChangeAspect="1"/>
          </p:cNvPicPr>
          <p:nvPr/>
        </p:nvPicPr>
        <p:blipFill>
          <a:blip r:embed="rId7"/>
          <a:stretch>
            <a:fillRect/>
          </a:stretch>
        </p:blipFill>
        <p:spPr>
          <a:xfrm>
            <a:off x="12381728" y="7549376"/>
            <a:ext cx="2182893" cy="55497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3" name="Text 0"/>
          <p:cNvSpPr/>
          <p:nvPr/>
        </p:nvSpPr>
        <p:spPr>
          <a:xfrm>
            <a:off x="6350198" y="841058"/>
            <a:ext cx="7416403" cy="1214676"/>
          </a:xfrm>
          <a:prstGeom prst="rect">
            <a:avLst/>
          </a:prstGeom>
          <a:noFill/>
          <a:ln/>
        </p:spPr>
        <p:txBody>
          <a:bodyPr wrap="square" lIns="0" tIns="0" rIns="0" bIns="0" rtlCol="0" anchor="t"/>
          <a:lstStyle/>
          <a:p>
            <a:pPr marL="0" indent="0" algn="l">
              <a:lnSpc>
                <a:spcPts val="4750"/>
              </a:lnSpc>
              <a:buNone/>
            </a:pPr>
            <a:r>
              <a:rPr lang="en-US" sz="3800" dirty="0">
                <a:solidFill>
                  <a:srgbClr val="F5F0F0"/>
                </a:solidFill>
                <a:latin typeface="Merriweather" pitchFamily="34" charset="0"/>
                <a:ea typeface="Merriweather" pitchFamily="34" charset="-122"/>
                <a:cs typeface="Merriweather" pitchFamily="34" charset="-120"/>
              </a:rPr>
              <a:t>Model Training &amp; Evaluation Metrics</a:t>
            </a:r>
            <a:endParaRPr lang="en-US" sz="3800" dirty="0"/>
          </a:p>
        </p:txBody>
      </p:sp>
      <p:sp>
        <p:nvSpPr>
          <p:cNvPr id="4" name="Text 1"/>
          <p:cNvSpPr/>
          <p:nvPr/>
        </p:nvSpPr>
        <p:spPr>
          <a:xfrm>
            <a:off x="6350198" y="2347198"/>
            <a:ext cx="7416403" cy="2798921"/>
          </a:xfrm>
          <a:prstGeom prst="rect">
            <a:avLst/>
          </a:prstGeom>
          <a:noFill/>
          <a:ln/>
        </p:spPr>
        <p:txBody>
          <a:bodyPr wrap="square" lIns="0" tIns="0" rIns="0" bIns="0" rtlCol="0" anchor="t"/>
          <a:lstStyle/>
          <a:p>
            <a:pPr marL="0" indent="0" algn="l">
              <a:lnSpc>
                <a:spcPts val="2400"/>
              </a:lnSpc>
              <a:buNone/>
            </a:pPr>
            <a:r>
              <a:rPr lang="en-US" sz="1500" dirty="0">
                <a:solidFill>
                  <a:srgbClr val="E2E6E9"/>
                </a:solidFill>
                <a:latin typeface="Merriweather" pitchFamily="34" charset="0"/>
                <a:ea typeface="Merriweather" pitchFamily="34" charset="-122"/>
                <a:cs typeface="Merriweather" pitchFamily="34" charset="-120"/>
              </a:rPr>
              <a:t>After setting up our model, the next step was to train and thoroughly evaluate its performance. We generated predictions on the test set using lr_model.predict(), providing the basis for our assessment. The model's accuracy and error margin were quantitatively evaluated using Mean Squared Error (MSE) and R² Score. A remarkably high R² value of approximately 0.93 indicates strong predictive power, while the MSE offered precise insight into the deviation of predictions from actual values. Furthermore, we closely examined feature importance through regression coefficients, understanding each variable's contribution to the predicted performance.</a:t>
            </a:r>
            <a:endParaRPr lang="en-US" sz="1500" dirty="0"/>
          </a:p>
        </p:txBody>
      </p:sp>
      <p:sp>
        <p:nvSpPr>
          <p:cNvPr id="5" name="Text 2"/>
          <p:cNvSpPr/>
          <p:nvPr/>
        </p:nvSpPr>
        <p:spPr>
          <a:xfrm>
            <a:off x="6350198" y="5461873"/>
            <a:ext cx="2310170" cy="641390"/>
          </a:xfrm>
          <a:prstGeom prst="rect">
            <a:avLst/>
          </a:prstGeom>
          <a:noFill/>
          <a:ln/>
        </p:spPr>
        <p:txBody>
          <a:bodyPr wrap="none" lIns="0" tIns="0" rIns="0" bIns="0" rtlCol="0" anchor="t"/>
          <a:lstStyle/>
          <a:p>
            <a:pPr marL="0" indent="0" algn="ctr">
              <a:lnSpc>
                <a:spcPts val="5050"/>
              </a:lnSpc>
              <a:buNone/>
            </a:pPr>
            <a:r>
              <a:rPr lang="en-US" sz="5050" dirty="0">
                <a:solidFill>
                  <a:srgbClr val="E2E6E9"/>
                </a:solidFill>
                <a:latin typeface="Merriweather" pitchFamily="34" charset="0"/>
                <a:ea typeface="Merriweather" pitchFamily="34" charset="-122"/>
                <a:cs typeface="Merriweather" pitchFamily="34" charset="-120"/>
              </a:rPr>
              <a:t>0.93</a:t>
            </a:r>
            <a:endParaRPr lang="en-US" sz="5050" dirty="0"/>
          </a:p>
        </p:txBody>
      </p:sp>
      <p:sp>
        <p:nvSpPr>
          <p:cNvPr id="6" name="Text 3"/>
          <p:cNvSpPr/>
          <p:nvPr/>
        </p:nvSpPr>
        <p:spPr>
          <a:xfrm>
            <a:off x="6350198" y="6346150"/>
            <a:ext cx="2310170" cy="303728"/>
          </a:xfrm>
          <a:prstGeom prst="rect">
            <a:avLst/>
          </a:prstGeom>
          <a:noFill/>
          <a:ln/>
        </p:spPr>
        <p:txBody>
          <a:bodyPr wrap="none" lIns="0" tIns="0" rIns="0" bIns="0" rtlCol="0" anchor="t"/>
          <a:lstStyle/>
          <a:p>
            <a:pPr marL="0" indent="0" algn="ctr">
              <a:lnSpc>
                <a:spcPts val="2350"/>
              </a:lnSpc>
              <a:buNone/>
            </a:pPr>
            <a:r>
              <a:rPr lang="en-US" sz="1900" dirty="0">
                <a:solidFill>
                  <a:srgbClr val="E2E6E9"/>
                </a:solidFill>
                <a:latin typeface="Merriweather" pitchFamily="34" charset="0"/>
                <a:ea typeface="Merriweather" pitchFamily="34" charset="-122"/>
                <a:cs typeface="Merriweather" pitchFamily="34" charset="-120"/>
              </a:rPr>
              <a:t>R² Score</a:t>
            </a:r>
            <a:endParaRPr lang="en-US" sz="1900" dirty="0"/>
          </a:p>
        </p:txBody>
      </p:sp>
      <p:sp>
        <p:nvSpPr>
          <p:cNvPr id="7" name="Text 4"/>
          <p:cNvSpPr/>
          <p:nvPr/>
        </p:nvSpPr>
        <p:spPr>
          <a:xfrm>
            <a:off x="6350198" y="6766441"/>
            <a:ext cx="2310170" cy="621983"/>
          </a:xfrm>
          <a:prstGeom prst="rect">
            <a:avLst/>
          </a:prstGeom>
          <a:noFill/>
          <a:ln/>
        </p:spPr>
        <p:txBody>
          <a:bodyPr wrap="square" lIns="0" tIns="0" rIns="0" bIns="0" rtlCol="0" anchor="t"/>
          <a:lstStyle/>
          <a:p>
            <a:pPr marL="0" indent="0" algn="ctr">
              <a:lnSpc>
                <a:spcPts val="2400"/>
              </a:lnSpc>
              <a:buNone/>
            </a:pPr>
            <a:r>
              <a:rPr lang="en-US" sz="1500" dirty="0">
                <a:solidFill>
                  <a:srgbClr val="E2E6E9"/>
                </a:solidFill>
                <a:latin typeface="Merriweather" pitchFamily="34" charset="0"/>
                <a:ea typeface="Merriweather" pitchFamily="34" charset="-122"/>
                <a:cs typeface="Merriweather" pitchFamily="34" charset="-120"/>
              </a:rPr>
              <a:t>Indicates strong predictive power.</a:t>
            </a:r>
            <a:endParaRPr lang="en-US" sz="1500" dirty="0"/>
          </a:p>
        </p:txBody>
      </p:sp>
      <p:sp>
        <p:nvSpPr>
          <p:cNvPr id="8" name="Text 5"/>
          <p:cNvSpPr/>
          <p:nvPr/>
        </p:nvSpPr>
        <p:spPr>
          <a:xfrm>
            <a:off x="8903256" y="5461873"/>
            <a:ext cx="2310170" cy="641390"/>
          </a:xfrm>
          <a:prstGeom prst="rect">
            <a:avLst/>
          </a:prstGeom>
          <a:noFill/>
          <a:ln/>
        </p:spPr>
        <p:txBody>
          <a:bodyPr wrap="none" lIns="0" tIns="0" rIns="0" bIns="0" rtlCol="0" anchor="t"/>
          <a:lstStyle/>
          <a:p>
            <a:pPr marL="0" indent="0" algn="ctr">
              <a:lnSpc>
                <a:spcPts val="5050"/>
              </a:lnSpc>
              <a:buNone/>
            </a:pPr>
            <a:r>
              <a:rPr lang="en-US" sz="5050" dirty="0">
                <a:solidFill>
                  <a:srgbClr val="E2E6E9"/>
                </a:solidFill>
                <a:latin typeface="Merriweather" pitchFamily="34" charset="0"/>
                <a:ea typeface="Merriweather" pitchFamily="34" charset="-122"/>
                <a:cs typeface="Merriweather" pitchFamily="34" charset="-120"/>
              </a:rPr>
              <a:t>Low</a:t>
            </a:r>
            <a:endParaRPr lang="en-US" sz="5050" dirty="0"/>
          </a:p>
        </p:txBody>
      </p:sp>
      <p:sp>
        <p:nvSpPr>
          <p:cNvPr id="9" name="Text 6"/>
          <p:cNvSpPr/>
          <p:nvPr/>
        </p:nvSpPr>
        <p:spPr>
          <a:xfrm>
            <a:off x="8903256" y="6346150"/>
            <a:ext cx="2310170" cy="303728"/>
          </a:xfrm>
          <a:prstGeom prst="rect">
            <a:avLst/>
          </a:prstGeom>
          <a:noFill/>
          <a:ln/>
        </p:spPr>
        <p:txBody>
          <a:bodyPr wrap="none" lIns="0" tIns="0" rIns="0" bIns="0" rtlCol="0" anchor="t"/>
          <a:lstStyle/>
          <a:p>
            <a:pPr marL="0" indent="0" algn="ctr">
              <a:lnSpc>
                <a:spcPts val="2350"/>
              </a:lnSpc>
              <a:buNone/>
            </a:pPr>
            <a:r>
              <a:rPr lang="en-US" sz="1900" dirty="0">
                <a:solidFill>
                  <a:srgbClr val="E2E6E9"/>
                </a:solidFill>
                <a:latin typeface="Merriweather" pitchFamily="34" charset="0"/>
                <a:ea typeface="Merriweather" pitchFamily="34" charset="-122"/>
                <a:cs typeface="Merriweather" pitchFamily="34" charset="-120"/>
              </a:rPr>
              <a:t>MSE Value</a:t>
            </a:r>
            <a:endParaRPr lang="en-US" sz="1900" dirty="0"/>
          </a:p>
        </p:txBody>
      </p:sp>
      <p:sp>
        <p:nvSpPr>
          <p:cNvPr id="10" name="Text 7"/>
          <p:cNvSpPr/>
          <p:nvPr/>
        </p:nvSpPr>
        <p:spPr>
          <a:xfrm>
            <a:off x="8903256" y="6766441"/>
            <a:ext cx="2310170" cy="621983"/>
          </a:xfrm>
          <a:prstGeom prst="rect">
            <a:avLst/>
          </a:prstGeom>
          <a:noFill/>
          <a:ln/>
        </p:spPr>
        <p:txBody>
          <a:bodyPr wrap="square" lIns="0" tIns="0" rIns="0" bIns="0" rtlCol="0" anchor="t"/>
          <a:lstStyle/>
          <a:p>
            <a:pPr marL="0" indent="0" algn="ctr">
              <a:lnSpc>
                <a:spcPts val="2400"/>
              </a:lnSpc>
              <a:buNone/>
            </a:pPr>
            <a:r>
              <a:rPr lang="en-US" sz="1500" dirty="0">
                <a:solidFill>
                  <a:srgbClr val="E2E6E9"/>
                </a:solidFill>
                <a:latin typeface="Merriweather" pitchFamily="34" charset="0"/>
                <a:ea typeface="Merriweather" pitchFamily="34" charset="-122"/>
                <a:cs typeface="Merriweather" pitchFamily="34" charset="-120"/>
              </a:rPr>
              <a:t>Demonstrates minimal deviation from actuals.</a:t>
            </a:r>
            <a:endParaRPr lang="en-US" sz="1500" dirty="0"/>
          </a:p>
        </p:txBody>
      </p:sp>
      <p:sp>
        <p:nvSpPr>
          <p:cNvPr id="11" name="Text 8"/>
          <p:cNvSpPr/>
          <p:nvPr/>
        </p:nvSpPr>
        <p:spPr>
          <a:xfrm>
            <a:off x="11456313" y="5461873"/>
            <a:ext cx="2310289" cy="641390"/>
          </a:xfrm>
          <a:prstGeom prst="rect">
            <a:avLst/>
          </a:prstGeom>
          <a:noFill/>
          <a:ln/>
        </p:spPr>
        <p:txBody>
          <a:bodyPr wrap="none" lIns="0" tIns="0" rIns="0" bIns="0" rtlCol="0" anchor="t"/>
          <a:lstStyle/>
          <a:p>
            <a:pPr marL="0" indent="0" algn="ctr">
              <a:lnSpc>
                <a:spcPts val="5050"/>
              </a:lnSpc>
              <a:buNone/>
            </a:pPr>
            <a:r>
              <a:rPr lang="en-US" sz="5050" dirty="0">
                <a:solidFill>
                  <a:srgbClr val="E2E6E9"/>
                </a:solidFill>
                <a:latin typeface="Merriweather" pitchFamily="34" charset="0"/>
                <a:ea typeface="Merriweather" pitchFamily="34" charset="-122"/>
                <a:cs typeface="Merriweather" pitchFamily="34" charset="-120"/>
              </a:rPr>
              <a:t>High</a:t>
            </a:r>
            <a:endParaRPr lang="en-US" sz="5050" dirty="0"/>
          </a:p>
        </p:txBody>
      </p:sp>
      <p:sp>
        <p:nvSpPr>
          <p:cNvPr id="12" name="Text 9"/>
          <p:cNvSpPr/>
          <p:nvPr/>
        </p:nvSpPr>
        <p:spPr>
          <a:xfrm>
            <a:off x="11456313" y="6346150"/>
            <a:ext cx="2310289" cy="303728"/>
          </a:xfrm>
          <a:prstGeom prst="rect">
            <a:avLst/>
          </a:prstGeom>
          <a:noFill/>
          <a:ln/>
        </p:spPr>
        <p:txBody>
          <a:bodyPr wrap="none" lIns="0" tIns="0" rIns="0" bIns="0" rtlCol="0" anchor="t"/>
          <a:lstStyle/>
          <a:p>
            <a:pPr marL="0" indent="0" algn="ctr">
              <a:lnSpc>
                <a:spcPts val="2350"/>
              </a:lnSpc>
              <a:buNone/>
            </a:pPr>
            <a:r>
              <a:rPr lang="en-US" sz="1900" dirty="0">
                <a:solidFill>
                  <a:srgbClr val="E2E6E9"/>
                </a:solidFill>
                <a:latin typeface="Merriweather" pitchFamily="34" charset="0"/>
                <a:ea typeface="Merriweather" pitchFamily="34" charset="-122"/>
                <a:cs typeface="Merriweather" pitchFamily="34" charset="-120"/>
              </a:rPr>
              <a:t>Feature Importance</a:t>
            </a:r>
            <a:endParaRPr lang="en-US" sz="1900" dirty="0"/>
          </a:p>
        </p:txBody>
      </p:sp>
      <p:sp>
        <p:nvSpPr>
          <p:cNvPr id="13" name="Text 10"/>
          <p:cNvSpPr/>
          <p:nvPr/>
        </p:nvSpPr>
        <p:spPr>
          <a:xfrm>
            <a:off x="11456313" y="6766441"/>
            <a:ext cx="2310289" cy="621983"/>
          </a:xfrm>
          <a:prstGeom prst="rect">
            <a:avLst/>
          </a:prstGeom>
          <a:noFill/>
          <a:ln/>
        </p:spPr>
        <p:txBody>
          <a:bodyPr wrap="square" lIns="0" tIns="0" rIns="0" bIns="0" rtlCol="0" anchor="t"/>
          <a:lstStyle/>
          <a:p>
            <a:pPr marL="0" indent="0" algn="ctr">
              <a:lnSpc>
                <a:spcPts val="2400"/>
              </a:lnSpc>
              <a:buNone/>
            </a:pPr>
            <a:r>
              <a:rPr lang="en-US" sz="1500" dirty="0">
                <a:solidFill>
                  <a:srgbClr val="E2E6E9"/>
                </a:solidFill>
                <a:latin typeface="Merriweather" pitchFamily="34" charset="0"/>
                <a:ea typeface="Merriweather" pitchFamily="34" charset="-122"/>
                <a:cs typeface="Merriweather" pitchFamily="34" charset="-120"/>
              </a:rPr>
              <a:t>Understood through regression coefficients.</a:t>
            </a:r>
            <a:endParaRPr lang="en-US" sz="1500" dirty="0"/>
          </a:p>
        </p:txBody>
      </p:sp>
      <p:pic>
        <p:nvPicPr>
          <p:cNvPr id="14" name="Picture 13">
            <a:extLst>
              <a:ext uri="{FF2B5EF4-FFF2-40B4-BE49-F238E27FC236}">
                <a16:creationId xmlns:a16="http://schemas.microsoft.com/office/drawing/2014/main" id="{38733649-0FB1-B21B-4DCB-BA1D7E86C824}"/>
              </a:ext>
            </a:extLst>
          </p:cNvPr>
          <p:cNvPicPr>
            <a:picLocks noChangeAspect="1"/>
          </p:cNvPicPr>
          <p:nvPr/>
        </p:nvPicPr>
        <p:blipFill>
          <a:blip r:embed="rId3"/>
          <a:stretch>
            <a:fillRect/>
          </a:stretch>
        </p:blipFill>
        <p:spPr>
          <a:xfrm>
            <a:off x="12381728" y="7549376"/>
            <a:ext cx="2182893" cy="554973"/>
          </a:xfrm>
          <a:prstGeom prst="rect">
            <a:avLst/>
          </a:prstGeom>
        </p:spPr>
      </p:pic>
      <p:pic>
        <p:nvPicPr>
          <p:cNvPr id="16" name="Picture 15">
            <a:extLst>
              <a:ext uri="{FF2B5EF4-FFF2-40B4-BE49-F238E27FC236}">
                <a16:creationId xmlns:a16="http://schemas.microsoft.com/office/drawing/2014/main" id="{530E5E61-941F-9934-BB52-B084C3041363}"/>
              </a:ext>
            </a:extLst>
          </p:cNvPr>
          <p:cNvPicPr>
            <a:picLocks noChangeAspect="1"/>
          </p:cNvPicPr>
          <p:nvPr/>
        </p:nvPicPr>
        <p:blipFill>
          <a:blip r:embed="rId4"/>
          <a:stretch>
            <a:fillRect/>
          </a:stretch>
        </p:blipFill>
        <p:spPr>
          <a:xfrm>
            <a:off x="0" y="0"/>
            <a:ext cx="6211229" cy="82296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837486" y="575786"/>
            <a:ext cx="6007894" cy="654368"/>
          </a:xfrm>
          <a:prstGeom prst="rect">
            <a:avLst/>
          </a:prstGeom>
          <a:noFill/>
          <a:ln/>
        </p:spPr>
        <p:txBody>
          <a:bodyPr wrap="none" lIns="0" tIns="0" rIns="0" bIns="0" rtlCol="0" anchor="t"/>
          <a:lstStyle/>
          <a:p>
            <a:pPr marL="0" indent="0" algn="l">
              <a:lnSpc>
                <a:spcPts val="5150"/>
              </a:lnSpc>
              <a:buNone/>
            </a:pPr>
            <a:r>
              <a:rPr lang="en-US" sz="4100" dirty="0">
                <a:solidFill>
                  <a:srgbClr val="F5F0F0"/>
                </a:solidFill>
                <a:latin typeface="Merriweather" pitchFamily="34" charset="0"/>
                <a:ea typeface="Merriweather" pitchFamily="34" charset="-122"/>
                <a:cs typeface="Merriweather" pitchFamily="34" charset="-120"/>
              </a:rPr>
              <a:t>Graphs &amp; Visualizations</a:t>
            </a:r>
            <a:endParaRPr lang="en-US" sz="4100" dirty="0"/>
          </a:p>
        </p:txBody>
      </p:sp>
      <p:sp>
        <p:nvSpPr>
          <p:cNvPr id="3" name="Text 1"/>
          <p:cNvSpPr/>
          <p:nvPr/>
        </p:nvSpPr>
        <p:spPr>
          <a:xfrm>
            <a:off x="837486" y="1648897"/>
            <a:ext cx="12955429" cy="2010251"/>
          </a:xfrm>
          <a:prstGeom prst="rect">
            <a:avLst/>
          </a:prstGeom>
          <a:noFill/>
          <a:ln/>
        </p:spPr>
        <p:txBody>
          <a:bodyPr wrap="square" lIns="0" tIns="0" rIns="0" bIns="0" rtlCol="0" anchor="t"/>
          <a:lstStyle/>
          <a:p>
            <a:pPr marL="0" indent="0" algn="l">
              <a:lnSpc>
                <a:spcPts val="2600"/>
              </a:lnSpc>
              <a:buNone/>
            </a:pPr>
            <a:r>
              <a:rPr lang="en-US" sz="1600" dirty="0">
                <a:solidFill>
                  <a:srgbClr val="E2E6E9"/>
                </a:solidFill>
                <a:latin typeface="Merriweather" pitchFamily="34" charset="0"/>
                <a:ea typeface="Merriweather" pitchFamily="34" charset="-122"/>
                <a:cs typeface="Merriweather" pitchFamily="34" charset="-120"/>
              </a:rPr>
              <a:t>Visualizations played a critical role in understanding our data and validating preprocessing steps. Boxplots were extensively used to confirm the effective removal of outliers from numerical columns, ensuring clean data for training. Principal Component Analysis (PCA) was employed for dimensionality reduction, allowing us to visualize the data distribution in a more interpretable 2D space, which clearly showed how well data clustered without outliers. Distribution plots further validated our data normality assumptions crucial for regression. Additionally, a comprehensive feature-target correlation matrix was generated, providing clear insights into the influence of each variable on the target performance index.</a:t>
            </a:r>
            <a:endParaRPr lang="en-US" sz="1600" dirty="0"/>
          </a:p>
        </p:txBody>
      </p:sp>
      <p:sp>
        <p:nvSpPr>
          <p:cNvPr id="4" name="Shape 2"/>
          <p:cNvSpPr/>
          <p:nvPr/>
        </p:nvSpPr>
        <p:spPr>
          <a:xfrm>
            <a:off x="837486" y="3894653"/>
            <a:ext cx="12955429" cy="3761423"/>
          </a:xfrm>
          <a:prstGeom prst="roundRect">
            <a:avLst>
              <a:gd name="adj" fmla="val 2338"/>
            </a:avLst>
          </a:prstGeom>
          <a:noFill/>
          <a:ln w="7620">
            <a:solidFill>
              <a:srgbClr val="FFFFFF">
                <a:alpha val="24000"/>
              </a:srgbClr>
            </a:solidFill>
            <a:prstDash val="solid"/>
          </a:ln>
        </p:spPr>
      </p:sp>
      <p:sp>
        <p:nvSpPr>
          <p:cNvPr id="5" name="Shape 3"/>
          <p:cNvSpPr/>
          <p:nvPr/>
        </p:nvSpPr>
        <p:spPr>
          <a:xfrm>
            <a:off x="845106" y="3902273"/>
            <a:ext cx="12940189" cy="936546"/>
          </a:xfrm>
          <a:prstGeom prst="rect">
            <a:avLst/>
          </a:prstGeom>
          <a:solidFill>
            <a:srgbClr val="FFFFFF">
              <a:alpha val="4000"/>
            </a:srgbClr>
          </a:solidFill>
          <a:ln/>
        </p:spPr>
      </p:sp>
      <p:sp>
        <p:nvSpPr>
          <p:cNvPr id="6" name="Text 4"/>
          <p:cNvSpPr/>
          <p:nvPr/>
        </p:nvSpPr>
        <p:spPr>
          <a:xfrm>
            <a:off x="1054418" y="4035504"/>
            <a:ext cx="6047661" cy="335042"/>
          </a:xfrm>
          <a:prstGeom prst="rect">
            <a:avLst/>
          </a:prstGeom>
          <a:noFill/>
          <a:ln/>
        </p:spPr>
        <p:txBody>
          <a:bodyPr wrap="none" lIns="0" tIns="0" rIns="0" bIns="0" rtlCol="0" anchor="t"/>
          <a:lstStyle/>
          <a:p>
            <a:pPr marL="0" indent="0" algn="l">
              <a:lnSpc>
                <a:spcPts val="2600"/>
              </a:lnSpc>
              <a:buNone/>
            </a:pPr>
            <a:r>
              <a:rPr lang="en-US" sz="1600" dirty="0">
                <a:solidFill>
                  <a:srgbClr val="E2E6E9"/>
                </a:solidFill>
                <a:latin typeface="Merriweather" pitchFamily="34" charset="0"/>
                <a:ea typeface="Merriweather" pitchFamily="34" charset="-122"/>
                <a:cs typeface="Merriweather" pitchFamily="34" charset="-120"/>
              </a:rPr>
              <a:t>Boxplots</a:t>
            </a:r>
            <a:endParaRPr lang="en-US" sz="1600" dirty="0"/>
          </a:p>
        </p:txBody>
      </p:sp>
      <p:sp>
        <p:nvSpPr>
          <p:cNvPr id="7" name="Text 5"/>
          <p:cNvSpPr/>
          <p:nvPr/>
        </p:nvSpPr>
        <p:spPr>
          <a:xfrm>
            <a:off x="7528322" y="4035504"/>
            <a:ext cx="6047661" cy="670084"/>
          </a:xfrm>
          <a:prstGeom prst="rect">
            <a:avLst/>
          </a:prstGeom>
          <a:noFill/>
          <a:ln/>
        </p:spPr>
        <p:txBody>
          <a:bodyPr wrap="square" lIns="0" tIns="0" rIns="0" bIns="0" rtlCol="0" anchor="t"/>
          <a:lstStyle/>
          <a:p>
            <a:pPr marL="0" indent="0" algn="l">
              <a:lnSpc>
                <a:spcPts val="2600"/>
              </a:lnSpc>
              <a:buNone/>
            </a:pPr>
            <a:r>
              <a:rPr lang="en-US" sz="1600" dirty="0">
                <a:solidFill>
                  <a:srgbClr val="E2E6E9"/>
                </a:solidFill>
                <a:latin typeface="Merriweather" pitchFamily="34" charset="0"/>
                <a:ea typeface="Merriweather" pitchFamily="34" charset="-122"/>
                <a:cs typeface="Merriweather" pitchFamily="34" charset="-120"/>
              </a:rPr>
              <a:t>Visualize and confirm outlier removal in numerical columns.</a:t>
            </a:r>
            <a:endParaRPr lang="en-US" sz="1600" dirty="0"/>
          </a:p>
        </p:txBody>
      </p:sp>
      <p:sp>
        <p:nvSpPr>
          <p:cNvPr id="8" name="Shape 6"/>
          <p:cNvSpPr/>
          <p:nvPr/>
        </p:nvSpPr>
        <p:spPr>
          <a:xfrm>
            <a:off x="845106" y="4838819"/>
            <a:ext cx="12940189" cy="936546"/>
          </a:xfrm>
          <a:prstGeom prst="rect">
            <a:avLst/>
          </a:prstGeom>
          <a:solidFill>
            <a:srgbClr val="000000">
              <a:alpha val="4000"/>
            </a:srgbClr>
          </a:solidFill>
          <a:ln/>
        </p:spPr>
      </p:sp>
      <p:sp>
        <p:nvSpPr>
          <p:cNvPr id="9" name="Text 7"/>
          <p:cNvSpPr/>
          <p:nvPr/>
        </p:nvSpPr>
        <p:spPr>
          <a:xfrm>
            <a:off x="1054418" y="4972050"/>
            <a:ext cx="6047661" cy="335042"/>
          </a:xfrm>
          <a:prstGeom prst="rect">
            <a:avLst/>
          </a:prstGeom>
          <a:noFill/>
          <a:ln/>
        </p:spPr>
        <p:txBody>
          <a:bodyPr wrap="none" lIns="0" tIns="0" rIns="0" bIns="0" rtlCol="0" anchor="t"/>
          <a:lstStyle/>
          <a:p>
            <a:pPr marL="0" indent="0" algn="l">
              <a:lnSpc>
                <a:spcPts val="2600"/>
              </a:lnSpc>
              <a:buNone/>
            </a:pPr>
            <a:r>
              <a:rPr lang="en-US" sz="1600" dirty="0">
                <a:solidFill>
                  <a:srgbClr val="E2E6E9"/>
                </a:solidFill>
                <a:latin typeface="Merriweather" pitchFamily="34" charset="0"/>
                <a:ea typeface="Merriweather" pitchFamily="34" charset="-122"/>
                <a:cs typeface="Merriweather" pitchFamily="34" charset="-120"/>
              </a:rPr>
              <a:t>PCA Plots</a:t>
            </a:r>
            <a:endParaRPr lang="en-US" sz="1600" dirty="0"/>
          </a:p>
        </p:txBody>
      </p:sp>
      <p:sp>
        <p:nvSpPr>
          <p:cNvPr id="10" name="Text 8"/>
          <p:cNvSpPr/>
          <p:nvPr/>
        </p:nvSpPr>
        <p:spPr>
          <a:xfrm>
            <a:off x="7528322" y="4972050"/>
            <a:ext cx="6047661" cy="670084"/>
          </a:xfrm>
          <a:prstGeom prst="rect">
            <a:avLst/>
          </a:prstGeom>
          <a:noFill/>
          <a:ln/>
        </p:spPr>
        <p:txBody>
          <a:bodyPr wrap="square" lIns="0" tIns="0" rIns="0" bIns="0" rtlCol="0" anchor="t"/>
          <a:lstStyle/>
          <a:p>
            <a:pPr marL="0" indent="0" algn="l">
              <a:lnSpc>
                <a:spcPts val="2600"/>
              </a:lnSpc>
              <a:buNone/>
            </a:pPr>
            <a:r>
              <a:rPr lang="en-US" sz="1600" dirty="0">
                <a:solidFill>
                  <a:srgbClr val="E2E6E9"/>
                </a:solidFill>
                <a:latin typeface="Merriweather" pitchFamily="34" charset="0"/>
                <a:ea typeface="Merriweather" pitchFamily="34" charset="-122"/>
                <a:cs typeface="Merriweather" pitchFamily="34" charset="-120"/>
              </a:rPr>
              <a:t>Reduce dimensionality and visualize data distribution and clustering.</a:t>
            </a:r>
            <a:endParaRPr lang="en-US" sz="1600" dirty="0"/>
          </a:p>
        </p:txBody>
      </p:sp>
      <p:sp>
        <p:nvSpPr>
          <p:cNvPr id="11" name="Shape 9"/>
          <p:cNvSpPr/>
          <p:nvPr/>
        </p:nvSpPr>
        <p:spPr>
          <a:xfrm>
            <a:off x="845106" y="5775365"/>
            <a:ext cx="12940189" cy="936546"/>
          </a:xfrm>
          <a:prstGeom prst="rect">
            <a:avLst/>
          </a:prstGeom>
          <a:solidFill>
            <a:srgbClr val="FFFFFF">
              <a:alpha val="4000"/>
            </a:srgbClr>
          </a:solidFill>
          <a:ln/>
        </p:spPr>
      </p:sp>
      <p:sp>
        <p:nvSpPr>
          <p:cNvPr id="12" name="Text 10"/>
          <p:cNvSpPr/>
          <p:nvPr/>
        </p:nvSpPr>
        <p:spPr>
          <a:xfrm>
            <a:off x="1054418" y="5908596"/>
            <a:ext cx="6047661" cy="335042"/>
          </a:xfrm>
          <a:prstGeom prst="rect">
            <a:avLst/>
          </a:prstGeom>
          <a:noFill/>
          <a:ln/>
        </p:spPr>
        <p:txBody>
          <a:bodyPr wrap="none" lIns="0" tIns="0" rIns="0" bIns="0" rtlCol="0" anchor="t"/>
          <a:lstStyle/>
          <a:p>
            <a:pPr marL="0" indent="0" algn="l">
              <a:lnSpc>
                <a:spcPts val="2600"/>
              </a:lnSpc>
              <a:buNone/>
            </a:pPr>
            <a:r>
              <a:rPr lang="en-US" sz="1600" dirty="0">
                <a:solidFill>
                  <a:srgbClr val="E2E6E9"/>
                </a:solidFill>
                <a:latin typeface="Merriweather" pitchFamily="34" charset="0"/>
                <a:ea typeface="Merriweather" pitchFamily="34" charset="-122"/>
                <a:cs typeface="Merriweather" pitchFamily="34" charset="-120"/>
              </a:rPr>
              <a:t>Distribution Plots</a:t>
            </a:r>
            <a:endParaRPr lang="en-US" sz="1600" dirty="0"/>
          </a:p>
        </p:txBody>
      </p:sp>
      <p:sp>
        <p:nvSpPr>
          <p:cNvPr id="13" name="Text 11"/>
          <p:cNvSpPr/>
          <p:nvPr/>
        </p:nvSpPr>
        <p:spPr>
          <a:xfrm>
            <a:off x="7528322" y="5908596"/>
            <a:ext cx="6047661" cy="670084"/>
          </a:xfrm>
          <a:prstGeom prst="rect">
            <a:avLst/>
          </a:prstGeom>
          <a:noFill/>
          <a:ln/>
        </p:spPr>
        <p:txBody>
          <a:bodyPr wrap="square" lIns="0" tIns="0" rIns="0" bIns="0" rtlCol="0" anchor="t"/>
          <a:lstStyle/>
          <a:p>
            <a:pPr marL="0" indent="0" algn="l">
              <a:lnSpc>
                <a:spcPts val="2600"/>
              </a:lnSpc>
              <a:buNone/>
            </a:pPr>
            <a:r>
              <a:rPr lang="en-US" sz="1600" dirty="0">
                <a:solidFill>
                  <a:srgbClr val="E2E6E9"/>
                </a:solidFill>
                <a:latin typeface="Merriweather" pitchFamily="34" charset="0"/>
                <a:ea typeface="Merriweather" pitchFamily="34" charset="-122"/>
                <a:cs typeface="Merriweather" pitchFamily="34" charset="-120"/>
              </a:rPr>
              <a:t>Validate data normality assumptions for regression analysis.</a:t>
            </a:r>
            <a:endParaRPr lang="en-US" sz="1600" dirty="0"/>
          </a:p>
        </p:txBody>
      </p:sp>
      <p:sp>
        <p:nvSpPr>
          <p:cNvPr id="14" name="Shape 12"/>
          <p:cNvSpPr/>
          <p:nvPr/>
        </p:nvSpPr>
        <p:spPr>
          <a:xfrm>
            <a:off x="845106" y="6711910"/>
            <a:ext cx="12940189" cy="936546"/>
          </a:xfrm>
          <a:prstGeom prst="rect">
            <a:avLst/>
          </a:prstGeom>
          <a:solidFill>
            <a:srgbClr val="000000">
              <a:alpha val="4000"/>
            </a:srgbClr>
          </a:solidFill>
          <a:ln/>
        </p:spPr>
      </p:sp>
      <p:sp>
        <p:nvSpPr>
          <p:cNvPr id="15" name="Text 13"/>
          <p:cNvSpPr/>
          <p:nvPr/>
        </p:nvSpPr>
        <p:spPr>
          <a:xfrm>
            <a:off x="1054418" y="6845141"/>
            <a:ext cx="6047661" cy="335042"/>
          </a:xfrm>
          <a:prstGeom prst="rect">
            <a:avLst/>
          </a:prstGeom>
          <a:noFill/>
          <a:ln/>
        </p:spPr>
        <p:txBody>
          <a:bodyPr wrap="none" lIns="0" tIns="0" rIns="0" bIns="0" rtlCol="0" anchor="t"/>
          <a:lstStyle/>
          <a:p>
            <a:pPr marL="0" indent="0" algn="l">
              <a:lnSpc>
                <a:spcPts val="2600"/>
              </a:lnSpc>
              <a:buNone/>
            </a:pPr>
            <a:r>
              <a:rPr lang="en-US" sz="1600" dirty="0">
                <a:solidFill>
                  <a:srgbClr val="E2E6E9"/>
                </a:solidFill>
                <a:latin typeface="Merriweather" pitchFamily="34" charset="0"/>
                <a:ea typeface="Merriweather" pitchFamily="34" charset="-122"/>
                <a:cs typeface="Merriweather" pitchFamily="34" charset="-120"/>
              </a:rPr>
              <a:t>Correlation Matrix</a:t>
            </a:r>
            <a:endParaRPr lang="en-US" sz="1600" dirty="0"/>
          </a:p>
        </p:txBody>
      </p:sp>
      <p:sp>
        <p:nvSpPr>
          <p:cNvPr id="16" name="Text 14"/>
          <p:cNvSpPr/>
          <p:nvPr/>
        </p:nvSpPr>
        <p:spPr>
          <a:xfrm>
            <a:off x="7528322" y="6845141"/>
            <a:ext cx="6047661" cy="670084"/>
          </a:xfrm>
          <a:prstGeom prst="rect">
            <a:avLst/>
          </a:prstGeom>
          <a:noFill/>
          <a:ln/>
        </p:spPr>
        <p:txBody>
          <a:bodyPr wrap="square" lIns="0" tIns="0" rIns="0" bIns="0" rtlCol="0" anchor="t"/>
          <a:lstStyle/>
          <a:p>
            <a:pPr marL="0" indent="0" algn="l">
              <a:lnSpc>
                <a:spcPts val="2600"/>
              </a:lnSpc>
              <a:buNone/>
            </a:pPr>
            <a:r>
              <a:rPr lang="en-US" sz="1600" dirty="0">
                <a:solidFill>
                  <a:srgbClr val="E2E6E9"/>
                </a:solidFill>
                <a:latin typeface="Merriweather" pitchFamily="34" charset="0"/>
                <a:ea typeface="Merriweather" pitchFamily="34" charset="-122"/>
                <a:cs typeface="Merriweather" pitchFamily="34" charset="-120"/>
              </a:rPr>
              <a:t>Understand the influence of variables on the target performance.</a:t>
            </a:r>
            <a:endParaRPr lang="en-US" sz="1600" dirty="0"/>
          </a:p>
        </p:txBody>
      </p:sp>
      <p:pic>
        <p:nvPicPr>
          <p:cNvPr id="17" name="Picture 16">
            <a:extLst>
              <a:ext uri="{FF2B5EF4-FFF2-40B4-BE49-F238E27FC236}">
                <a16:creationId xmlns:a16="http://schemas.microsoft.com/office/drawing/2014/main" id="{63AB52E6-C493-C5A7-69AF-022206735069}"/>
              </a:ext>
            </a:extLst>
          </p:cNvPr>
          <p:cNvPicPr>
            <a:picLocks noChangeAspect="1"/>
          </p:cNvPicPr>
          <p:nvPr/>
        </p:nvPicPr>
        <p:blipFill>
          <a:blip r:embed="rId3"/>
          <a:stretch>
            <a:fillRect/>
          </a:stretch>
        </p:blipFill>
        <p:spPr>
          <a:xfrm>
            <a:off x="12667785" y="7708300"/>
            <a:ext cx="1896836" cy="48224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863798" y="861417"/>
            <a:ext cx="5129451" cy="641152"/>
          </a:xfrm>
          <a:prstGeom prst="rect">
            <a:avLst/>
          </a:prstGeom>
          <a:noFill/>
          <a:ln/>
        </p:spPr>
        <p:txBody>
          <a:bodyPr wrap="none" lIns="0" tIns="0" rIns="0" bIns="0" rtlCol="0" anchor="t"/>
          <a:lstStyle/>
          <a:p>
            <a:pPr marL="0" indent="0" algn="l">
              <a:lnSpc>
                <a:spcPts val="5000"/>
              </a:lnSpc>
              <a:buNone/>
            </a:pPr>
            <a:r>
              <a:rPr lang="en-US" sz="4000" dirty="0">
                <a:solidFill>
                  <a:srgbClr val="F5F0F0"/>
                </a:solidFill>
                <a:latin typeface="Merriweather" pitchFamily="34" charset="0"/>
                <a:ea typeface="Merriweather" pitchFamily="34" charset="-122"/>
                <a:cs typeface="Merriweather" pitchFamily="34" charset="-120"/>
              </a:rPr>
              <a:t>Conclusion </a:t>
            </a:r>
            <a:endParaRPr lang="en-US" sz="4000" dirty="0"/>
          </a:p>
        </p:txBody>
      </p:sp>
      <p:sp>
        <p:nvSpPr>
          <p:cNvPr id="3" name="Text 1"/>
          <p:cNvSpPr/>
          <p:nvPr/>
        </p:nvSpPr>
        <p:spPr>
          <a:xfrm>
            <a:off x="863798" y="1912858"/>
            <a:ext cx="12902803" cy="1968817"/>
          </a:xfrm>
          <a:prstGeom prst="rect">
            <a:avLst/>
          </a:prstGeom>
          <a:noFill/>
          <a:ln/>
        </p:spPr>
        <p:txBody>
          <a:bodyPr wrap="square" lIns="0" tIns="0" rIns="0" bIns="0" rtlCol="0" anchor="t"/>
          <a:lstStyle/>
          <a:p>
            <a:pPr marL="0" indent="0" algn="l">
              <a:lnSpc>
                <a:spcPts val="2550"/>
              </a:lnSpc>
              <a:buNone/>
            </a:pPr>
            <a:r>
              <a:rPr lang="en-US" sz="1600" dirty="0">
                <a:solidFill>
                  <a:srgbClr val="E2E6E9"/>
                </a:solidFill>
                <a:latin typeface="Merriweather" pitchFamily="34" charset="0"/>
                <a:ea typeface="Merriweather" pitchFamily="34" charset="-122"/>
                <a:cs typeface="Merriweather" pitchFamily="34" charset="-120"/>
              </a:rPr>
              <a:t>We successfully developed and rigorously evaluated a regression model for predicting student performance, achieving a high R² score that confirms its strong predictive capabilities. The insights gained can significantly aid educators in proactive decision-making for student support and resource allocation. For future enhancements, we propose integrating advanced validation techniques like cross-validation and exploring more sophisticated models such as RandomForest or XGBoost to potentially improve accuracy further. Ultimately, our goal is to deploy this model into educational platforms for real-time student analysis and to enrich it with psychological or socio-economic features for deeper, more holistic insights into student success.</a:t>
            </a:r>
            <a:endParaRPr lang="en-US" sz="1600" dirty="0"/>
          </a:p>
        </p:txBody>
      </p:sp>
      <p:sp>
        <p:nvSpPr>
          <p:cNvPr id="4" name="Shape 2"/>
          <p:cNvSpPr/>
          <p:nvPr/>
        </p:nvSpPr>
        <p:spPr>
          <a:xfrm>
            <a:off x="863798" y="4112419"/>
            <a:ext cx="6348770" cy="1525310"/>
          </a:xfrm>
          <a:prstGeom prst="roundRect">
            <a:avLst>
              <a:gd name="adj" fmla="val 5650"/>
            </a:avLst>
          </a:prstGeom>
          <a:solidFill>
            <a:srgbClr val="003180"/>
          </a:solidFill>
          <a:ln w="7620">
            <a:solidFill>
              <a:srgbClr val="194A99"/>
            </a:solidFill>
            <a:prstDash val="solid"/>
          </a:ln>
        </p:spPr>
      </p:sp>
      <p:sp>
        <p:nvSpPr>
          <p:cNvPr id="5" name="Text 3"/>
          <p:cNvSpPr/>
          <p:nvPr/>
        </p:nvSpPr>
        <p:spPr>
          <a:xfrm>
            <a:off x="1076563" y="4325183"/>
            <a:ext cx="2564725" cy="320516"/>
          </a:xfrm>
          <a:prstGeom prst="rect">
            <a:avLst/>
          </a:prstGeom>
          <a:noFill/>
          <a:ln/>
        </p:spPr>
        <p:txBody>
          <a:bodyPr wrap="none" lIns="0" tIns="0" rIns="0" bIns="0" rtlCol="0" anchor="t"/>
          <a:lstStyle/>
          <a:p>
            <a:pPr marL="0" indent="0" algn="l">
              <a:lnSpc>
                <a:spcPts val="2500"/>
              </a:lnSpc>
              <a:buNone/>
            </a:pPr>
            <a:r>
              <a:rPr lang="en-US" sz="2000" dirty="0">
                <a:solidFill>
                  <a:srgbClr val="E2E6E9"/>
                </a:solidFill>
                <a:latin typeface="Merriweather" pitchFamily="34" charset="0"/>
                <a:ea typeface="Merriweather" pitchFamily="34" charset="-122"/>
                <a:cs typeface="Merriweather" pitchFamily="34" charset="-120"/>
              </a:rPr>
              <a:t>Key Achievement</a:t>
            </a:r>
            <a:endParaRPr lang="en-US" sz="2000" dirty="0"/>
          </a:p>
        </p:txBody>
      </p:sp>
      <p:sp>
        <p:nvSpPr>
          <p:cNvPr id="6" name="Text 4"/>
          <p:cNvSpPr/>
          <p:nvPr/>
        </p:nvSpPr>
        <p:spPr>
          <a:xfrm>
            <a:off x="1076563" y="4768691"/>
            <a:ext cx="5923240" cy="656273"/>
          </a:xfrm>
          <a:prstGeom prst="rect">
            <a:avLst/>
          </a:prstGeom>
          <a:noFill/>
          <a:ln/>
        </p:spPr>
        <p:txBody>
          <a:bodyPr wrap="square" lIns="0" tIns="0" rIns="0" bIns="0" rtlCol="0" anchor="t"/>
          <a:lstStyle/>
          <a:p>
            <a:pPr marL="0" indent="0" algn="l">
              <a:lnSpc>
                <a:spcPts val="2550"/>
              </a:lnSpc>
              <a:buNone/>
            </a:pPr>
            <a:r>
              <a:rPr lang="en-US" sz="1600" dirty="0">
                <a:solidFill>
                  <a:srgbClr val="E2E6E9"/>
                </a:solidFill>
                <a:latin typeface="Merriweather" pitchFamily="34" charset="0"/>
                <a:ea typeface="Merriweather" pitchFamily="34" charset="-122"/>
                <a:cs typeface="Merriweather" pitchFamily="34" charset="-120"/>
              </a:rPr>
              <a:t>Successfully built and evaluated a regression model for student performance prediction.</a:t>
            </a:r>
            <a:endParaRPr lang="en-US" sz="1600" dirty="0"/>
          </a:p>
        </p:txBody>
      </p:sp>
      <p:sp>
        <p:nvSpPr>
          <p:cNvPr id="7" name="Shape 5"/>
          <p:cNvSpPr/>
          <p:nvPr/>
        </p:nvSpPr>
        <p:spPr>
          <a:xfrm>
            <a:off x="7417713" y="4112419"/>
            <a:ext cx="6348889" cy="1525310"/>
          </a:xfrm>
          <a:prstGeom prst="roundRect">
            <a:avLst>
              <a:gd name="adj" fmla="val 5650"/>
            </a:avLst>
          </a:prstGeom>
          <a:solidFill>
            <a:srgbClr val="003180"/>
          </a:solidFill>
          <a:ln w="7620">
            <a:solidFill>
              <a:srgbClr val="194A99"/>
            </a:solidFill>
            <a:prstDash val="solid"/>
          </a:ln>
        </p:spPr>
      </p:sp>
      <p:sp>
        <p:nvSpPr>
          <p:cNvPr id="8" name="Text 6"/>
          <p:cNvSpPr/>
          <p:nvPr/>
        </p:nvSpPr>
        <p:spPr>
          <a:xfrm>
            <a:off x="7630477" y="4325183"/>
            <a:ext cx="2564725" cy="320516"/>
          </a:xfrm>
          <a:prstGeom prst="rect">
            <a:avLst/>
          </a:prstGeom>
          <a:noFill/>
          <a:ln/>
        </p:spPr>
        <p:txBody>
          <a:bodyPr wrap="none" lIns="0" tIns="0" rIns="0" bIns="0" rtlCol="0" anchor="t"/>
          <a:lstStyle/>
          <a:p>
            <a:pPr marL="0" indent="0" algn="l">
              <a:lnSpc>
                <a:spcPts val="2500"/>
              </a:lnSpc>
              <a:buNone/>
            </a:pPr>
            <a:r>
              <a:rPr lang="en-US" sz="2000" dirty="0">
                <a:solidFill>
                  <a:srgbClr val="E2E6E9"/>
                </a:solidFill>
                <a:latin typeface="Merriweather" pitchFamily="34" charset="0"/>
                <a:ea typeface="Merriweather" pitchFamily="34" charset="-122"/>
                <a:cs typeface="Merriweather" pitchFamily="34" charset="-120"/>
              </a:rPr>
              <a:t>Immediate Impact</a:t>
            </a:r>
            <a:endParaRPr lang="en-US" sz="2000" dirty="0"/>
          </a:p>
        </p:txBody>
      </p:sp>
      <p:sp>
        <p:nvSpPr>
          <p:cNvPr id="9" name="Text 7"/>
          <p:cNvSpPr/>
          <p:nvPr/>
        </p:nvSpPr>
        <p:spPr>
          <a:xfrm>
            <a:off x="7630477" y="4768691"/>
            <a:ext cx="5923359" cy="656273"/>
          </a:xfrm>
          <a:prstGeom prst="rect">
            <a:avLst/>
          </a:prstGeom>
          <a:noFill/>
          <a:ln/>
        </p:spPr>
        <p:txBody>
          <a:bodyPr wrap="square" lIns="0" tIns="0" rIns="0" bIns="0" rtlCol="0" anchor="t"/>
          <a:lstStyle/>
          <a:p>
            <a:pPr marL="0" indent="0" algn="l">
              <a:lnSpc>
                <a:spcPts val="2550"/>
              </a:lnSpc>
              <a:buNone/>
            </a:pPr>
            <a:r>
              <a:rPr lang="en-US" sz="1600" dirty="0">
                <a:solidFill>
                  <a:srgbClr val="E2E6E9"/>
                </a:solidFill>
                <a:latin typeface="Merriweather" pitchFamily="34" charset="0"/>
                <a:ea typeface="Merriweather" pitchFamily="34" charset="-122"/>
                <a:cs typeface="Merriweather" pitchFamily="34" charset="-120"/>
              </a:rPr>
              <a:t>Findings can assist educators in proactive decision-making for student support.</a:t>
            </a:r>
            <a:endParaRPr lang="en-US" sz="1600" dirty="0"/>
          </a:p>
        </p:txBody>
      </p:sp>
      <p:sp>
        <p:nvSpPr>
          <p:cNvPr id="10" name="Shape 8"/>
          <p:cNvSpPr/>
          <p:nvPr/>
        </p:nvSpPr>
        <p:spPr>
          <a:xfrm>
            <a:off x="863798" y="5842873"/>
            <a:ext cx="6348770" cy="1525310"/>
          </a:xfrm>
          <a:prstGeom prst="roundRect">
            <a:avLst>
              <a:gd name="adj" fmla="val 5650"/>
            </a:avLst>
          </a:prstGeom>
          <a:solidFill>
            <a:srgbClr val="003180"/>
          </a:solidFill>
          <a:ln w="7620">
            <a:solidFill>
              <a:srgbClr val="194A99"/>
            </a:solidFill>
            <a:prstDash val="solid"/>
          </a:ln>
        </p:spPr>
      </p:sp>
      <p:sp>
        <p:nvSpPr>
          <p:cNvPr id="11" name="Text 9"/>
          <p:cNvSpPr/>
          <p:nvPr/>
        </p:nvSpPr>
        <p:spPr>
          <a:xfrm>
            <a:off x="1076563" y="6055638"/>
            <a:ext cx="2564725" cy="320516"/>
          </a:xfrm>
          <a:prstGeom prst="rect">
            <a:avLst/>
          </a:prstGeom>
          <a:noFill/>
          <a:ln/>
        </p:spPr>
        <p:txBody>
          <a:bodyPr wrap="none" lIns="0" tIns="0" rIns="0" bIns="0" rtlCol="0" anchor="t"/>
          <a:lstStyle/>
          <a:p>
            <a:pPr marL="0" indent="0" algn="l">
              <a:lnSpc>
                <a:spcPts val="2500"/>
              </a:lnSpc>
              <a:buNone/>
            </a:pPr>
            <a:r>
              <a:rPr lang="en-US" sz="2000" dirty="0">
                <a:solidFill>
                  <a:srgbClr val="E2E6E9"/>
                </a:solidFill>
                <a:latin typeface="Merriweather" pitchFamily="34" charset="0"/>
                <a:ea typeface="Merriweather" pitchFamily="34" charset="-122"/>
                <a:cs typeface="Merriweather" pitchFamily="34" charset="-120"/>
              </a:rPr>
              <a:t>Next Steps</a:t>
            </a:r>
            <a:endParaRPr lang="en-US" sz="2000" dirty="0"/>
          </a:p>
        </p:txBody>
      </p:sp>
      <p:sp>
        <p:nvSpPr>
          <p:cNvPr id="12" name="Text 10"/>
          <p:cNvSpPr/>
          <p:nvPr/>
        </p:nvSpPr>
        <p:spPr>
          <a:xfrm>
            <a:off x="1076563" y="6499146"/>
            <a:ext cx="5923240" cy="656273"/>
          </a:xfrm>
          <a:prstGeom prst="rect">
            <a:avLst/>
          </a:prstGeom>
          <a:noFill/>
          <a:ln/>
        </p:spPr>
        <p:txBody>
          <a:bodyPr wrap="square" lIns="0" tIns="0" rIns="0" bIns="0" rtlCol="0" anchor="t"/>
          <a:lstStyle/>
          <a:p>
            <a:pPr marL="0" indent="0" algn="l">
              <a:lnSpc>
                <a:spcPts val="2550"/>
              </a:lnSpc>
              <a:buNone/>
            </a:pPr>
            <a:r>
              <a:rPr lang="en-US" sz="1600" dirty="0">
                <a:solidFill>
                  <a:srgbClr val="E2E6E9"/>
                </a:solidFill>
                <a:latin typeface="Merriweather" pitchFamily="34" charset="0"/>
                <a:ea typeface="Merriweather" pitchFamily="34" charset="-122"/>
                <a:cs typeface="Merriweather" pitchFamily="34" charset="-120"/>
              </a:rPr>
              <a:t>Apply cross-validation, explore advanced models, and deploy for real-time analysis.</a:t>
            </a:r>
            <a:endParaRPr lang="en-US" sz="1600" dirty="0"/>
          </a:p>
        </p:txBody>
      </p:sp>
      <p:sp>
        <p:nvSpPr>
          <p:cNvPr id="13" name="Shape 11"/>
          <p:cNvSpPr/>
          <p:nvPr/>
        </p:nvSpPr>
        <p:spPr>
          <a:xfrm>
            <a:off x="7417713" y="5842873"/>
            <a:ext cx="6348889" cy="1525310"/>
          </a:xfrm>
          <a:prstGeom prst="roundRect">
            <a:avLst>
              <a:gd name="adj" fmla="val 5650"/>
            </a:avLst>
          </a:prstGeom>
          <a:solidFill>
            <a:srgbClr val="003180"/>
          </a:solidFill>
          <a:ln w="7620">
            <a:solidFill>
              <a:srgbClr val="194A99"/>
            </a:solidFill>
            <a:prstDash val="solid"/>
          </a:ln>
        </p:spPr>
      </p:sp>
      <p:sp>
        <p:nvSpPr>
          <p:cNvPr id="14" name="Text 12"/>
          <p:cNvSpPr/>
          <p:nvPr/>
        </p:nvSpPr>
        <p:spPr>
          <a:xfrm>
            <a:off x="7630477" y="6055638"/>
            <a:ext cx="2722840" cy="320516"/>
          </a:xfrm>
          <a:prstGeom prst="rect">
            <a:avLst/>
          </a:prstGeom>
          <a:noFill/>
          <a:ln/>
        </p:spPr>
        <p:txBody>
          <a:bodyPr wrap="none" lIns="0" tIns="0" rIns="0" bIns="0" rtlCol="0" anchor="t"/>
          <a:lstStyle/>
          <a:p>
            <a:pPr marL="0" indent="0" algn="l">
              <a:lnSpc>
                <a:spcPts val="2500"/>
              </a:lnSpc>
              <a:buNone/>
            </a:pPr>
            <a:r>
              <a:rPr lang="en-US" sz="2000" dirty="0">
                <a:solidFill>
                  <a:srgbClr val="E2E6E9"/>
                </a:solidFill>
                <a:latin typeface="Merriweather" pitchFamily="34" charset="0"/>
                <a:ea typeface="Merriweather" pitchFamily="34" charset="-122"/>
                <a:cs typeface="Merriweather" pitchFamily="34" charset="-120"/>
              </a:rPr>
              <a:t>Future Enhancements</a:t>
            </a:r>
            <a:endParaRPr lang="en-US" sz="2000" dirty="0"/>
          </a:p>
        </p:txBody>
      </p:sp>
      <p:sp>
        <p:nvSpPr>
          <p:cNvPr id="15" name="Text 13"/>
          <p:cNvSpPr/>
          <p:nvPr/>
        </p:nvSpPr>
        <p:spPr>
          <a:xfrm>
            <a:off x="7630477" y="6499146"/>
            <a:ext cx="5923359" cy="656273"/>
          </a:xfrm>
          <a:prstGeom prst="rect">
            <a:avLst/>
          </a:prstGeom>
          <a:noFill/>
          <a:ln/>
        </p:spPr>
        <p:txBody>
          <a:bodyPr wrap="square" lIns="0" tIns="0" rIns="0" bIns="0" rtlCol="0" anchor="t"/>
          <a:lstStyle/>
          <a:p>
            <a:pPr marL="0" indent="0" algn="l">
              <a:lnSpc>
                <a:spcPts val="2550"/>
              </a:lnSpc>
              <a:buNone/>
            </a:pPr>
            <a:r>
              <a:rPr lang="en-US" sz="1600" dirty="0">
                <a:solidFill>
                  <a:srgbClr val="E2E6E9"/>
                </a:solidFill>
                <a:latin typeface="Merriweather" pitchFamily="34" charset="0"/>
                <a:ea typeface="Merriweather" pitchFamily="34" charset="-122"/>
                <a:cs typeface="Merriweather" pitchFamily="34" charset="-120"/>
              </a:rPr>
              <a:t>Incorporate psychological or socio-economic features for better insights.</a:t>
            </a:r>
            <a:endParaRPr lang="en-US" sz="1600" dirty="0"/>
          </a:p>
        </p:txBody>
      </p:sp>
      <p:pic>
        <p:nvPicPr>
          <p:cNvPr id="16" name="Picture 15">
            <a:extLst>
              <a:ext uri="{FF2B5EF4-FFF2-40B4-BE49-F238E27FC236}">
                <a16:creationId xmlns:a16="http://schemas.microsoft.com/office/drawing/2014/main" id="{2A2B1135-E2EB-88E3-09F9-E1C5F63FD27F}"/>
              </a:ext>
            </a:extLst>
          </p:cNvPr>
          <p:cNvPicPr>
            <a:picLocks noChangeAspect="1"/>
          </p:cNvPicPr>
          <p:nvPr/>
        </p:nvPicPr>
        <p:blipFill>
          <a:blip r:embed="rId3"/>
          <a:stretch>
            <a:fillRect/>
          </a:stretch>
        </p:blipFill>
        <p:spPr>
          <a:xfrm>
            <a:off x="12381728" y="7549376"/>
            <a:ext cx="2182893" cy="55497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TotalTime>
  <Words>1111</Words>
  <Application>Microsoft Office PowerPoint</Application>
  <PresentationFormat>Custom</PresentationFormat>
  <Paragraphs>88</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Merriweather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Waleed Amjad</cp:lastModifiedBy>
  <cp:revision>6</cp:revision>
  <dcterms:created xsi:type="dcterms:W3CDTF">2025-06-16T15:32:13Z</dcterms:created>
  <dcterms:modified xsi:type="dcterms:W3CDTF">2025-06-16T15:48:43Z</dcterms:modified>
</cp:coreProperties>
</file>