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4" r:id="rId4"/>
    <p:sldId id="259" r:id="rId5"/>
    <p:sldId id="260" r:id="rId6"/>
    <p:sldId id="275" r:id="rId7"/>
    <p:sldId id="262" r:id="rId8"/>
    <p:sldId id="263" r:id="rId9"/>
    <p:sldId id="270"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 tahir" userId="e1731dff4032abc1" providerId="LiveId" clId="{F2261120-9FCA-406C-9639-B3B0C940AF51}"/>
    <pc:docChg chg="modSld">
      <pc:chgData name="eman tahir" userId="e1731dff4032abc1" providerId="LiveId" clId="{F2261120-9FCA-406C-9639-B3B0C940AF51}" dt="2025-06-16T22:49:14.848" v="0" actId="20577"/>
      <pc:docMkLst>
        <pc:docMk/>
      </pc:docMkLst>
      <pc:sldChg chg="modSp mod">
        <pc:chgData name="eman tahir" userId="e1731dff4032abc1" providerId="LiveId" clId="{F2261120-9FCA-406C-9639-B3B0C940AF51}" dt="2025-06-16T22:49:14.848" v="0" actId="20577"/>
        <pc:sldMkLst>
          <pc:docMk/>
          <pc:sldMk cId="4140712356" sldId="260"/>
        </pc:sldMkLst>
        <pc:spChg chg="mod">
          <ac:chgData name="eman tahir" userId="e1731dff4032abc1" providerId="LiveId" clId="{F2261120-9FCA-406C-9639-B3B0C940AF51}" dt="2025-06-16T22:49:14.848" v="0" actId="20577"/>
          <ac:spMkLst>
            <pc:docMk/>
            <pc:sldMk cId="4140712356" sldId="260"/>
            <ac:spMk id="2" creationId="{4476A16F-D822-11CF-50CD-9B09B3C47E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46CE7D5-CF57-46EF-B807-FDD0502418D4}" type="datetimeFigureOut">
              <a:rPr lang="en-GB" smtClean="0"/>
              <a:t>16/06/2025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46CE7D5-CF57-46EF-B807-FDD0502418D4}" type="datetimeFigureOut">
              <a:rPr lang="en-GB" smtClean="0"/>
              <a:t>16/06/2025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16/06/2025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55059" y="1565576"/>
            <a:ext cx="9681882" cy="1616898"/>
          </a:xfrm>
        </p:spPr>
        <p:txBody>
          <a:bodyPr vert="horz" lIns="91440" tIns="45720" rIns="91440" bIns="45720" rtlCol="0" anchor="b">
            <a:noAutofit/>
          </a:bodyPr>
          <a:lstStyle/>
          <a:p>
            <a:r>
              <a:rPr lang="en-GB" sz="5400" dirty="0">
                <a:solidFill>
                  <a:schemeClr val="tx1">
                    <a:lumMod val="85000"/>
                    <a:lumOff val="15000"/>
                  </a:schemeClr>
                </a:solidFill>
                <a:latin typeface="Times New Roman"/>
                <a:cs typeface="Times New Roman"/>
              </a:rPr>
              <a:t>MACHINE LEARNING </a:t>
            </a:r>
            <a:br>
              <a:rPr lang="en-GB" sz="5400" dirty="0">
                <a:latin typeface="Times New Roman"/>
                <a:cs typeface="Times New Roman"/>
              </a:rPr>
            </a:br>
            <a:r>
              <a:rPr lang="en-GB" sz="5400" dirty="0">
                <a:solidFill>
                  <a:schemeClr val="tx1">
                    <a:lumMod val="85000"/>
                    <a:lumOff val="15000"/>
                  </a:schemeClr>
                </a:solidFill>
                <a:latin typeface="Times New Roman"/>
                <a:cs typeface="Times New Roman"/>
              </a:rPr>
              <a:t>PROJECT PRESENTATION</a:t>
            </a:r>
          </a:p>
        </p:txBody>
      </p:sp>
      <p:sp>
        <p:nvSpPr>
          <p:cNvPr id="3" name="Subtitle 2"/>
          <p:cNvSpPr>
            <a:spLocks noGrp="1"/>
          </p:cNvSpPr>
          <p:nvPr>
            <p:ph type="subTitle" idx="1"/>
          </p:nvPr>
        </p:nvSpPr>
        <p:spPr>
          <a:xfrm>
            <a:off x="2438650" y="3429000"/>
            <a:ext cx="6970143" cy="1860958"/>
          </a:xfrm>
        </p:spPr>
        <p:txBody>
          <a:bodyPr vert="horz" lIns="91440" tIns="45720" rIns="91440" bIns="45720" rtlCol="0" anchor="t">
            <a:noAutofit/>
          </a:bodyPr>
          <a:lstStyle/>
          <a:p>
            <a:r>
              <a:rPr lang="en-GB" sz="2800" dirty="0">
                <a:latin typeface="Times New Roman"/>
                <a:cs typeface="Times New Roman"/>
              </a:rPr>
              <a:t>PRESENTED BY: EMAN TAHIR</a:t>
            </a:r>
            <a:endParaRPr lang="en-US" sz="2800" dirty="0">
              <a:latin typeface="Times New Roman"/>
              <a:cs typeface="Times New Roman"/>
            </a:endParaRPr>
          </a:p>
          <a:p>
            <a:r>
              <a:rPr lang="en-GB" sz="2800" dirty="0">
                <a:latin typeface="Times New Roman"/>
                <a:cs typeface="Times New Roman"/>
              </a:rPr>
              <a:t>REG# 2023-BS-AI-015</a:t>
            </a:r>
          </a:p>
          <a:p>
            <a:r>
              <a:rPr lang="en-GB" sz="2800" dirty="0">
                <a:latin typeface="Times New Roman"/>
                <a:cs typeface="Times New Roman"/>
              </a:rPr>
              <a:t>SUPERVISED BY: MR. M.SAEED</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CF5A3C-F742-CB6C-74D6-5CBAB69FF204}"/>
              </a:ext>
            </a:extLst>
          </p:cNvPr>
          <p:cNvSpPr>
            <a:spLocks noGrp="1"/>
          </p:cNvSpPr>
          <p:nvPr>
            <p:ph type="title"/>
          </p:nvPr>
        </p:nvSpPr>
        <p:spPr>
          <a:xfrm>
            <a:off x="446921" y="480201"/>
            <a:ext cx="8644799" cy="1086426"/>
          </a:xfrm>
        </p:spPr>
        <p:txBody>
          <a:bodyPr>
            <a:normAutofit/>
          </a:bodyPr>
          <a:lstStyle/>
          <a:p>
            <a:r>
              <a:rPr lang="en-GB">
                <a:latin typeface="Times New Roman"/>
                <a:cs typeface="Times New Roman"/>
              </a:rPr>
              <a:t>PROJECT </a:t>
            </a:r>
            <a:r>
              <a:rPr lang="en-GB" dirty="0">
                <a:latin typeface="Times New Roman"/>
                <a:cs typeface="Times New Roman"/>
              </a:rPr>
              <a:t>INTRODUCTION</a:t>
            </a:r>
            <a:endParaRPr lang="en-US" dirty="0"/>
          </a:p>
        </p:txBody>
      </p:sp>
      <p:sp>
        <p:nvSpPr>
          <p:cNvPr id="3" name="Content Placeholder 2">
            <a:extLst>
              <a:ext uri="{FF2B5EF4-FFF2-40B4-BE49-F238E27FC236}">
                <a16:creationId xmlns:a16="http://schemas.microsoft.com/office/drawing/2014/main" id="{CD01D57F-AA1F-6293-1F7F-4DD28EC3D8D2}"/>
              </a:ext>
            </a:extLst>
          </p:cNvPr>
          <p:cNvSpPr>
            <a:spLocks noGrp="1"/>
          </p:cNvSpPr>
          <p:nvPr>
            <p:ph idx="1"/>
          </p:nvPr>
        </p:nvSpPr>
        <p:spPr>
          <a:xfrm>
            <a:off x="2400016" y="2668314"/>
            <a:ext cx="6966143" cy="2566302"/>
          </a:xfrm>
        </p:spPr>
        <p:txBody>
          <a:bodyPr vert="horz" lIns="91440" tIns="45720" rIns="91440" bIns="45720" rtlCol="0" anchor="t">
            <a:normAutofit/>
          </a:bodyPr>
          <a:lstStyle/>
          <a:p>
            <a:pPr marL="0" indent="0" algn="ctr">
              <a:buNone/>
            </a:pPr>
            <a:r>
              <a:rPr lang="en-GB" sz="2400" b="1" dirty="0">
                <a:latin typeface="Times New Roman"/>
                <a:cs typeface="Times New Roman"/>
              </a:rPr>
              <a:t>PROJECT 1:</a:t>
            </a:r>
            <a:endParaRPr lang="en-US" sz="2400" b="1" dirty="0">
              <a:latin typeface="Times New Roman"/>
              <a:cs typeface="Times New Roman"/>
            </a:endParaRPr>
          </a:p>
          <a:p>
            <a:pPr marL="0" indent="0" algn="ctr">
              <a:buNone/>
            </a:pPr>
            <a:r>
              <a:rPr lang="en-GB" sz="2400" dirty="0">
                <a:latin typeface="Times New Roman"/>
                <a:cs typeface="Times New Roman"/>
              </a:rPr>
              <a:t>STUDENT PERFROMANCE USING REGRESSION</a:t>
            </a:r>
          </a:p>
        </p:txBody>
      </p:sp>
      <p:sp>
        <p:nvSpPr>
          <p:cNvPr id="33" name="Freeform: Shape 3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3936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1F2FD5-24B8-84FC-A65C-E33D03CDC0A0}"/>
              </a:ext>
            </a:extLst>
          </p:cNvPr>
          <p:cNvSpPr>
            <a:spLocks noGrp="1"/>
          </p:cNvSpPr>
          <p:nvPr>
            <p:ph type="title"/>
          </p:nvPr>
        </p:nvSpPr>
        <p:spPr>
          <a:xfrm>
            <a:off x="493143" y="4157618"/>
            <a:ext cx="4215063" cy="2398713"/>
          </a:xfrm>
        </p:spPr>
        <p:txBody>
          <a:bodyPr>
            <a:normAutofit/>
          </a:bodyPr>
          <a:lstStyle/>
          <a:p>
            <a:r>
              <a:rPr lang="en-GB" dirty="0">
                <a:latin typeface="Times New Roman"/>
                <a:cs typeface="Times New Roman"/>
              </a:rPr>
              <a:t>DATASET</a:t>
            </a:r>
          </a:p>
        </p:txBody>
      </p:sp>
      <p:pic>
        <p:nvPicPr>
          <p:cNvPr id="8" name="Picture 7" descr="A screenshot of a table&#10;&#10;AI-generated content may be incorrect.">
            <a:extLst>
              <a:ext uri="{FF2B5EF4-FFF2-40B4-BE49-F238E27FC236}">
                <a16:creationId xmlns:a16="http://schemas.microsoft.com/office/drawing/2014/main" id="{4A4773CE-199B-CDB9-1634-F9DA58E8A360}"/>
              </a:ext>
            </a:extLst>
          </p:cNvPr>
          <p:cNvPicPr>
            <a:picLocks noChangeAspect="1"/>
          </p:cNvPicPr>
          <p:nvPr/>
        </p:nvPicPr>
        <p:blipFill>
          <a:blip r:embed="rId2"/>
          <a:srcRect r="5038"/>
          <a:stretch>
            <a:fillRect/>
          </a:stretch>
        </p:blipFill>
        <p:spPr>
          <a:xfrm>
            <a:off x="-2875" y="2769"/>
            <a:ext cx="12196590" cy="4145898"/>
          </a:xfrm>
          <a:prstGeom prst="rect">
            <a:avLst/>
          </a:prstGeom>
        </p:spPr>
      </p:pic>
      <p:sp>
        <p:nvSpPr>
          <p:cNvPr id="3" name="Content Placeholder 2">
            <a:extLst>
              <a:ext uri="{FF2B5EF4-FFF2-40B4-BE49-F238E27FC236}">
                <a16:creationId xmlns:a16="http://schemas.microsoft.com/office/drawing/2014/main" id="{F611F86A-980E-362F-BF3B-E79B3C6F75EF}"/>
              </a:ext>
            </a:extLst>
          </p:cNvPr>
          <p:cNvSpPr>
            <a:spLocks noGrp="1"/>
          </p:cNvSpPr>
          <p:nvPr>
            <p:ph idx="1"/>
          </p:nvPr>
        </p:nvSpPr>
        <p:spPr>
          <a:xfrm>
            <a:off x="5323404" y="4315770"/>
            <a:ext cx="6533602" cy="2542486"/>
          </a:xfrm>
        </p:spPr>
        <p:txBody>
          <a:bodyPr vert="horz" lIns="91440" tIns="45720" rIns="91440" bIns="45720" rtlCol="0" anchor="t">
            <a:normAutofit/>
          </a:bodyPr>
          <a:lstStyle/>
          <a:p>
            <a:pPr marL="0" indent="0">
              <a:buNone/>
            </a:pPr>
            <a:r>
              <a:rPr lang="en-GB" sz="1800" b="1" dirty="0">
                <a:latin typeface="Times New Roman"/>
                <a:cs typeface="Times New Roman"/>
              </a:rPr>
              <a:t>SOURCE</a:t>
            </a:r>
            <a:r>
              <a:rPr lang="en-GB" sz="1800" dirty="0">
                <a:latin typeface="Times New Roman"/>
                <a:cs typeface="Times New Roman"/>
              </a:rPr>
              <a:t>: Kaggle</a:t>
            </a:r>
            <a:endParaRPr lang="en-US" sz="1800">
              <a:latin typeface="Times New Roman"/>
              <a:cs typeface="Times New Roman"/>
            </a:endParaRPr>
          </a:p>
          <a:p>
            <a:pPr marL="0" indent="0">
              <a:buNone/>
            </a:pPr>
            <a:r>
              <a:rPr lang="en-GB" sz="1800" b="1" dirty="0">
                <a:latin typeface="Times New Roman"/>
                <a:cs typeface="Times New Roman"/>
              </a:rPr>
              <a:t>DESCRIPTION:</a:t>
            </a:r>
            <a:endParaRPr lang="en-US" sz="1800" dirty="0">
              <a:latin typeface="Times New Roman"/>
              <a:cs typeface="Times New Roman"/>
            </a:endParaRPr>
          </a:p>
          <a:p>
            <a:pPr marL="0" indent="0">
              <a:buNone/>
            </a:pPr>
            <a:r>
              <a:rPr lang="en-GB" sz="1800" dirty="0">
                <a:latin typeface="Times New Roman"/>
                <a:cs typeface="Times New Roman"/>
              </a:rPr>
              <a:t>The </a:t>
            </a:r>
            <a:r>
              <a:rPr lang="en-GB" sz="1800" b="1" dirty="0">
                <a:latin typeface="Times New Roman"/>
                <a:cs typeface="Times New Roman"/>
              </a:rPr>
              <a:t>"Students Performance" </a:t>
            </a:r>
            <a:r>
              <a:rPr lang="en-GB" sz="1800" dirty="0">
                <a:latin typeface="Times New Roman"/>
                <a:cs typeface="Times New Roman"/>
              </a:rPr>
              <a:t>dataset has 649 rows, it contains demographic, academic, and behavioural information of Portuguese secondary school students, aiming to analyse factors influencing their final grades and overall academic performance in Portuguese language.</a:t>
            </a:r>
            <a:endParaRPr lang="en-GB" sz="1800" dirty="0"/>
          </a:p>
        </p:txBody>
      </p:sp>
    </p:spTree>
    <p:extLst>
      <p:ext uri="{BB962C8B-B14F-4D97-AF65-F5344CB8AC3E}">
        <p14:creationId xmlns:p14="http://schemas.microsoft.com/office/powerpoint/2010/main" val="40341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110E09-C856-269D-8E4A-FF0329EFA4B8}"/>
              </a:ext>
            </a:extLst>
          </p:cNvPr>
          <p:cNvSpPr>
            <a:spLocks noGrp="1"/>
          </p:cNvSpPr>
          <p:nvPr>
            <p:ph type="title"/>
          </p:nvPr>
        </p:nvSpPr>
        <p:spPr>
          <a:xfrm>
            <a:off x="446921" y="149522"/>
            <a:ext cx="9392421" cy="1330841"/>
          </a:xfrm>
        </p:spPr>
        <p:txBody>
          <a:bodyPr>
            <a:normAutofit/>
          </a:bodyPr>
          <a:lstStyle/>
          <a:p>
            <a:r>
              <a:rPr lang="en-GB">
                <a:latin typeface="Times New Roman"/>
                <a:cs typeface="Times New Roman"/>
              </a:rPr>
              <a:t>PRE-PROCESSING STEPS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9405854D-FD96-81C4-A815-DE0BF01C79C4}"/>
              </a:ext>
            </a:extLst>
          </p:cNvPr>
          <p:cNvSpPr>
            <a:spLocks noGrp="1"/>
          </p:cNvSpPr>
          <p:nvPr>
            <p:ph idx="1"/>
          </p:nvPr>
        </p:nvSpPr>
        <p:spPr>
          <a:xfrm>
            <a:off x="418166" y="1939570"/>
            <a:ext cx="11658814" cy="4607885"/>
          </a:xfrm>
        </p:spPr>
        <p:txBody>
          <a:bodyPr vert="horz" lIns="91440" tIns="45720" rIns="91440" bIns="45720" rtlCol="0" anchor="t">
            <a:normAutofit/>
          </a:bodyPr>
          <a:lstStyle/>
          <a:p>
            <a:pPr marL="0" indent="0" algn="ctr">
              <a:buNone/>
            </a:pPr>
            <a:r>
              <a:rPr lang="en-GB" sz="1800" b="1" dirty="0">
                <a:latin typeface="Times New Roman"/>
                <a:ea typeface="+mn-lt"/>
                <a:cs typeface="+mn-lt"/>
              </a:rPr>
              <a:t>"Preprocessing steps</a:t>
            </a:r>
            <a:r>
              <a:rPr lang="en-GB" sz="1800" dirty="0">
                <a:latin typeface="Times New Roman"/>
                <a:ea typeface="+mn-lt"/>
                <a:cs typeface="+mn-lt"/>
              </a:rPr>
              <a:t> refer to the essential data cleaning and transformation tasks performed before feeding data into a machine learning or statistical model. These steps improve data quality, ensure consistency, and make the dataset suitable for analysis or modelling."</a:t>
            </a:r>
            <a:endParaRPr lang="en-US" sz="1800" dirty="0"/>
          </a:p>
          <a:p>
            <a:pPr>
              <a:buFont typeface="Wingdings" panose="05000000000000000000" pitchFamily="2" charset="2"/>
              <a:buChar char="§"/>
            </a:pPr>
            <a:r>
              <a:rPr lang="en-GB" sz="1800" b="1" dirty="0">
                <a:latin typeface="Times New Roman"/>
                <a:ea typeface="+mn-lt"/>
                <a:cs typeface="+mn-lt"/>
              </a:rPr>
              <a:t>Import Libraries:</a:t>
            </a:r>
            <a:r>
              <a:rPr lang="en-GB" sz="1800" dirty="0">
                <a:latin typeface="Times New Roman"/>
                <a:ea typeface="+mn-lt"/>
                <a:cs typeface="+mn-lt"/>
              </a:rPr>
              <a:t> Load essential Python packages for data handling tasks.</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Load Dataset: </a:t>
            </a:r>
            <a:r>
              <a:rPr lang="en-GB" sz="1800" dirty="0">
                <a:latin typeface="Times New Roman"/>
                <a:ea typeface="+mn-lt"/>
                <a:cs typeface="+mn-lt"/>
              </a:rPr>
              <a:t>Read student performance data from a CSV file.</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Explore Dataset: </a:t>
            </a:r>
            <a:r>
              <a:rPr lang="en-GB" sz="1800" dirty="0">
                <a:latin typeface="Times New Roman"/>
                <a:ea typeface="+mn-lt"/>
                <a:cs typeface="+mn-lt"/>
              </a:rPr>
              <a:t>View data structure, types, and basic information.</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Check Nulls: </a:t>
            </a:r>
            <a:r>
              <a:rPr lang="en-GB" sz="1800" dirty="0">
                <a:latin typeface="Times New Roman"/>
                <a:ea typeface="+mn-lt"/>
                <a:cs typeface="+mn-lt"/>
              </a:rPr>
              <a:t>Identify missing values for cleaning or imputation.</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Encode Categories: </a:t>
            </a:r>
            <a:r>
              <a:rPr lang="en-GB" sz="1800" dirty="0">
                <a:latin typeface="Times New Roman"/>
                <a:ea typeface="+mn-lt"/>
                <a:cs typeface="+mn-lt"/>
              </a:rPr>
              <a:t>Convert categorical values into machine-readable numeric format.</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Drop Irrelevant Features</a:t>
            </a:r>
            <a:r>
              <a:rPr lang="en-GB" sz="1800" dirty="0">
                <a:latin typeface="Times New Roman"/>
                <a:ea typeface="+mn-lt"/>
                <a:cs typeface="+mn-lt"/>
              </a:rPr>
              <a:t>: Remove unnecessary or redundant columns from dataset.</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Scale Features: </a:t>
            </a:r>
            <a:r>
              <a:rPr lang="en-GB" sz="1800" dirty="0">
                <a:latin typeface="Times New Roman"/>
                <a:ea typeface="+mn-lt"/>
                <a:cs typeface="+mn-lt"/>
              </a:rPr>
              <a:t>Normalize feature values to a consistent numerical range.</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Split Dataset: </a:t>
            </a:r>
            <a:r>
              <a:rPr lang="en-GB" sz="1800" dirty="0">
                <a:latin typeface="Times New Roman"/>
                <a:ea typeface="+mn-lt"/>
                <a:cs typeface="+mn-lt"/>
              </a:rPr>
              <a:t>Divide data into training and testing subsets for modelling.</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Visualize Data: </a:t>
            </a:r>
            <a:r>
              <a:rPr lang="en-GB" sz="1800" dirty="0">
                <a:latin typeface="Times New Roman"/>
                <a:ea typeface="+mn-lt"/>
                <a:cs typeface="+mn-lt"/>
              </a:rPr>
              <a:t>Plot graphs to understand distributions and feature relationships.</a:t>
            </a:r>
            <a:endParaRPr lang="en-GB" sz="1800" dirty="0">
              <a:latin typeface="Times New Roman"/>
              <a:cs typeface="Times New Roman"/>
            </a:endParaRPr>
          </a:p>
          <a:p>
            <a:pPr>
              <a:buFont typeface="Wingdings" panose="05000000000000000000" pitchFamily="2" charset="2"/>
              <a:buChar char="§"/>
            </a:pPr>
            <a:r>
              <a:rPr lang="en-GB" sz="1800" b="1" dirty="0">
                <a:latin typeface="Times New Roman"/>
                <a:ea typeface="+mn-lt"/>
                <a:cs typeface="+mn-lt"/>
              </a:rPr>
              <a:t>Prepare for Modelling: </a:t>
            </a:r>
            <a:r>
              <a:rPr lang="en-GB" sz="1800" dirty="0">
                <a:latin typeface="Times New Roman"/>
                <a:ea typeface="+mn-lt"/>
                <a:cs typeface="+mn-lt"/>
              </a:rPr>
              <a:t>Finalize clean, structured input for regression model.</a:t>
            </a:r>
            <a:endParaRPr lang="en-GB" sz="1800" dirty="0">
              <a:latin typeface="Times New Roman"/>
            </a:endParaRPr>
          </a:p>
          <a:p>
            <a:endParaRPr lang="en-GB" sz="1100" dirty="0"/>
          </a:p>
          <a:p>
            <a:endParaRPr lang="en-GB" sz="1100" dirty="0"/>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3369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76A16F-D822-11CF-50CD-9B09B3C47EAA}"/>
              </a:ext>
            </a:extLst>
          </p:cNvPr>
          <p:cNvSpPr>
            <a:spLocks noGrp="1"/>
          </p:cNvSpPr>
          <p:nvPr>
            <p:ph type="title"/>
          </p:nvPr>
        </p:nvSpPr>
        <p:spPr>
          <a:xfrm>
            <a:off x="1137034" y="609597"/>
            <a:ext cx="9392421" cy="1330841"/>
          </a:xfrm>
        </p:spPr>
        <p:txBody>
          <a:bodyPr>
            <a:normAutofit/>
          </a:bodyPr>
          <a:lstStyle/>
          <a:p>
            <a:r>
              <a:rPr lang="en-GB">
                <a:latin typeface="Times New Roman"/>
                <a:cs typeface="Times New Roman"/>
              </a:rPr>
              <a:t>MODELING </a:t>
            </a:r>
          </a:p>
        </p:txBody>
      </p:sp>
      <p:sp>
        <p:nvSpPr>
          <p:cNvPr id="3" name="Content Placeholder 2">
            <a:extLst>
              <a:ext uri="{FF2B5EF4-FFF2-40B4-BE49-F238E27FC236}">
                <a16:creationId xmlns:a16="http://schemas.microsoft.com/office/drawing/2014/main" id="{E891D06C-CCE1-A9F5-C3E0-C01FDA7869CD}"/>
              </a:ext>
            </a:extLst>
          </p:cNvPr>
          <p:cNvSpPr>
            <a:spLocks noGrp="1"/>
          </p:cNvSpPr>
          <p:nvPr>
            <p:ph idx="1"/>
          </p:nvPr>
        </p:nvSpPr>
        <p:spPr>
          <a:xfrm>
            <a:off x="432544" y="2198362"/>
            <a:ext cx="5663456" cy="4004037"/>
          </a:xfrm>
        </p:spPr>
        <p:txBody>
          <a:bodyPr vert="horz" lIns="91440" tIns="45720" rIns="91440" bIns="45720" rtlCol="0" anchor="t">
            <a:normAutofit/>
          </a:bodyPr>
          <a:lstStyle/>
          <a:p>
            <a:pPr>
              <a:buFont typeface="Wingdings" panose="05000000000000000000" pitchFamily="2" charset="2"/>
              <a:buChar char="§"/>
            </a:pPr>
            <a:r>
              <a:rPr lang="en-GB" sz="2000" b="1" dirty="0">
                <a:latin typeface="Times New Roman"/>
                <a:ea typeface="+mn-lt"/>
                <a:cs typeface="+mn-lt"/>
              </a:rPr>
              <a:t>Train-Test Split</a:t>
            </a:r>
            <a:br>
              <a:rPr lang="en-GB" sz="2000" dirty="0">
                <a:latin typeface="Times New Roman"/>
                <a:ea typeface="+mn-lt"/>
                <a:cs typeface="+mn-lt"/>
              </a:rPr>
            </a:br>
            <a:r>
              <a:rPr lang="en-GB" sz="2000" dirty="0">
                <a:latin typeface="Times New Roman"/>
                <a:ea typeface="+mn-lt"/>
                <a:cs typeface="+mn-lt"/>
              </a:rPr>
              <a:t> Splitting data into training and testing sets.</a:t>
            </a:r>
            <a:endParaRPr lang="en-GB" sz="2000" dirty="0">
              <a:latin typeface="Times New Roman"/>
              <a:ea typeface="+mn-lt"/>
              <a:cs typeface="Times New Roman"/>
            </a:endParaRPr>
          </a:p>
          <a:p>
            <a:pPr>
              <a:buFont typeface="Wingdings" panose="05000000000000000000" pitchFamily="2" charset="2"/>
              <a:buChar char="§"/>
            </a:pPr>
            <a:r>
              <a:rPr lang="en-GB" sz="2000" b="1" dirty="0">
                <a:latin typeface="Times New Roman"/>
                <a:ea typeface="+mn-lt"/>
                <a:cs typeface="Times New Roman"/>
              </a:rPr>
              <a:t>Model Training</a:t>
            </a:r>
            <a:br>
              <a:rPr lang="en-GB" sz="2000" dirty="0">
                <a:latin typeface="Times New Roman"/>
                <a:ea typeface="+mn-lt"/>
                <a:cs typeface="Times New Roman"/>
              </a:rPr>
            </a:br>
            <a:r>
              <a:rPr lang="en-GB" sz="2000" dirty="0">
                <a:latin typeface="Times New Roman"/>
                <a:ea typeface="+mn-lt"/>
                <a:cs typeface="Times New Roman"/>
              </a:rPr>
              <a:t> Using .fit(</a:t>
            </a:r>
            <a:r>
              <a:rPr lang="en-GB" sz="2000" dirty="0" err="1">
                <a:latin typeface="Times New Roman"/>
                <a:ea typeface="+mn-lt"/>
                <a:cs typeface="Times New Roman"/>
              </a:rPr>
              <a:t>X_train</a:t>
            </a:r>
            <a:r>
              <a:rPr lang="en-GB" sz="2000" dirty="0">
                <a:latin typeface="Times New Roman"/>
                <a:ea typeface="+mn-lt"/>
                <a:cs typeface="Times New Roman"/>
              </a:rPr>
              <a:t>, </a:t>
            </a:r>
            <a:r>
              <a:rPr lang="en-GB" sz="2000" dirty="0" err="1">
                <a:latin typeface="Times New Roman"/>
                <a:ea typeface="+mn-lt"/>
                <a:cs typeface="Times New Roman"/>
              </a:rPr>
              <a:t>y_train</a:t>
            </a:r>
            <a:r>
              <a:rPr lang="en-GB" sz="2000" dirty="0">
                <a:latin typeface="Times New Roman"/>
                <a:ea typeface="+mn-lt"/>
                <a:cs typeface="Times New Roman"/>
              </a:rPr>
              <a:t>) to train the regression model.</a:t>
            </a:r>
          </a:p>
          <a:p>
            <a:pPr>
              <a:buFont typeface="Wingdings" panose="05000000000000000000" pitchFamily="2" charset="2"/>
              <a:buChar char="§"/>
            </a:pPr>
            <a:r>
              <a:rPr lang="en-GB" sz="2000" b="1" dirty="0">
                <a:latin typeface="Times New Roman"/>
                <a:cs typeface="Times New Roman"/>
              </a:rPr>
              <a:t>Linear Regression Model</a:t>
            </a:r>
            <a:br>
              <a:rPr lang="en-GB" sz="2000" b="1" dirty="0">
                <a:latin typeface="Times New Roman"/>
                <a:cs typeface="Times New Roman"/>
              </a:rPr>
            </a:br>
            <a:r>
              <a:rPr lang="en-GB" sz="2000" dirty="0">
                <a:latin typeface="Times New Roman"/>
                <a:cs typeface="Times New Roman"/>
              </a:rPr>
              <a:t>Applying </a:t>
            </a:r>
            <a:r>
              <a:rPr lang="en-GB" sz="2000" dirty="0" err="1">
                <a:latin typeface="Times New Roman"/>
                <a:cs typeface="Times New Roman"/>
              </a:rPr>
              <a:t>LinearRegression</a:t>
            </a:r>
            <a:r>
              <a:rPr lang="en-GB" sz="2000" dirty="0">
                <a:latin typeface="Times New Roman"/>
                <a:cs typeface="Times New Roman"/>
              </a:rPr>
              <a:t>() from </a:t>
            </a:r>
            <a:r>
              <a:rPr lang="en-GB" sz="2000" dirty="0" err="1">
                <a:latin typeface="Times New Roman"/>
                <a:cs typeface="Times New Roman"/>
              </a:rPr>
              <a:t>sklearn.linear_model</a:t>
            </a:r>
            <a:r>
              <a:rPr lang="en-GB" sz="2000" dirty="0">
                <a:latin typeface="Times New Roman"/>
                <a:cs typeface="Times New Roman"/>
              </a:rPr>
              <a:t>.</a:t>
            </a:r>
            <a:endParaRPr lang="en-US" sz="2000" dirty="0">
              <a:latin typeface="Times New Roman"/>
              <a:cs typeface="Times New Roman"/>
            </a:endParaRPr>
          </a:p>
          <a:p>
            <a:pPr>
              <a:buFont typeface="Wingdings" panose="05000000000000000000" pitchFamily="2" charset="2"/>
              <a:buChar char="§"/>
            </a:pPr>
            <a:r>
              <a:rPr lang="en-GB" sz="2000" b="1" dirty="0">
                <a:latin typeface="Times New Roman"/>
                <a:cs typeface="Times New Roman"/>
              </a:rPr>
              <a:t>Prediction</a:t>
            </a:r>
            <a:br>
              <a:rPr lang="en-GB" sz="2000" b="1" dirty="0">
                <a:latin typeface="Times New Roman"/>
                <a:cs typeface="Times New Roman"/>
              </a:rPr>
            </a:br>
            <a:r>
              <a:rPr lang="en-GB" sz="2000" dirty="0">
                <a:latin typeface="Times New Roman"/>
                <a:cs typeface="Times New Roman"/>
              </a:rPr>
              <a:t>Making predictions on test data using .predict(</a:t>
            </a:r>
            <a:r>
              <a:rPr lang="en-GB" sz="2000" dirty="0" err="1">
                <a:latin typeface="Times New Roman"/>
                <a:cs typeface="Times New Roman"/>
              </a:rPr>
              <a:t>X_test</a:t>
            </a:r>
            <a:r>
              <a:rPr lang="en-GB" sz="2000" dirty="0">
                <a:latin typeface="Times New Roman"/>
                <a:cs typeface="Times New Roman"/>
              </a:rPr>
              <a:t>).</a:t>
            </a:r>
            <a:endParaRPr lang="en-GB" sz="2000" dirty="0"/>
          </a:p>
          <a:p>
            <a:pPr>
              <a:buFont typeface="Wingdings" panose="05000000000000000000" pitchFamily="2" charset="2"/>
              <a:buChar char="§"/>
            </a:pPr>
            <a:endParaRPr lang="en-GB" sz="2000" dirty="0"/>
          </a:p>
          <a:p>
            <a:pPr>
              <a:buFont typeface="Wingdings" panose="05000000000000000000" pitchFamily="2" charset="2"/>
              <a:buChar char="§"/>
            </a:pPr>
            <a:endParaRPr lang="en-GB" sz="2000" dirty="0">
              <a:latin typeface="Times New Roman"/>
              <a:cs typeface="Times New Roman"/>
            </a:endParaRPr>
          </a:p>
          <a:p>
            <a:pPr>
              <a:buFont typeface="Wingdings" panose="05000000000000000000" pitchFamily="2" charset="2"/>
              <a:buChar char="§"/>
            </a:pPr>
            <a:endParaRPr lang="en-GB" sz="2000" dirty="0">
              <a:latin typeface="Times New Roman"/>
              <a:cs typeface="Times New Roman"/>
            </a:endParaRPr>
          </a:p>
          <a:p>
            <a:pPr>
              <a:buFont typeface="Wingdings" panose="05000000000000000000" pitchFamily="2" charset="2"/>
              <a:buChar char="§"/>
            </a:pPr>
            <a:endParaRPr lang="en-GB" sz="2000" dirty="0"/>
          </a:p>
          <a:p>
            <a:pPr>
              <a:buFont typeface="Wingdings" panose="05000000000000000000" pitchFamily="2" charset="2"/>
              <a:buChar char="§"/>
            </a:pPr>
            <a:endParaRPr lang="en-GB" sz="2000" dirty="0"/>
          </a:p>
          <a:p>
            <a:pPr>
              <a:buFont typeface="Wingdings" panose="05000000000000000000" pitchFamily="2" charset="2"/>
              <a:buChar char="§"/>
            </a:pPr>
            <a:endParaRPr lang="en-GB" sz="2000" dirty="0"/>
          </a:p>
          <a:p>
            <a:pPr>
              <a:buFont typeface="Wingdings" panose="05000000000000000000" pitchFamily="2" charset="2"/>
              <a:buChar char="§"/>
            </a:pPr>
            <a:endParaRPr lang="en-GB" sz="2000" dirty="0"/>
          </a:p>
        </p:txBody>
      </p:sp>
      <p:pic>
        <p:nvPicPr>
          <p:cNvPr id="4" name="Picture 3" descr="A screenshot of a computer program&#10;&#10;AI-generated content may be incorrect.">
            <a:extLst>
              <a:ext uri="{FF2B5EF4-FFF2-40B4-BE49-F238E27FC236}">
                <a16:creationId xmlns:a16="http://schemas.microsoft.com/office/drawing/2014/main" id="{783F8CF8-EAC7-2EF6-D514-608B371F434B}"/>
              </a:ext>
            </a:extLst>
          </p:cNvPr>
          <p:cNvPicPr>
            <a:picLocks noChangeAspect="1"/>
          </p:cNvPicPr>
          <p:nvPr/>
        </p:nvPicPr>
        <p:blipFill rotWithShape="1">
          <a:blip r:embed="rId2"/>
          <a:srcRect l="-1449" t="-6126" r="32824"/>
          <a:stretch/>
        </p:blipFill>
        <p:spPr>
          <a:xfrm>
            <a:off x="7233034" y="1379812"/>
            <a:ext cx="4183955" cy="1807035"/>
          </a:xfrm>
          <a:prstGeom prst="rect">
            <a:avLst/>
          </a:prstGeom>
        </p:spPr>
      </p:pic>
      <p:sp>
        <p:nvSpPr>
          <p:cNvPr id="22"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descr="A screen shot of a graph&#10;&#10;AI-generated content may be incorrect.">
            <a:extLst>
              <a:ext uri="{FF2B5EF4-FFF2-40B4-BE49-F238E27FC236}">
                <a16:creationId xmlns:a16="http://schemas.microsoft.com/office/drawing/2014/main" id="{EF08AE09-7D9F-483D-92E7-5FBE27F04E3E}"/>
              </a:ext>
            </a:extLst>
          </p:cNvPr>
          <p:cNvPicPr>
            <a:picLocks noChangeAspect="1"/>
          </p:cNvPicPr>
          <p:nvPr/>
        </p:nvPicPr>
        <p:blipFill rotWithShape="1">
          <a:blip r:embed="rId3"/>
          <a:srcRect r="6631"/>
          <a:stretch/>
        </p:blipFill>
        <p:spPr>
          <a:xfrm>
            <a:off x="6946946" y="3441648"/>
            <a:ext cx="4756130" cy="3076767"/>
          </a:xfrm>
          <a:prstGeom prst="rect">
            <a:avLst/>
          </a:prstGeom>
        </p:spPr>
      </p:pic>
    </p:spTree>
    <p:extLst>
      <p:ext uri="{BB962C8B-B14F-4D97-AF65-F5344CB8AC3E}">
        <p14:creationId xmlns:p14="http://schemas.microsoft.com/office/powerpoint/2010/main" val="414071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76A16F-D822-11CF-50CD-9B09B3C47EAA}"/>
              </a:ext>
            </a:extLst>
          </p:cNvPr>
          <p:cNvSpPr>
            <a:spLocks noGrp="1"/>
          </p:cNvSpPr>
          <p:nvPr>
            <p:ph type="title"/>
          </p:nvPr>
        </p:nvSpPr>
        <p:spPr>
          <a:xfrm>
            <a:off x="1137034" y="609597"/>
            <a:ext cx="9392421" cy="1330841"/>
          </a:xfrm>
        </p:spPr>
        <p:txBody>
          <a:bodyPr>
            <a:normAutofit/>
          </a:bodyPr>
          <a:lstStyle/>
          <a:p>
            <a:r>
              <a:rPr lang="en-GB" dirty="0">
                <a:latin typeface="Times New Roman"/>
                <a:cs typeface="Times New Roman"/>
              </a:rPr>
              <a:t>EVALUATION</a:t>
            </a:r>
          </a:p>
        </p:txBody>
      </p:sp>
      <p:sp>
        <p:nvSpPr>
          <p:cNvPr id="3" name="Content Placeholder 2">
            <a:extLst>
              <a:ext uri="{FF2B5EF4-FFF2-40B4-BE49-F238E27FC236}">
                <a16:creationId xmlns:a16="http://schemas.microsoft.com/office/drawing/2014/main" id="{E891D06C-CCE1-A9F5-C3E0-C01FDA7869CD}"/>
              </a:ext>
            </a:extLst>
          </p:cNvPr>
          <p:cNvSpPr>
            <a:spLocks noGrp="1"/>
          </p:cNvSpPr>
          <p:nvPr>
            <p:ph idx="1"/>
          </p:nvPr>
        </p:nvSpPr>
        <p:spPr>
          <a:xfrm>
            <a:off x="432544" y="2198362"/>
            <a:ext cx="5663456" cy="4004037"/>
          </a:xfrm>
        </p:spPr>
        <p:txBody>
          <a:bodyPr vert="horz" lIns="91440" tIns="45720" rIns="91440" bIns="45720" rtlCol="0" anchor="t">
            <a:normAutofit/>
          </a:bodyPr>
          <a:lstStyle/>
          <a:p>
            <a:pPr>
              <a:buFont typeface="Wingdings" panose="05000000000000000000" pitchFamily="2" charset="2"/>
              <a:buChar char="§"/>
            </a:pPr>
            <a:r>
              <a:rPr lang="en-GB" sz="2000" b="1" dirty="0">
                <a:latin typeface="Times New Roman"/>
                <a:cs typeface="Times New Roman"/>
              </a:rPr>
              <a:t>Mean</a:t>
            </a:r>
            <a:r>
              <a:rPr lang="en-GB" sz="2000" b="1" dirty="0">
                <a:latin typeface="Times New Roman"/>
                <a:ea typeface="+mn-lt"/>
                <a:cs typeface="+mn-lt"/>
              </a:rPr>
              <a:t> Absolute Error (MAE)</a:t>
            </a:r>
            <a:br>
              <a:rPr lang="en-GB" sz="2000" dirty="0">
                <a:latin typeface="Times New Roman"/>
                <a:ea typeface="+mn-lt"/>
                <a:cs typeface="+mn-lt"/>
              </a:rPr>
            </a:br>
            <a:r>
              <a:rPr lang="en-GB" sz="2000" dirty="0">
                <a:latin typeface="Times New Roman"/>
                <a:ea typeface="+mn-lt"/>
                <a:cs typeface="+mn-lt"/>
              </a:rPr>
              <a:t> Measures average absolute difference between predicted and actual values.</a:t>
            </a:r>
            <a:endParaRPr lang="en-US" sz="2400" b="1" dirty="0">
              <a:latin typeface="Times New Roman"/>
              <a:ea typeface="+mn-lt"/>
              <a:cs typeface="Times New Roman"/>
            </a:endParaRPr>
          </a:p>
          <a:p>
            <a:pPr>
              <a:buFont typeface="Wingdings" panose="05000000000000000000" pitchFamily="2" charset="2"/>
              <a:buChar char="§"/>
            </a:pPr>
            <a:r>
              <a:rPr lang="en-GB" sz="2000" b="1" dirty="0">
                <a:latin typeface="Times New Roman"/>
                <a:ea typeface="+mn-lt"/>
                <a:cs typeface="+mn-lt"/>
              </a:rPr>
              <a:t>Mean Squared Error (MSE)</a:t>
            </a:r>
            <a:br>
              <a:rPr lang="en-GB" sz="2000" dirty="0">
                <a:latin typeface="Times New Roman"/>
                <a:ea typeface="+mn-lt"/>
                <a:cs typeface="+mn-lt"/>
              </a:rPr>
            </a:br>
            <a:r>
              <a:rPr lang="en-GB" sz="2000" dirty="0">
                <a:latin typeface="Times New Roman"/>
                <a:ea typeface="+mn-lt"/>
                <a:cs typeface="+mn-lt"/>
              </a:rPr>
              <a:t> Measures average squared difference between predicted and actual values.</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Root Mean Squared Error (RMSE)</a:t>
            </a:r>
            <a:br>
              <a:rPr lang="en-GB" sz="2000" dirty="0">
                <a:latin typeface="Times New Roman"/>
                <a:ea typeface="+mn-lt"/>
                <a:cs typeface="+mn-lt"/>
              </a:rPr>
            </a:br>
            <a:r>
              <a:rPr lang="en-GB" sz="2000" dirty="0">
                <a:latin typeface="Times New Roman"/>
                <a:ea typeface="+mn-lt"/>
                <a:cs typeface="+mn-lt"/>
              </a:rPr>
              <a:t> Square root of MSE. interpretable in original units.</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R² Score (Coefficient of Determination)</a:t>
            </a:r>
            <a:br>
              <a:rPr lang="en-GB" sz="2000" dirty="0">
                <a:latin typeface="Times New Roman"/>
                <a:ea typeface="+mn-lt"/>
                <a:cs typeface="+mn-lt"/>
              </a:rPr>
            </a:br>
            <a:r>
              <a:rPr lang="en-GB" sz="2000" dirty="0">
                <a:latin typeface="Times New Roman"/>
                <a:ea typeface="+mn-lt"/>
                <a:cs typeface="+mn-lt"/>
              </a:rPr>
              <a:t> Indicates how well the model explains the variance in the data.</a:t>
            </a:r>
            <a:endParaRPr lang="en-GB" sz="2000" dirty="0">
              <a:latin typeface="Times New Roman"/>
              <a:cs typeface="Times New Roman"/>
            </a:endParaRPr>
          </a:p>
          <a:p>
            <a:pPr>
              <a:buFont typeface="Wingdings" panose="05000000000000000000" pitchFamily="2" charset="2"/>
              <a:buChar char="§"/>
            </a:pPr>
            <a:endParaRPr lang="en-GB" sz="1800" dirty="0">
              <a:latin typeface="Times New Roman"/>
              <a:cs typeface="Times New Roman"/>
            </a:endParaRPr>
          </a:p>
          <a:p>
            <a:pPr>
              <a:buFont typeface="Wingdings" panose="05000000000000000000" pitchFamily="2" charset="2"/>
              <a:buChar char="§"/>
            </a:pPr>
            <a:endParaRPr lang="en-GB" sz="2000" dirty="0"/>
          </a:p>
        </p:txBody>
      </p:sp>
      <p:sp>
        <p:nvSpPr>
          <p:cNvPr id="22"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screenshot of a computer program&#10;&#10;AI-generated content may be incorrect.">
            <a:extLst>
              <a:ext uri="{FF2B5EF4-FFF2-40B4-BE49-F238E27FC236}">
                <a16:creationId xmlns:a16="http://schemas.microsoft.com/office/drawing/2014/main" id="{0A31EBCD-7662-4946-8A45-BD5BC2889DDA}"/>
              </a:ext>
            </a:extLst>
          </p:cNvPr>
          <p:cNvPicPr>
            <a:picLocks noChangeAspect="1"/>
          </p:cNvPicPr>
          <p:nvPr/>
        </p:nvPicPr>
        <p:blipFill rotWithShape="1">
          <a:blip r:embed="rId2"/>
          <a:srcRect l="-1102" t="87366" r="59675" b="132"/>
          <a:stretch/>
        </p:blipFill>
        <p:spPr>
          <a:xfrm>
            <a:off x="6851374" y="3234341"/>
            <a:ext cx="4675417" cy="978302"/>
          </a:xfrm>
          <a:prstGeom prst="rect">
            <a:avLst/>
          </a:prstGeom>
        </p:spPr>
      </p:pic>
    </p:spTree>
    <p:extLst>
      <p:ext uri="{BB962C8B-B14F-4D97-AF65-F5344CB8AC3E}">
        <p14:creationId xmlns:p14="http://schemas.microsoft.com/office/powerpoint/2010/main" val="26748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6C1FA-2C7D-0FEE-AF51-BCBABDE3E2AE}"/>
              </a:ext>
            </a:extLst>
          </p:cNvPr>
          <p:cNvSpPr>
            <a:spLocks noGrp="1"/>
          </p:cNvSpPr>
          <p:nvPr>
            <p:ph type="title"/>
          </p:nvPr>
        </p:nvSpPr>
        <p:spPr>
          <a:xfrm>
            <a:off x="1137034" y="609599"/>
            <a:ext cx="6463301" cy="1322888"/>
          </a:xfrm>
        </p:spPr>
        <p:txBody>
          <a:bodyPr>
            <a:normAutofit/>
          </a:bodyPr>
          <a:lstStyle/>
          <a:p>
            <a:r>
              <a:rPr lang="en-GB" dirty="0">
                <a:latin typeface="Times New Roman"/>
                <a:cs typeface="Times New Roman"/>
              </a:rPr>
              <a:t>KEY FINDINGS</a:t>
            </a:r>
            <a:endParaRPr lang="en-US" dirty="0"/>
          </a:p>
        </p:txBody>
      </p:sp>
      <p:sp>
        <p:nvSpPr>
          <p:cNvPr id="18" name="Freeform: Shape 13">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78D3E2FE-BC87-4ADE-0338-01130654A499}"/>
              </a:ext>
            </a:extLst>
          </p:cNvPr>
          <p:cNvSpPr>
            <a:spLocks noGrp="1"/>
          </p:cNvSpPr>
          <p:nvPr>
            <p:ph idx="1"/>
          </p:nvPr>
        </p:nvSpPr>
        <p:spPr>
          <a:xfrm>
            <a:off x="1511438" y="2108666"/>
            <a:ext cx="8979337" cy="4338785"/>
          </a:xfrm>
        </p:spPr>
        <p:txBody>
          <a:bodyPr vert="horz" lIns="91440" tIns="45720" rIns="91440" bIns="45720" rtlCol="0" anchor="t">
            <a:normAutofit/>
          </a:bodyPr>
          <a:lstStyle/>
          <a:p>
            <a:pPr>
              <a:buFont typeface="Wingdings" panose="05000000000000000000" pitchFamily="2" charset="2"/>
              <a:buChar char="§"/>
            </a:pPr>
            <a:r>
              <a:rPr lang="en-GB" sz="2400" b="1" dirty="0">
                <a:latin typeface="Times New Roman"/>
                <a:ea typeface="+mn-lt"/>
                <a:cs typeface="+mn-lt"/>
              </a:rPr>
              <a:t>Regression model</a:t>
            </a:r>
            <a:r>
              <a:rPr lang="en-GB" sz="2400" dirty="0">
                <a:latin typeface="Times New Roman"/>
                <a:ea typeface="+mn-lt"/>
                <a:cs typeface="+mn-lt"/>
              </a:rPr>
              <a:t> effectively predicted student grades using input features.</a:t>
            </a:r>
            <a:endParaRPr lang="en-GB" sz="2400" dirty="0">
              <a:latin typeface="Times New Roman"/>
              <a:cs typeface="Times New Roman"/>
            </a:endParaRPr>
          </a:p>
          <a:p>
            <a:pPr>
              <a:buFont typeface="Wingdings" panose="05000000000000000000" pitchFamily="2" charset="2"/>
              <a:buChar char="§"/>
            </a:pPr>
            <a:r>
              <a:rPr lang="en-GB" sz="2400" dirty="0">
                <a:latin typeface="Times New Roman"/>
                <a:ea typeface="+mn-lt"/>
                <a:cs typeface="+mn-lt"/>
              </a:rPr>
              <a:t>Data was correctly split into </a:t>
            </a:r>
            <a:r>
              <a:rPr lang="en-GB" sz="2400" b="1" dirty="0">
                <a:latin typeface="Times New Roman"/>
                <a:ea typeface="+mn-lt"/>
                <a:cs typeface="+mn-lt"/>
              </a:rPr>
              <a:t>training and testing sets</a:t>
            </a:r>
            <a:r>
              <a:rPr lang="en-GB" sz="2400" dirty="0">
                <a:latin typeface="Times New Roman"/>
                <a:ea typeface="+mn-lt"/>
                <a:cs typeface="+mn-lt"/>
              </a:rPr>
              <a:t>.</a:t>
            </a:r>
            <a:endParaRPr lang="en-GB" sz="2400" dirty="0">
              <a:latin typeface="Times New Roman"/>
              <a:cs typeface="Times New Roman"/>
            </a:endParaRPr>
          </a:p>
          <a:p>
            <a:pPr>
              <a:buFont typeface="Wingdings" panose="05000000000000000000" pitchFamily="2" charset="2"/>
              <a:buChar char="§"/>
            </a:pPr>
            <a:r>
              <a:rPr lang="en-GB" sz="2400" dirty="0">
                <a:latin typeface="Times New Roman"/>
                <a:ea typeface="+mn-lt"/>
                <a:cs typeface="+mn-lt"/>
              </a:rPr>
              <a:t>The project used meaningful </a:t>
            </a:r>
            <a:r>
              <a:rPr lang="en-GB" sz="2400" b="1" dirty="0">
                <a:latin typeface="Times New Roman"/>
                <a:ea typeface="+mn-lt"/>
                <a:cs typeface="+mn-lt"/>
              </a:rPr>
              <a:t>evaluation metrics </a:t>
            </a:r>
            <a:r>
              <a:rPr lang="en-GB" sz="2400" dirty="0">
                <a:latin typeface="Times New Roman"/>
                <a:ea typeface="+mn-lt"/>
                <a:cs typeface="+mn-lt"/>
              </a:rPr>
              <a:t>(MAE, RMSE, R²).</a:t>
            </a:r>
            <a:endParaRPr lang="en-GB" sz="2400" dirty="0">
              <a:latin typeface="Times New Roman"/>
              <a:cs typeface="Times New Roman"/>
            </a:endParaRPr>
          </a:p>
          <a:p>
            <a:pPr>
              <a:buFont typeface="Wingdings" panose="05000000000000000000" pitchFamily="2" charset="2"/>
              <a:buChar char="§"/>
            </a:pPr>
            <a:r>
              <a:rPr lang="en-GB" sz="2400" b="1" dirty="0">
                <a:latin typeface="Times New Roman"/>
                <a:ea typeface="+mn-lt"/>
                <a:cs typeface="+mn-lt"/>
              </a:rPr>
              <a:t>Feature encoding</a:t>
            </a:r>
            <a:r>
              <a:rPr lang="en-GB" sz="2400" dirty="0">
                <a:latin typeface="Times New Roman"/>
                <a:ea typeface="+mn-lt"/>
                <a:cs typeface="+mn-lt"/>
              </a:rPr>
              <a:t> allowed smooth model training.</a:t>
            </a:r>
            <a:endParaRPr lang="en-GB" sz="2400" dirty="0">
              <a:latin typeface="Times New Roman"/>
              <a:cs typeface="Times New Roman"/>
            </a:endParaRPr>
          </a:p>
          <a:p>
            <a:pPr>
              <a:buFont typeface="Wingdings" panose="05000000000000000000" pitchFamily="2" charset="2"/>
              <a:buChar char="§"/>
            </a:pPr>
            <a:r>
              <a:rPr lang="en-GB" sz="2400" dirty="0">
                <a:latin typeface="Times New Roman"/>
                <a:ea typeface="+mn-lt"/>
                <a:cs typeface="+mn-lt"/>
              </a:rPr>
              <a:t>The approach provided useful insight into </a:t>
            </a:r>
            <a:r>
              <a:rPr lang="en-GB" sz="2400" b="1" dirty="0">
                <a:latin typeface="Times New Roman"/>
                <a:ea typeface="+mn-lt"/>
                <a:cs typeface="+mn-lt"/>
              </a:rPr>
              <a:t>performance-driving</a:t>
            </a:r>
            <a:r>
              <a:rPr lang="en-GB" sz="2400" dirty="0">
                <a:latin typeface="Times New Roman"/>
                <a:ea typeface="+mn-lt"/>
                <a:cs typeface="+mn-lt"/>
              </a:rPr>
              <a:t> factors.</a:t>
            </a:r>
            <a:endParaRPr lang="en-GB" sz="2400" dirty="0">
              <a:latin typeface="Times New Roman"/>
              <a:cs typeface="Times New Roman"/>
            </a:endParaRPr>
          </a:p>
          <a:p>
            <a:pPr>
              <a:buFont typeface="Wingdings" panose="05000000000000000000" pitchFamily="2" charset="2"/>
              <a:buChar char="§"/>
            </a:pPr>
            <a:endParaRPr lang="en-GB" sz="2000" dirty="0"/>
          </a:p>
        </p:txBody>
      </p:sp>
      <p:sp>
        <p:nvSpPr>
          <p:cNvPr id="16" name="Freeform: Shape 15">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00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CBD15B8-0BC9-4CCF-A526-A1E45F6F7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26E035-7336-8602-9D75-00A4C503CD28}"/>
              </a:ext>
            </a:extLst>
          </p:cNvPr>
          <p:cNvSpPr>
            <a:spLocks noGrp="1"/>
          </p:cNvSpPr>
          <p:nvPr>
            <p:ph type="title"/>
          </p:nvPr>
        </p:nvSpPr>
        <p:spPr>
          <a:xfrm>
            <a:off x="3981991" y="507815"/>
            <a:ext cx="5845571" cy="1638377"/>
          </a:xfrm>
        </p:spPr>
        <p:txBody>
          <a:bodyPr anchor="b">
            <a:normAutofit/>
          </a:bodyPr>
          <a:lstStyle/>
          <a:p>
            <a:r>
              <a:rPr lang="en-GB" sz="4800">
                <a:latin typeface="Times New Roman"/>
                <a:cs typeface="Times New Roman"/>
              </a:rPr>
              <a:t>CONCLUSION</a:t>
            </a:r>
            <a:endParaRPr lang="en-US" sz="4800"/>
          </a:p>
        </p:txBody>
      </p:sp>
      <p:sp>
        <p:nvSpPr>
          <p:cNvPr id="3" name="Content Placeholder 2">
            <a:extLst>
              <a:ext uri="{FF2B5EF4-FFF2-40B4-BE49-F238E27FC236}">
                <a16:creationId xmlns:a16="http://schemas.microsoft.com/office/drawing/2014/main" id="{9D347DCB-9450-0E28-7C77-2EE0517B65E8}"/>
              </a:ext>
            </a:extLst>
          </p:cNvPr>
          <p:cNvSpPr>
            <a:spLocks noGrp="1"/>
          </p:cNvSpPr>
          <p:nvPr>
            <p:ph idx="1"/>
          </p:nvPr>
        </p:nvSpPr>
        <p:spPr>
          <a:xfrm>
            <a:off x="446640" y="2404981"/>
            <a:ext cx="11430542" cy="4130758"/>
          </a:xfrm>
        </p:spPr>
        <p:txBody>
          <a:bodyPr vert="horz" lIns="91440" tIns="45720" rIns="91440" bIns="45720" rtlCol="0" anchor="ctr">
            <a:normAutofit/>
          </a:bodyPr>
          <a:lstStyle/>
          <a:p>
            <a:pPr marL="0" indent="0" algn="ctr">
              <a:buNone/>
            </a:pPr>
            <a:r>
              <a:rPr lang="en-GB" sz="2400" dirty="0">
                <a:latin typeface="Times New Roman"/>
                <a:ea typeface="+mn-lt"/>
                <a:cs typeface="+mn-lt"/>
              </a:rPr>
              <a:t>The regression model moderately predicted student academic performance based on personal and educational features. While basic preprocessing and evaluation were effective, incorporating outlier handling and more advanced techniques could improve prediction accuracy. The project highlights the value of data-driven approaches in education analytics.</a:t>
            </a:r>
            <a:endParaRPr lang="en-GB" sz="2400" dirty="0">
              <a:latin typeface="Times New Roman"/>
              <a:cs typeface="Times New Roman"/>
            </a:endParaRPr>
          </a:p>
          <a:p>
            <a:pPr marL="0" indent="0" algn="ctr">
              <a:buNone/>
            </a:pPr>
            <a:r>
              <a:rPr lang="en-GB" b="1" dirty="0">
                <a:latin typeface="Times New Roman"/>
                <a:cs typeface="Times New Roman"/>
              </a:rPr>
              <a:t> </a:t>
            </a:r>
            <a:endParaRPr lang="en-GB" dirty="0">
              <a:latin typeface="Times New Roman"/>
              <a:cs typeface="Times New Roman"/>
            </a:endParaRPr>
          </a:p>
        </p:txBody>
      </p:sp>
    </p:spTree>
    <p:extLst>
      <p:ext uri="{BB962C8B-B14F-4D97-AF65-F5344CB8AC3E}">
        <p14:creationId xmlns:p14="http://schemas.microsoft.com/office/powerpoint/2010/main" val="417584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33">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4" y="837483"/>
            <a:ext cx="10500646" cy="4843095"/>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336DD7-28F5-1F64-122C-32BEF1EBB0C8}"/>
              </a:ext>
            </a:extLst>
          </p:cNvPr>
          <p:cNvSpPr>
            <a:spLocks noGrp="1"/>
          </p:cNvSpPr>
          <p:nvPr>
            <p:ph type="title"/>
          </p:nvPr>
        </p:nvSpPr>
        <p:spPr>
          <a:xfrm>
            <a:off x="2532376" y="1729408"/>
            <a:ext cx="7127248" cy="2105613"/>
          </a:xfrm>
        </p:spPr>
        <p:txBody>
          <a:bodyPr vert="horz" lIns="91440" tIns="45720" rIns="91440" bIns="45720" rtlCol="0" anchor="b">
            <a:normAutofit/>
          </a:bodyPr>
          <a:lstStyle/>
          <a:p>
            <a:pPr algn="ctr"/>
            <a:r>
              <a:rPr lang="en-US" sz="4800" kern="1200" dirty="0">
                <a:solidFill>
                  <a:schemeClr val="tx1">
                    <a:lumMod val="85000"/>
                    <a:lumOff val="15000"/>
                  </a:schemeClr>
                </a:solidFill>
                <a:latin typeface="Times New Roman"/>
                <a:cs typeface="Times New Roman"/>
              </a:rPr>
              <a:t>THANKYOU!</a:t>
            </a:r>
          </a:p>
        </p:txBody>
      </p:sp>
      <p:sp>
        <p:nvSpPr>
          <p:cNvPr id="45"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546282"/>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6031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ML PRESENTATION-015 - Copy</Template>
  <TotalTime>6</TotalTime>
  <Words>486</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Times New Roman</vt:lpstr>
      <vt:lpstr>Wingdings</vt:lpstr>
      <vt:lpstr>Office Theme</vt:lpstr>
      <vt:lpstr>MACHINE LEARNING  PROJECT PRESENTATION</vt:lpstr>
      <vt:lpstr>PROJECT INTRODUCTION</vt:lpstr>
      <vt:lpstr>DATASET</vt:lpstr>
      <vt:lpstr>PRE-PROCESSING STEPS</vt:lpstr>
      <vt:lpstr>MODELING </vt:lpstr>
      <vt:lpstr>EVALUATION</vt:lpstr>
      <vt:lpstr>KEY FINDINGS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PRESENTATION</dc:title>
  <dc:creator>eman tahir</dc:creator>
  <cp:lastModifiedBy>eman tahir</cp:lastModifiedBy>
  <cp:revision>1</cp:revision>
  <dcterms:created xsi:type="dcterms:W3CDTF">2025-06-16T22:29:17Z</dcterms:created>
  <dcterms:modified xsi:type="dcterms:W3CDTF">2025-06-16T22:49:17Z</dcterms:modified>
</cp:coreProperties>
</file>