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Machine Learning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M.Hamza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Rizwan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2023-BS-AI-005</a:t>
            </a:r>
          </a:p>
          <a:p>
            <a:r>
              <a:rPr lang="en-US" dirty="0" smtClean="0">
                <a:latin typeface="Times New Roman" panose="02020603050405020304" pitchFamily="18" charset="0"/>
                <a:cs typeface="Times New Roman" panose="02020603050405020304" pitchFamily="18" charset="0"/>
              </a:rPr>
              <a:t>Presented to Mr. Saeed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449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Modeling </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95929" y="2650541"/>
            <a:ext cx="101946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Train/Test Split: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dataset was split into training and testing sets using an 80/20 temporal split to preserve the time-series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Models Used: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Linear Regression was used as a baseline model. A Random Forest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Regressor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was applied as an ensemble method to improve accuracy.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was also used for optimized performance through gradient boosting.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Target Variable: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target variable for prediction was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5027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Modeling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marL="0" indent="0">
              <a:buNone/>
            </a:pPr>
            <a:endParaRPr lang="en-US" dirty="0" smtClean="0"/>
          </a:p>
          <a:p>
            <a:pPr marL="0" indent="0">
              <a:buNone/>
            </a:pPr>
            <a:endParaRPr lang="en-US" dirty="0"/>
          </a:p>
        </p:txBody>
      </p:sp>
      <p:pic>
        <p:nvPicPr>
          <p:cNvPr id="8" name="Content Placeholder 7"/>
          <p:cNvPicPr>
            <a:picLocks noGrp="1" noChangeAspect="1"/>
          </p:cNvPicPr>
          <p:nvPr>
            <p:ph sz="half" idx="2"/>
          </p:nvPr>
        </p:nvPicPr>
        <p:blipFill>
          <a:blip r:embed="rId2"/>
          <a:stretch>
            <a:fillRect/>
          </a:stretch>
        </p:blipFill>
        <p:spPr>
          <a:xfrm>
            <a:off x="6178547" y="3786909"/>
            <a:ext cx="5274543" cy="1560946"/>
          </a:xfrm>
          <a:prstGeom prst="rect">
            <a:avLst/>
          </a:prstGeom>
        </p:spPr>
      </p:pic>
      <p:pic>
        <p:nvPicPr>
          <p:cNvPr id="5" name="Picture 4"/>
          <p:cNvPicPr>
            <a:picLocks noChangeAspect="1"/>
          </p:cNvPicPr>
          <p:nvPr/>
        </p:nvPicPr>
        <p:blipFill>
          <a:blip r:embed="rId3"/>
          <a:stretch>
            <a:fillRect/>
          </a:stretch>
        </p:blipFill>
        <p:spPr>
          <a:xfrm>
            <a:off x="674256" y="3786909"/>
            <a:ext cx="5458690" cy="1976581"/>
          </a:xfrm>
          <a:prstGeom prst="rect">
            <a:avLst/>
          </a:prstGeom>
        </p:spPr>
      </p:pic>
      <p:sp>
        <p:nvSpPr>
          <p:cNvPr id="6" name="TextBox 5"/>
          <p:cNvSpPr txBox="1"/>
          <p:nvPr/>
        </p:nvSpPr>
        <p:spPr>
          <a:xfrm>
            <a:off x="1413164" y="2560320"/>
            <a:ext cx="4331854" cy="1477328"/>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A Random Forest </a:t>
            </a:r>
            <a:r>
              <a:rPr lang="en-US" altLang="en-US" dirty="0" err="1">
                <a:latin typeface="Times New Roman" panose="02020603050405020304" pitchFamily="18" charset="0"/>
                <a:cs typeface="Times New Roman" panose="02020603050405020304" pitchFamily="18" charset="0"/>
              </a:rPr>
              <a:t>Regressor</a:t>
            </a:r>
            <a:r>
              <a:rPr lang="en-US" altLang="en-US" dirty="0">
                <a:latin typeface="Times New Roman" panose="02020603050405020304" pitchFamily="18" charset="0"/>
                <a:cs typeface="Times New Roman" panose="02020603050405020304" pitchFamily="18" charset="0"/>
              </a:rPr>
              <a:t> with 100 trees was trained on the training data. The trained model was then used to predict '</a:t>
            </a:r>
            <a:r>
              <a:rPr lang="en-US" altLang="en-US" dirty="0" err="1">
                <a:latin typeface="Times New Roman" panose="02020603050405020304" pitchFamily="18" charset="0"/>
                <a:cs typeface="Times New Roman" panose="02020603050405020304" pitchFamily="18" charset="0"/>
              </a:rPr>
              <a:t>Global_active_power</a:t>
            </a:r>
            <a:r>
              <a:rPr lang="en-US" altLang="en-US" dirty="0">
                <a:latin typeface="Times New Roman" panose="02020603050405020304" pitchFamily="18" charset="0"/>
                <a:cs typeface="Times New Roman" panose="02020603050405020304" pitchFamily="18" charset="0"/>
              </a:rPr>
              <a:t>' on the test set.</a:t>
            </a:r>
          </a:p>
          <a:p>
            <a:pPr lvl="0" defTabSz="914400" eaLnBrk="0" fontAlgn="base" hangingPunct="0">
              <a:spcBef>
                <a:spcPct val="0"/>
              </a:spcBef>
              <a:spcAft>
                <a:spcPct val="0"/>
              </a:spcAft>
            </a:pPr>
            <a:endParaRPr lang="en-US" altLang="en-US" dirty="0">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0" name="Straight Connector 9"/>
          <p:cNvCxnSpPr/>
          <p:nvPr/>
        </p:nvCxnSpPr>
        <p:spPr>
          <a:xfrm>
            <a:off x="6145441" y="2484582"/>
            <a:ext cx="22801" cy="374072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80727" y="2484582"/>
            <a:ext cx="489527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dataset was split into training and testing sets, with 80% used for training and 20% for testing, ensuring reproducibility with a fixed random seed.</a:t>
            </a:r>
          </a:p>
        </p:txBody>
      </p:sp>
    </p:spTree>
    <p:extLst>
      <p:ext uri="{BB962C8B-B14F-4D97-AF65-F5344CB8AC3E}">
        <p14:creationId xmlns:p14="http://schemas.microsoft.com/office/powerpoint/2010/main" val="2196971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Metrics Used: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Model performance was evaluated using Mean Absolute Error (MAE), Root Mean Squared Error (RMSE), and R² Score.</a:t>
            </a:r>
          </a:p>
          <a:p>
            <a:r>
              <a:rPr lang="en-US" sz="2000" b="1" dirty="0">
                <a:latin typeface="Times New Roman" panose="02020603050405020304" pitchFamily="18" charset="0"/>
                <a:cs typeface="Times New Roman" panose="02020603050405020304" pitchFamily="18" charset="0"/>
              </a:rPr>
              <a:t>Performance Summary: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Linear Regression showed moderate accuracy but struggled with non-linear patterns. Random Forest improved the results.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achieved the best performance with an R² of approximately 0.92 and low error metrics</a:t>
            </a:r>
            <a:r>
              <a:rPr lang="en-US" sz="2000"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032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a:t>
            </a:r>
            <a:endParaRPr lang="en-US" dirty="0"/>
          </a:p>
        </p:txBody>
      </p:sp>
      <p:pic>
        <p:nvPicPr>
          <p:cNvPr id="4" name="Content Placeholder 3"/>
          <p:cNvPicPr>
            <a:picLocks noGrp="1" noChangeAspect="1"/>
          </p:cNvPicPr>
          <p:nvPr>
            <p:ph idx="1"/>
          </p:nvPr>
        </p:nvPicPr>
        <p:blipFill rotWithShape="1">
          <a:blip r:embed="rId2"/>
          <a:srcRect l="5107"/>
          <a:stretch/>
        </p:blipFill>
        <p:spPr>
          <a:xfrm>
            <a:off x="628073" y="2889972"/>
            <a:ext cx="4802792" cy="3317875"/>
          </a:xfrm>
          <a:prstGeom prst="rect">
            <a:avLst/>
          </a:prstGeom>
        </p:spPr>
      </p:pic>
      <p:sp>
        <p:nvSpPr>
          <p:cNvPr id="5" name="TextBox 4"/>
          <p:cNvSpPr txBox="1"/>
          <p:nvPr/>
        </p:nvSpPr>
        <p:spPr>
          <a:xfrm>
            <a:off x="655665" y="2355273"/>
            <a:ext cx="47752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These are the functions and metrics evaluation outputs</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l="5826" t="3361" b="5497"/>
          <a:stretch/>
        </p:blipFill>
        <p:spPr>
          <a:xfrm>
            <a:off x="5708071" y="2889972"/>
            <a:ext cx="5640051" cy="3426691"/>
          </a:xfrm>
          <a:prstGeom prst="rect">
            <a:avLst/>
          </a:prstGeom>
        </p:spPr>
      </p:pic>
      <p:sp>
        <p:nvSpPr>
          <p:cNvPr id="7" name="TextBox 6"/>
          <p:cNvSpPr txBox="1"/>
          <p:nvPr/>
        </p:nvSpPr>
        <p:spPr>
          <a:xfrm>
            <a:off x="5717309" y="2355273"/>
            <a:ext cx="547716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is the comparison of what was predicted and what is the actual answer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72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Findings</a:t>
            </a:r>
          </a:p>
        </p:txBody>
      </p:sp>
      <p:sp>
        <p:nvSpPr>
          <p:cNvPr id="3" name="Content Placeholder 2"/>
          <p:cNvSpPr>
            <a:spLocks noGrp="1"/>
          </p:cNvSpPr>
          <p:nvPr>
            <p:ph idx="1"/>
          </p:nvPr>
        </p:nvSpPr>
        <p:spPr/>
        <p:txBody>
          <a:bodyPr>
            <a:normAutofit fontScale="70000" lnSpcReduction="20000"/>
          </a:bodyPr>
          <a:lstStyle/>
          <a:p>
            <a:r>
              <a:rPr lang="en-US" sz="2800" b="1" dirty="0">
                <a:latin typeface="Times New Roman" panose="02020603050405020304" pitchFamily="18" charset="0"/>
                <a:cs typeface="Times New Roman" panose="02020603050405020304" pitchFamily="18" charset="0"/>
              </a:rPr>
              <a:t>Impact of Temporal Patterns:</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Power usage was strongly influenced by temporal features such as the hour of the day and day of the week.</a:t>
            </a:r>
          </a:p>
          <a:p>
            <a:r>
              <a:rPr lang="en-US" sz="2800" b="1" dirty="0">
                <a:latin typeface="Times New Roman" panose="02020603050405020304" pitchFamily="18" charset="0"/>
                <a:cs typeface="Times New Roman" panose="02020603050405020304" pitchFamily="18" charset="0"/>
              </a:rPr>
              <a:t>Model Performance: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outperformed other models, demonstrating strong generalization and predictive accuracy.</a:t>
            </a:r>
          </a:p>
          <a:p>
            <a:r>
              <a:rPr lang="en-US" sz="2800" b="1" dirty="0">
                <a:latin typeface="Times New Roman" panose="02020603050405020304" pitchFamily="18" charset="0"/>
                <a:cs typeface="Times New Roman" panose="02020603050405020304" pitchFamily="18" charset="0"/>
              </a:rPr>
              <a:t>Sub-metering Influence: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Sub-metering variables had limited impact on predicting global active power.</a:t>
            </a:r>
          </a:p>
          <a:p>
            <a:r>
              <a:rPr lang="en-US" sz="2800" b="1" dirty="0">
                <a:latin typeface="Times New Roman" panose="02020603050405020304" pitchFamily="18" charset="0"/>
                <a:cs typeface="Times New Roman" panose="02020603050405020304" pitchFamily="18" charset="0"/>
              </a:rPr>
              <a:t>Effect of Aggregation:</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Aggregating data to an hourly level enhanced model stability and overall performance.</a:t>
            </a:r>
          </a:p>
          <a:p>
            <a:pPr marL="0" indent="0">
              <a:buNone/>
            </a:pPr>
            <a:endParaRPr lang="en-US" dirty="0"/>
          </a:p>
        </p:txBody>
      </p:sp>
    </p:spTree>
    <p:extLst>
      <p:ext uri="{BB962C8B-B14F-4D97-AF65-F5344CB8AC3E}">
        <p14:creationId xmlns:p14="http://schemas.microsoft.com/office/powerpoint/2010/main" val="429161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 </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06763" y="2881920"/>
            <a:ext cx="1051098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Predictive modeling has proven effective in estimating household power consumption, particularly when temporal patterns are taken into account. Proper preprocessing, including handling missing values and extracting features like hour and day of the week, is crucial for building accurate models. Ensemble models such as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are especially well-suited for time-series prediction tasks, as they can capture complex relationships and generalize well. For future improvement, incorporating additional data such as weather conditions and occupancy information could further enhance prediction accuracy.</a:t>
            </a:r>
          </a:p>
        </p:txBody>
      </p:sp>
    </p:spTree>
    <p:extLst>
      <p:ext uri="{BB962C8B-B14F-4D97-AF65-F5344CB8AC3E}">
        <p14:creationId xmlns:p14="http://schemas.microsoft.com/office/powerpoint/2010/main" val="175972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Introduction</a:t>
            </a:r>
          </a:p>
        </p:txBody>
      </p:sp>
      <p:sp>
        <p:nvSpPr>
          <p:cNvPr id="3" name="Content Placeholder 2"/>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Power Consumption Prediction Using Machine Learning is a Linear Regression project that have the following objectives :</a:t>
            </a:r>
          </a:p>
          <a:p>
            <a:r>
              <a:rPr lang="en-US" sz="2000" dirty="0">
                <a:latin typeface="Times New Roman" panose="02020603050405020304" pitchFamily="18" charset="0"/>
                <a:cs typeface="Times New Roman" panose="02020603050405020304" pitchFamily="18" charset="0"/>
              </a:rPr>
              <a:t>To build a predictive model that forecasts power consumption based on historical energy usage and related variables.</a:t>
            </a:r>
          </a:p>
          <a:p>
            <a:r>
              <a:rPr lang="en-US" sz="2000" dirty="0">
                <a:latin typeface="Times New Roman" panose="02020603050405020304" pitchFamily="18" charset="0"/>
                <a:cs typeface="Times New Roman" panose="02020603050405020304" pitchFamily="18" charset="0"/>
              </a:rPr>
              <a:t>To support energy management and planning by anticipating demand patterns.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51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Dataset Description</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908626" y="2102852"/>
            <a:ext cx="9987972"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2000" b="1" i="0" u="none" strike="noStrike" cap="none" normalizeH="0" baseline="0" dirty="0" smtClean="0">
                <a:ln>
                  <a:noFill/>
                </a:ln>
                <a:solidFill>
                  <a:schemeClr val="tx1"/>
                </a:solidFill>
                <a:effectLst/>
                <a:latin typeface="Arial" panose="020B0604020202020204" pitchFamily="34" charset="0"/>
              </a:rPr>
              <a:t>Source: </a:t>
            </a:r>
            <a:r>
              <a:rPr kumimoji="0" lang="en-US" altLang="en-US" sz="2000" i="0" u="none" strike="noStrike" cap="none" normalizeH="0" baseline="0" dirty="0" smtClean="0">
                <a:ln>
                  <a:noFill/>
                </a:ln>
                <a:solidFill>
                  <a:schemeClr val="tx1"/>
                </a:solidFill>
                <a:effectLst/>
                <a:latin typeface="Arial" panose="020B0604020202020204" pitchFamily="34" charset="0"/>
              </a:rPr>
              <a:t>Custom dataset (</a:t>
            </a:r>
            <a:r>
              <a:rPr kumimoji="0" lang="en-US" altLang="en-US" sz="2000" i="0" u="none" strike="noStrike" cap="none" normalizeH="0" baseline="0" dirty="0" smtClean="0">
                <a:ln>
                  <a:noFill/>
                </a:ln>
                <a:solidFill>
                  <a:schemeClr val="tx1"/>
                </a:solidFill>
                <a:effectLst/>
                <a:latin typeface="Arial Unicode MS"/>
              </a:rPr>
              <a:t>power_consumption.csv</a:t>
            </a:r>
            <a:r>
              <a:rPr kumimoji="0" lang="en-US" altLang="en-US" sz="2000" i="0" u="none" strike="noStrike" cap="none" normalizeH="0" baseline="0" dirty="0" smtClean="0">
                <a:ln>
                  <a:noFill/>
                </a:ln>
                <a:solidFill>
                  <a:schemeClr val="tx1"/>
                </a:solidFill>
                <a:effectLst/>
              </a:rPr>
              <a:t>)</a:t>
            </a:r>
            <a:br>
              <a:rPr kumimoji="0" lang="en-US" altLang="en-US" sz="2000" i="0" u="none" strike="noStrike" cap="none" normalizeH="0" baseline="0" dirty="0" smtClean="0">
                <a:ln>
                  <a:noFill/>
                </a:ln>
                <a:solidFill>
                  <a:schemeClr val="tx1"/>
                </a:solidFill>
                <a:effectLst/>
              </a:rPr>
            </a:b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Features :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dataset contains over 2 million records, each representing a single minute of data. For every minute, the following information is recorded:</a:t>
            </a:r>
          </a:p>
          <a:p>
            <a:r>
              <a:rPr lang="en-US" sz="2000" b="1" dirty="0">
                <a:latin typeface="Times New Roman" panose="02020603050405020304" pitchFamily="18" charset="0"/>
                <a:cs typeface="Times New Roman" panose="02020603050405020304" pitchFamily="18" charset="0"/>
              </a:rPr>
              <a:t>Date and Time</a:t>
            </a:r>
            <a:r>
              <a:rPr lang="en-US" sz="2000" dirty="0">
                <a:latin typeface="Times New Roman" panose="02020603050405020304" pitchFamily="18" charset="0"/>
                <a:cs typeface="Times New Roman" panose="02020603050405020304" pitchFamily="18" charset="0"/>
              </a:rPr>
              <a:t>: A timestamp showing exactly when the observation was made.</a:t>
            </a:r>
          </a:p>
          <a:p>
            <a:r>
              <a:rPr lang="en-US" sz="2000" b="1" dirty="0">
                <a:latin typeface="Times New Roman" panose="02020603050405020304" pitchFamily="18" charset="0"/>
                <a:cs typeface="Times New Roman" panose="02020603050405020304" pitchFamily="18" charset="0"/>
              </a:rPr>
              <a:t>Global Active Power</a:t>
            </a:r>
            <a:r>
              <a:rPr lang="en-US" sz="2000" dirty="0">
                <a:latin typeface="Times New Roman" panose="02020603050405020304" pitchFamily="18" charset="0"/>
                <a:cs typeface="Times New Roman" panose="02020603050405020304" pitchFamily="18" charset="0"/>
              </a:rPr>
              <a:t>: The total amount of active power used in the household, measured in kilowatts (kW</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Voltage</a:t>
            </a:r>
            <a:r>
              <a:rPr lang="en-US" sz="2000" dirty="0">
                <a:latin typeface="Times New Roman" panose="02020603050405020304" pitchFamily="18" charset="0"/>
                <a:cs typeface="Times New Roman" panose="02020603050405020304" pitchFamily="18" charset="0"/>
              </a:rPr>
              <a:t>: The supply voltage at that moment, measured in volts (V).</a:t>
            </a:r>
          </a:p>
          <a:p>
            <a:r>
              <a:rPr lang="en-US" sz="2000" b="1" dirty="0">
                <a:latin typeface="Times New Roman" panose="02020603050405020304" pitchFamily="18" charset="0"/>
                <a:cs typeface="Times New Roman" panose="02020603050405020304" pitchFamily="18" charset="0"/>
              </a:rPr>
              <a:t>Global Intensity</a:t>
            </a:r>
            <a:r>
              <a:rPr lang="en-US" sz="2000" dirty="0">
                <a:latin typeface="Times New Roman" panose="02020603050405020304" pitchFamily="18" charset="0"/>
                <a:cs typeface="Times New Roman" panose="02020603050405020304" pitchFamily="18" charset="0"/>
              </a:rPr>
              <a:t>: The total current drawn by the household, measured in amperes (A).</a:t>
            </a:r>
          </a:p>
          <a:p>
            <a:r>
              <a:rPr lang="en-US" sz="2000" b="1" dirty="0">
                <a:latin typeface="Times New Roman" panose="02020603050405020304" pitchFamily="18" charset="0"/>
                <a:cs typeface="Times New Roman" panose="02020603050405020304" pitchFamily="18" charset="0"/>
              </a:rPr>
              <a:t>Sub-metering 1, 2, and 3</a:t>
            </a:r>
            <a:r>
              <a:rPr lang="en-US" sz="2000" dirty="0">
                <a:latin typeface="Times New Roman" panose="02020603050405020304" pitchFamily="18" charset="0"/>
                <a:cs typeface="Times New Roman" panose="02020603050405020304" pitchFamily="18" charset="0"/>
              </a:rPr>
              <a:t>: These show how much energy was used in three different areas or appliances in the house, measured separately.</a:t>
            </a:r>
          </a:p>
          <a:p>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634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Description</a:t>
            </a:r>
            <a:endParaRPr lang="en-US" dirty="0"/>
          </a:p>
        </p:txBody>
      </p:sp>
      <p:pic>
        <p:nvPicPr>
          <p:cNvPr id="4" name="Content Placeholder 3"/>
          <p:cNvPicPr>
            <a:picLocks noGrp="1" noChangeAspect="1"/>
          </p:cNvPicPr>
          <p:nvPr>
            <p:ph idx="1"/>
          </p:nvPr>
        </p:nvPicPr>
        <p:blipFill>
          <a:blip r:embed="rId2"/>
          <a:stretch>
            <a:fillRect/>
          </a:stretch>
        </p:blipFill>
        <p:spPr>
          <a:xfrm>
            <a:off x="3389745" y="3647965"/>
            <a:ext cx="5181600" cy="1958796"/>
          </a:xfrm>
          <a:prstGeom prst="rect">
            <a:avLst/>
          </a:prstGeom>
        </p:spPr>
      </p:pic>
      <p:sp>
        <p:nvSpPr>
          <p:cNvPr id="5" name="TextBox 4"/>
          <p:cNvSpPr txBox="1"/>
          <p:nvPr/>
        </p:nvSpPr>
        <p:spPr>
          <a:xfrm>
            <a:off x="3389745" y="2447636"/>
            <a:ext cx="5458691"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following is the way read the dataset in a </a:t>
            </a:r>
            <a:r>
              <a:rPr lang="en-US" sz="2000" dirty="0" err="1" smtClean="0">
                <a:latin typeface="Times New Roman" panose="02020603050405020304" pitchFamily="18" charset="0"/>
                <a:cs typeface="Times New Roman" panose="02020603050405020304" pitchFamily="18" charset="0"/>
              </a:rPr>
              <a:t>jupyter</a:t>
            </a:r>
            <a:r>
              <a:rPr lang="en-US" sz="2000" dirty="0" smtClean="0">
                <a:latin typeface="Times New Roman" panose="02020603050405020304" pitchFamily="18" charset="0"/>
                <a:cs typeface="Times New Roman" panose="02020603050405020304" pitchFamily="18" charset="0"/>
              </a:rPr>
              <a:t> notebook. It is the initial step in training any model.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045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Description</a:t>
            </a:r>
            <a:endParaRPr lang="en-US" dirty="0"/>
          </a:p>
        </p:txBody>
      </p:sp>
      <p:pic>
        <p:nvPicPr>
          <p:cNvPr id="4" name="Content Placeholder 3"/>
          <p:cNvPicPr>
            <a:picLocks noGrp="1" noChangeAspect="1"/>
          </p:cNvPicPr>
          <p:nvPr>
            <p:ph idx="1"/>
          </p:nvPr>
        </p:nvPicPr>
        <p:blipFill>
          <a:blip r:embed="rId2"/>
          <a:stretch>
            <a:fillRect/>
          </a:stretch>
        </p:blipFill>
        <p:spPr>
          <a:xfrm>
            <a:off x="1295400" y="3100417"/>
            <a:ext cx="9601200" cy="2231967"/>
          </a:xfrm>
          <a:prstGeom prst="rect">
            <a:avLst/>
          </a:prstGeom>
        </p:spPr>
      </p:pic>
      <p:sp>
        <p:nvSpPr>
          <p:cNvPr id="5" name="TextBox 4"/>
          <p:cNvSpPr txBox="1"/>
          <p:nvPr/>
        </p:nvSpPr>
        <p:spPr>
          <a:xfrm>
            <a:off x="1295400" y="2462375"/>
            <a:ext cx="9171709"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function </a:t>
            </a:r>
            <a:r>
              <a:rPr lang="en-US" sz="2400" dirty="0" err="1" smtClean="0">
                <a:latin typeface="Times New Roman" panose="02020603050405020304" pitchFamily="18" charset="0"/>
                <a:cs typeface="Times New Roman" panose="02020603050405020304" pitchFamily="18" charset="0"/>
              </a:rPr>
              <a:t>df.head</a:t>
            </a:r>
            <a:r>
              <a:rPr lang="en-US" sz="2400" dirty="0" smtClean="0">
                <a:latin typeface="Times New Roman" panose="02020603050405020304" pitchFamily="18" charset="0"/>
                <a:cs typeface="Times New Roman" panose="02020603050405020304" pitchFamily="18" charset="0"/>
              </a:rPr>
              <a:t> used to display all columns and first fewer rows.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69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 Steps</a:t>
            </a:r>
          </a:p>
        </p:txBody>
      </p:sp>
      <p:sp>
        <p:nvSpPr>
          <p:cNvPr id="3" name="Content Placeholder 2"/>
          <p:cNvSpPr>
            <a:spLocks noGrp="1"/>
          </p:cNvSpPr>
          <p:nvPr>
            <p:ph idx="1"/>
          </p:nvPr>
        </p:nvSpPr>
        <p:spPr/>
        <p:txBody>
          <a:bodyPr>
            <a:normAutofit fontScale="62500" lnSpcReduction="20000"/>
          </a:bodyPr>
          <a:lstStyle/>
          <a:p>
            <a:r>
              <a:rPr lang="en-US" sz="3200" b="1" dirty="0" err="1">
                <a:latin typeface="Times New Roman" panose="02020603050405020304" pitchFamily="18" charset="0"/>
                <a:cs typeface="Times New Roman" panose="02020603050405020304" pitchFamily="18" charset="0"/>
              </a:rPr>
              <a:t>Datetime</a:t>
            </a:r>
            <a:r>
              <a:rPr lang="en-US" sz="3200" b="1" dirty="0">
                <a:latin typeface="Times New Roman" panose="02020603050405020304" pitchFamily="18" charset="0"/>
                <a:cs typeface="Times New Roman" panose="02020603050405020304" pitchFamily="18" charset="0"/>
              </a:rPr>
              <a:t> Merging:</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The 'Date' and 'Time' columns were combined into a single </a:t>
            </a:r>
            <a:r>
              <a:rPr lang="en-US" sz="3200" dirty="0" err="1">
                <a:latin typeface="Times New Roman" panose="02020603050405020304" pitchFamily="18" charset="0"/>
                <a:cs typeface="Times New Roman" panose="02020603050405020304" pitchFamily="18" charset="0"/>
              </a:rPr>
              <a:t>datetime</a:t>
            </a:r>
            <a:r>
              <a:rPr lang="en-US" sz="3200" dirty="0">
                <a:latin typeface="Times New Roman" panose="02020603050405020304" pitchFamily="18" charset="0"/>
                <a:cs typeface="Times New Roman" panose="02020603050405020304" pitchFamily="18" charset="0"/>
              </a:rPr>
              <a:t> column.</a:t>
            </a:r>
          </a:p>
          <a:p>
            <a:r>
              <a:rPr lang="en-US" sz="3200" b="1" dirty="0">
                <a:latin typeface="Times New Roman" panose="02020603050405020304" pitchFamily="18" charset="0"/>
                <a:cs typeface="Times New Roman" panose="02020603050405020304" pitchFamily="18" charset="0"/>
              </a:rPr>
              <a:t>Missing Value Handling:</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Rows containing missing values were removed.</a:t>
            </a:r>
          </a:p>
          <a:p>
            <a:r>
              <a:rPr lang="en-US" sz="3200" b="1" dirty="0">
                <a:latin typeface="Times New Roman" panose="02020603050405020304" pitchFamily="18" charset="0"/>
                <a:cs typeface="Times New Roman" panose="02020603050405020304" pitchFamily="18" charset="0"/>
              </a:rPr>
              <a:t>Data Type Conversion:</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Power-related values were converted to float type.</a:t>
            </a:r>
          </a:p>
          <a:p>
            <a:r>
              <a:rPr lang="en-US" sz="3200" b="1" dirty="0">
                <a:latin typeface="Times New Roman" panose="02020603050405020304" pitchFamily="18" charset="0"/>
                <a:cs typeface="Times New Roman" panose="02020603050405020304" pitchFamily="18" charset="0"/>
              </a:rPr>
              <a:t>Resampling:</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Data was aggregated by hour to reduce noise and computational load.</a:t>
            </a:r>
          </a:p>
          <a:p>
            <a:r>
              <a:rPr lang="en-US" sz="3200" b="1" dirty="0">
                <a:latin typeface="Times New Roman" panose="02020603050405020304" pitchFamily="18" charset="0"/>
                <a:cs typeface="Times New Roman" panose="02020603050405020304" pitchFamily="18" charset="0"/>
              </a:rPr>
              <a:t>Feature Engineering:</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Temporal features such as hour, day of the week, and month were extracted.</a:t>
            </a:r>
          </a:p>
          <a:p>
            <a:pPr marL="0" indent="0">
              <a:buNone/>
            </a:pPr>
            <a:endParaRPr lang="en-US" dirty="0"/>
          </a:p>
        </p:txBody>
      </p:sp>
    </p:spTree>
    <p:extLst>
      <p:ext uri="{BB962C8B-B14F-4D97-AF65-F5344CB8AC3E}">
        <p14:creationId xmlns:p14="http://schemas.microsoft.com/office/powerpoint/2010/main" val="1367056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 Steps</a:t>
            </a:r>
            <a:endParaRPr lang="en-US" dirty="0"/>
          </a:p>
        </p:txBody>
      </p:sp>
      <p:pic>
        <p:nvPicPr>
          <p:cNvPr id="4" name="Content Placeholder 3"/>
          <p:cNvPicPr>
            <a:picLocks noGrp="1" noChangeAspect="1"/>
          </p:cNvPicPr>
          <p:nvPr>
            <p:ph idx="1"/>
          </p:nvPr>
        </p:nvPicPr>
        <p:blipFill rotWithShape="1">
          <a:blip r:embed="rId2"/>
          <a:srcRect t="6385"/>
          <a:stretch/>
        </p:blipFill>
        <p:spPr>
          <a:xfrm>
            <a:off x="1559603" y="3232727"/>
            <a:ext cx="8888065" cy="2844869"/>
          </a:xfrm>
          <a:prstGeom prst="rect">
            <a:avLst/>
          </a:prstGeom>
        </p:spPr>
      </p:pic>
      <p:sp>
        <p:nvSpPr>
          <p:cNvPr id="5" name="TextBox 4"/>
          <p:cNvSpPr txBox="1"/>
          <p:nvPr/>
        </p:nvSpPr>
        <p:spPr>
          <a:xfrm>
            <a:off x="1413164" y="2401455"/>
            <a:ext cx="9273309"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following functions are used to combine the date and time into a single column.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871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 Steps</a:t>
            </a:r>
            <a:endParaRPr lang="en-US" dirty="0"/>
          </a:p>
        </p:txBody>
      </p:sp>
      <p:pic>
        <p:nvPicPr>
          <p:cNvPr id="4" name="Content Placeholder 3"/>
          <p:cNvPicPr>
            <a:picLocks noGrp="1" noChangeAspect="1"/>
          </p:cNvPicPr>
          <p:nvPr>
            <p:ph idx="1"/>
          </p:nvPr>
        </p:nvPicPr>
        <p:blipFill>
          <a:blip r:embed="rId2"/>
          <a:stretch>
            <a:fillRect/>
          </a:stretch>
        </p:blipFill>
        <p:spPr>
          <a:xfrm>
            <a:off x="2394027" y="3757767"/>
            <a:ext cx="7163800" cy="1914792"/>
          </a:xfrm>
          <a:prstGeom prst="rect">
            <a:avLst/>
          </a:prstGeom>
        </p:spPr>
      </p:pic>
      <p:sp>
        <p:nvSpPr>
          <p:cNvPr id="5" name="TextBox 4"/>
          <p:cNvSpPr txBox="1"/>
          <p:nvPr/>
        </p:nvSpPr>
        <p:spPr>
          <a:xfrm>
            <a:off x="2309091" y="2429164"/>
            <a:ext cx="7222836"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following functions in the preprocessing steps are used to clean the data, remove extra values and converting the datatypes to what is suitable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368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 Steps</a:t>
            </a:r>
            <a:endParaRPr lang="en-US" dirty="0"/>
          </a:p>
        </p:txBody>
      </p:sp>
      <p:sp>
        <p:nvSpPr>
          <p:cNvPr id="5" name="Rectangle 1"/>
          <p:cNvSpPr>
            <a:spLocks noGrp="1" noChangeArrowheads="1"/>
          </p:cNvSpPr>
          <p:nvPr>
            <p:ph idx="1"/>
          </p:nvPr>
        </p:nvSpPr>
        <p:spPr bwMode="auto">
          <a:xfrm>
            <a:off x="923636" y="2746098"/>
            <a:ext cx="101615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After cleaning and transforming the data, the target variable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was defined, and all other relevant columns were selected as input features </a:t>
            </a:r>
          </a:p>
        </p:txBody>
      </p:sp>
      <p:pic>
        <p:nvPicPr>
          <p:cNvPr id="6" name="Picture 5"/>
          <p:cNvPicPr>
            <a:picLocks noChangeAspect="1"/>
          </p:cNvPicPr>
          <p:nvPr/>
        </p:nvPicPr>
        <p:blipFill rotWithShape="1">
          <a:blip r:embed="rId2"/>
          <a:srcRect r="10069" b="13701"/>
          <a:stretch/>
        </p:blipFill>
        <p:spPr>
          <a:xfrm>
            <a:off x="2556968" y="3773351"/>
            <a:ext cx="6365359" cy="1685340"/>
          </a:xfrm>
          <a:prstGeom prst="rect">
            <a:avLst/>
          </a:prstGeom>
        </p:spPr>
      </p:pic>
    </p:spTree>
    <p:extLst>
      <p:ext uri="{BB962C8B-B14F-4D97-AF65-F5344CB8AC3E}">
        <p14:creationId xmlns:p14="http://schemas.microsoft.com/office/powerpoint/2010/main" val="1105797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124</TotalTime>
  <Words>371</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Garamond</vt:lpstr>
      <vt:lpstr>Times New Roman</vt:lpstr>
      <vt:lpstr>Organic</vt:lpstr>
      <vt:lpstr>Machine Learning</vt:lpstr>
      <vt:lpstr>Project Introduction</vt:lpstr>
      <vt:lpstr>Dataset Description</vt:lpstr>
      <vt:lpstr>Dataset Description</vt:lpstr>
      <vt:lpstr>Dataset Description</vt:lpstr>
      <vt:lpstr>Preprocessing Steps</vt:lpstr>
      <vt:lpstr>Preprocessing Steps</vt:lpstr>
      <vt:lpstr>Preprocessing Steps</vt:lpstr>
      <vt:lpstr>Preprocessing Steps</vt:lpstr>
      <vt:lpstr>Modeling </vt:lpstr>
      <vt:lpstr>Modeling </vt:lpstr>
      <vt:lpstr>Evaluation</vt:lpstr>
      <vt:lpstr>Evaluation</vt:lpstr>
      <vt:lpstr>Key Findings</vt:lpstr>
      <vt:lpstr>Conclusion </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Moorche</dc:creator>
  <cp:lastModifiedBy>Moorche</cp:lastModifiedBy>
  <cp:revision>8</cp:revision>
  <dcterms:created xsi:type="dcterms:W3CDTF">2025-06-16T13:11:33Z</dcterms:created>
  <dcterms:modified xsi:type="dcterms:W3CDTF">2025-06-16T15:16:08Z</dcterms:modified>
</cp:coreProperties>
</file>