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04A3E-B845-46D1-92D0-8EF89FB935C1}" v="547" dt="2025-06-16T11:57:22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222B-DC27-5D75-54DD-E4BA170BE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1FDF4-FCF9-1ECC-2792-8B680A08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CBD9B-9674-7844-5558-34FA04B7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2D318-D568-2006-EFA8-598CF22F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05BF6-02FF-3153-B029-D0933EF1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7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07B2-F59E-C644-EC23-77830003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2C9D2-6FB4-1B03-AE7F-F22CAAA17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0E0A-A064-7A78-64BB-9EE3CFFB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A54B5-506A-6C18-3AF8-27CC116C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35E5E-508D-0C78-F8D7-6812D3D0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5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B03E9-FE2A-3C7E-61F6-CCF74D68C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D45A2-3AD0-A3BF-C737-E54EAAA4F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C4B58-7C73-1B74-6500-E418B249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7A7AD-C72A-5610-6445-F5FDC05B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4E45-CFCF-CA97-BF80-96BF53DC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F92C-64F2-19AB-A914-3BBC083A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B6E3-129C-7F95-63DE-1A7A7A2D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63FE1-9563-4D1B-1F30-88E55849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F44D0-135D-847B-B7BB-01DBE3C0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9BABF-3548-3BA9-6B5B-B765DC71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2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36BB-3EAB-AE6D-1462-86AA2B9F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CA9F2-95B8-CEB1-364A-12A93386E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2C1E5-23BB-3EDC-A81A-C2575131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9BAC3-8E9D-9C44-D9EF-D161783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CB7C7-DE0A-3A32-0A54-6D0F91C4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7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35E2-3569-1C04-141F-1146662D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5C144-9CE6-1981-C1B0-C0A29B9F3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512D1-7852-B199-40F0-4D86D3829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FD4B4-E502-DA68-1893-6F3E9AAC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0EEDB-789A-CFF1-B1C8-FC5B93C3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25EE0-84E6-C654-FBE3-E915F0A2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7554-4A02-D816-93E5-2BB3B7FE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4610A-F27F-4997-0F68-8957E52EB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649F7-F880-BEE6-D434-E3B2D98FA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BE85-8EA4-F20E-980D-215F186AD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CB51C-F563-08D5-B795-E8B7CC235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A4427-2916-8D5C-4CB6-577F5840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7E0BA-DB14-4327-EB8B-A9539BF0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87534-C25E-4650-E3AF-A142EBA9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5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D4D4-36BB-689D-E20A-9D5F32DF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95226-EEA5-123F-3CCC-8C4DBEAD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E9699-B352-1EE4-D465-35580617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9FE5E-264C-EFD8-9EE7-E5F0BF52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39105-8B9F-CF15-97B0-E4B5B53A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96838-F5CA-0DC6-8934-51D2F959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AAAD6-16E1-2F45-C492-FE2A4FFD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0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4E0F-0826-7734-E5FD-6A4BF951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8ACA-2DE0-FF46-0DC2-A8466FAF6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12609-46F9-0BB3-FC2B-1F7230D93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CBD92-C52E-7241-2309-1F577FAF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5049E-09FA-D6C5-2023-1CE27BD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61846-6A3B-3432-D9CF-70AF929A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6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AE26-18D3-D958-7432-BC1BC932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0ABE9-3D22-6820-CF1F-28538B579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8CDCE-250F-9980-C83A-DD4247F92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211BE-5C92-4CAA-FD98-0A4AE839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74967-59EB-F0F3-B969-B0D9CCA6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76635-9075-E0FA-4965-5619622B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2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23F35-1524-1BB4-1BC0-BF7B5EAC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64678-3D00-C828-1316-6B9E40D94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70FFC-9720-A03E-ABC7-6CB7F08E5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02FF-EF68-8D20-3ADF-B13B9C695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24696-BFBF-1CBD-90A6-A727D2BA9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9018A0-5DE6-4CC9-AB25-675616AF7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24400" cy="6858000"/>
            <a:chOff x="7467600" y="0"/>
            <a:chExt cx="47244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D5C302-E4AF-4B3F-818D-17AEA68E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27820F-8F33-4F10-AFA0-72D2722D2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B88B599-C539-4F18-A32A-40207EC6E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244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9"/>
            <a:ext cx="11734801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D1A66-0309-D017-BEA4-005E65BD36C9}"/>
              </a:ext>
            </a:extLst>
          </p:cNvPr>
          <p:cNvSpPr txBox="1"/>
          <p:nvPr/>
        </p:nvSpPr>
        <p:spPr>
          <a:xfrm>
            <a:off x="6781798" y="1676400"/>
            <a:ext cx="4953000" cy="1216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dirty="0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Industrial Machine Failure (Classification)</a:t>
            </a:r>
            <a:endParaRPr lang="en-US" dirty="0"/>
          </a:p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altLang="en-US" sz="3700" b="1" i="0" u="none" strike="noStrike" kern="1200" cap="none" normalizeH="0" baseline="0" dirty="0">
              <a:ln>
                <a:noFill/>
              </a:ln>
              <a:effectLst/>
              <a:latin typeface="+mj-lt"/>
              <a:ea typeface="Calibri Light"/>
              <a:cs typeface="Calibri Light"/>
            </a:endParaRPr>
          </a:p>
        </p:txBody>
      </p:sp>
      <p:pic>
        <p:nvPicPr>
          <p:cNvPr id="2" name="Picture 1" descr="AI In Cloud Computing Is Bringing Efficiency And Scalability">
            <a:extLst>
              <a:ext uri="{FF2B5EF4-FFF2-40B4-BE49-F238E27FC236}">
                <a16:creationId xmlns:a16="http://schemas.microsoft.com/office/drawing/2014/main" id="{A9494EE8-F667-9B25-23C7-DF20B863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106164"/>
            <a:ext cx="4724400" cy="26456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C41B36-95AB-EC17-BE6D-B0794D08E27C}"/>
              </a:ext>
            </a:extLst>
          </p:cNvPr>
          <p:cNvSpPr txBox="1"/>
          <p:nvPr/>
        </p:nvSpPr>
        <p:spPr>
          <a:xfrm>
            <a:off x="6781798" y="3429000"/>
            <a:ext cx="5211792" cy="26439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Predicting Industrial Machine Failure Using Classification</a:t>
            </a:r>
            <a:endParaRPr lang="en-US" sz="2000">
              <a:latin typeface="Times New Roman"/>
              <a:ea typeface="Calibri"/>
              <a:cs typeface="Calibri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Objective: 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To build a predictive model that classifies whether an industrial machine is likely to fail within the next 7 days based on synthetic IoT sensor data.</a:t>
            </a:r>
            <a:endParaRPr lang="en-US" sz="2000">
              <a:latin typeface="Times New Roman"/>
              <a:ea typeface="Calibri Light"/>
              <a:cs typeface="Calibri Light"/>
            </a:endParaRPr>
          </a:p>
          <a:p>
            <a:pPr marL="342900" marR="0" lvl="0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</a:pPr>
            <a:endParaRPr lang="en-US" altLang="en-US" sz="2000" dirty="0">
              <a:solidFill>
                <a:srgbClr val="000000">
                  <a:alpha val="55000"/>
                </a:srgbClr>
              </a:solidFill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144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D4E1D-ADFF-36B5-CEBE-4B2B2F070E85}"/>
              </a:ext>
            </a:extLst>
          </p:cNvPr>
          <p:cNvSpPr txBox="1"/>
          <p:nvPr/>
        </p:nvSpPr>
        <p:spPr>
          <a:xfrm>
            <a:off x="854020" y="1201946"/>
            <a:ext cx="10412078" cy="45403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solidFill>
                  <a:srgbClr val="1A1C1E"/>
                </a:solidFill>
                <a:latin typeface="Times New Roman"/>
                <a:cs typeface="Times New Roman"/>
              </a:rPr>
              <a:t>                                         Dataset Overview</a:t>
            </a:r>
            <a:endParaRPr lang="en-US" sz="2800" dirty="0">
              <a:latin typeface="Times New Roman"/>
              <a:ea typeface="Calibri" panose="020F0502020204030204"/>
              <a:cs typeface="Times New Roman"/>
            </a:endParaRPr>
          </a:p>
          <a:p>
            <a:endParaRPr lang="en-US" b="1" dirty="0">
              <a:solidFill>
                <a:srgbClr val="1A1C1E"/>
              </a:solidFill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Source:</a:t>
            </a:r>
            <a:r>
              <a:rPr lang="en-US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 Kaggle: Industrial IoT Dataset (Synthetic)</a:t>
            </a:r>
            <a:endParaRPr lang="en-US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endParaRPr lang="en-US" dirty="0">
              <a:solidFill>
                <a:srgbClr val="1A1C1E"/>
              </a:solidFill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Description:</a:t>
            </a:r>
            <a:r>
              <a:rPr lang="en-US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 A large-scale dataset containing 500,000 synthetic sensor readings designed to mimic real-world industrial environments. It includes operational data, maintenance history, and error logs.</a:t>
            </a:r>
            <a:endParaRPr lang="en-US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endParaRPr lang="en-US" b="1" dirty="0">
              <a:solidFill>
                <a:srgbClr val="1A1C1E"/>
              </a:solidFill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Key Features:</a:t>
            </a:r>
            <a:endParaRPr lang="en-US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Operational:</a:t>
            </a:r>
            <a:r>
              <a:rPr lang="en-US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1400" err="1">
                <a:solidFill>
                  <a:srgbClr val="1A1C1E"/>
                </a:solidFill>
                <a:latin typeface="Times New Roman"/>
                <a:ea typeface="Calibri"/>
                <a:cs typeface="Times New Roman"/>
              </a:rPr>
              <a:t>Operational_Hours</a:t>
            </a:r>
            <a:r>
              <a:rPr lang="en-US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, </a:t>
            </a:r>
            <a:r>
              <a:rPr lang="en-US" sz="1400" err="1">
                <a:solidFill>
                  <a:srgbClr val="1A1C1E"/>
                </a:solidFill>
                <a:latin typeface="Times New Roman"/>
                <a:ea typeface="Calibri"/>
                <a:cs typeface="Times New Roman"/>
              </a:rPr>
              <a:t>Temperature_C</a:t>
            </a:r>
            <a:r>
              <a:rPr lang="en-US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, </a:t>
            </a:r>
            <a:r>
              <a:rPr lang="en-US" sz="1400" err="1">
                <a:solidFill>
                  <a:srgbClr val="1A1C1E"/>
                </a:solidFill>
                <a:latin typeface="Times New Roman"/>
                <a:ea typeface="Calibri"/>
                <a:cs typeface="Times New Roman"/>
              </a:rPr>
              <a:t>Vibration_mms</a:t>
            </a:r>
            <a:r>
              <a:rPr lang="en-US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, </a:t>
            </a:r>
            <a:r>
              <a:rPr lang="en-US" sz="1400" err="1">
                <a:solidFill>
                  <a:srgbClr val="1A1C1E"/>
                </a:solidFill>
                <a:latin typeface="Times New Roman"/>
                <a:ea typeface="Calibri"/>
                <a:cs typeface="Times New Roman"/>
              </a:rPr>
              <a:t>Power_Consumption_kW</a:t>
            </a:r>
            <a:endParaRPr lang="en-US" sz="1400">
              <a:latin typeface="Times New Roman"/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Categorical:</a:t>
            </a:r>
            <a:r>
              <a:rPr lang="en-US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1400" err="1">
                <a:solidFill>
                  <a:srgbClr val="1A1C1E"/>
                </a:solidFill>
                <a:latin typeface="Times New Roman"/>
                <a:ea typeface="Calibri"/>
                <a:cs typeface="Times New Roman"/>
              </a:rPr>
              <a:t>Machine_Type</a:t>
            </a:r>
            <a:endParaRPr lang="en-US" sz="1400">
              <a:latin typeface="Times New Roman"/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Historical:</a:t>
            </a:r>
            <a:r>
              <a:rPr lang="en-US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en-US" sz="1400" err="1">
                <a:solidFill>
                  <a:srgbClr val="1A1C1E"/>
                </a:solidFill>
                <a:latin typeface="Times New Roman"/>
                <a:ea typeface="Calibri"/>
                <a:cs typeface="Times New Roman"/>
              </a:rPr>
              <a:t>Last_Maintenance_Days_Ago</a:t>
            </a:r>
            <a:r>
              <a:rPr lang="en-US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, </a:t>
            </a:r>
            <a:r>
              <a:rPr lang="en-US" sz="1400" err="1">
                <a:solidFill>
                  <a:srgbClr val="1A1C1E"/>
                </a:solidFill>
                <a:latin typeface="Times New Roman"/>
                <a:ea typeface="Calibri"/>
                <a:cs typeface="Times New Roman"/>
              </a:rPr>
              <a:t>Failure_History_Count</a:t>
            </a:r>
            <a:endParaRPr lang="en-US" sz="1400">
              <a:latin typeface="Times New Roman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rgbClr val="1A1C1E"/>
              </a:solidFill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Target Variable:</a:t>
            </a:r>
            <a:endParaRPr lang="en-US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400" dirty="0">
                <a:solidFill>
                  <a:srgbClr val="1A1C1E"/>
                </a:solidFill>
                <a:latin typeface="Times New Roman"/>
                <a:ea typeface="Calibri"/>
                <a:cs typeface="Times New Roman"/>
              </a:rPr>
              <a:t>Failure_Within_7_Days</a:t>
            </a:r>
            <a:r>
              <a:rPr lang="en-US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: A binary value (True/False).</a:t>
            </a:r>
            <a:endParaRPr lang="en-US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sz="4400" b="1" i="0" dirty="0">
              <a:solidFill>
                <a:schemeClr val="accent1">
                  <a:lumMod val="76000"/>
                </a:schemeClr>
              </a:solidFill>
              <a:effectLst/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087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63360B-DFD4-36A3-B048-0BD4795F4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008C01-1F61-3D9E-5271-2928EEE96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" y="123178"/>
            <a:ext cx="6390962" cy="674016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/>
            <a:r>
              <a:rPr lang="en-US" altLang="en-US" sz="2800" b="1" dirty="0">
                <a:solidFill>
                  <a:schemeClr val="tx2"/>
                </a:solidFill>
                <a:latin typeface="Times New Roman"/>
                <a:cs typeface="Times New Roman"/>
              </a:rPr>
              <a:t>         </a:t>
            </a:r>
            <a:r>
              <a:rPr lang="en-US" sz="2800" b="1" dirty="0">
                <a:solidFill>
                  <a:srgbClr val="1A1C1E"/>
                </a:solidFill>
                <a:latin typeface="Times New Roman"/>
                <a:ea typeface="Calibri"/>
                <a:cs typeface="Calibri"/>
              </a:rPr>
              <a:t>Preprocessing</a:t>
            </a:r>
            <a:r>
              <a:rPr lang="en-US" sz="2800" b="1" dirty="0">
                <a:solidFill>
                  <a:srgbClr val="1A1C1E"/>
                </a:solidFill>
                <a:latin typeface="Times New Roman"/>
                <a:cs typeface="Times New Roman"/>
              </a:rPr>
              <a:t> &amp; EDA</a:t>
            </a:r>
            <a:endParaRPr lang="en-US" sz="2800" b="1" dirty="0">
              <a:solidFill>
                <a:srgbClr val="1A1C1E"/>
              </a:solidFill>
              <a:latin typeface="Times New Roman"/>
              <a:ea typeface="Calibri"/>
              <a:cs typeface="Times New Roman"/>
            </a:endParaRPr>
          </a:p>
          <a:p>
            <a:endParaRPr lang="en-US" sz="2800" b="1" dirty="0">
              <a:solidFill>
                <a:srgbClr val="1A1C1E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Data Cleaning:</a:t>
            </a:r>
            <a:endParaRPr lang="en-US" b="1" dirty="0">
              <a:solidFill>
                <a:srgbClr val="1A1C1E"/>
              </a:solidFill>
              <a:latin typeface="Times New Roman"/>
              <a:ea typeface="Calibri"/>
              <a:cs typeface="Calibri"/>
            </a:endParaRPr>
          </a:p>
          <a:p>
            <a:endParaRPr lang="en-US" b="1" dirty="0">
              <a:solidFill>
                <a:srgbClr val="1A1C1E"/>
              </a:solidFill>
              <a:latin typeface="Times New Roman"/>
              <a:ea typeface="+mn-lt"/>
              <a:cs typeface="+mn-lt"/>
            </a:endParaRPr>
          </a:p>
          <a:p>
            <a:pPr lvl="1"/>
            <a:r>
              <a:rPr lang="en-US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Four columns with over 90% missing values were identified (</a:t>
            </a:r>
            <a:r>
              <a:rPr lang="en-US" sz="1400" err="1">
                <a:solidFill>
                  <a:srgbClr val="1A1C1E"/>
                </a:solidFill>
                <a:latin typeface="Times New Roman"/>
                <a:cs typeface="Times New Roman"/>
              </a:rPr>
              <a:t>Laser_Intensity</a:t>
            </a:r>
            <a:r>
              <a:rPr lang="en-US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, </a:t>
            </a:r>
            <a:r>
              <a:rPr lang="en-US" sz="1400" err="1">
                <a:solidFill>
                  <a:srgbClr val="1A1C1E"/>
                </a:solidFill>
                <a:latin typeface="Times New Roman"/>
                <a:cs typeface="Times New Roman"/>
              </a:rPr>
              <a:t>Hydraulic_Pressure_bar</a:t>
            </a:r>
            <a:r>
              <a:rPr lang="en-US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, etc.) and dropped from the dataset.</a:t>
            </a:r>
            <a:endParaRPr lang="en-US" dirty="0">
              <a:solidFill>
                <a:srgbClr val="1A1C1E"/>
              </a:solidFill>
              <a:latin typeface="Times New Roman"/>
              <a:ea typeface="Calibri"/>
              <a:cs typeface="Calibri"/>
            </a:endParaRPr>
          </a:p>
          <a:p>
            <a:pPr lvl="1"/>
            <a:endParaRPr lang="en-US" dirty="0">
              <a:solidFill>
                <a:srgbClr val="1A1C1E"/>
              </a:solidFill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Data Transformation:</a:t>
            </a:r>
            <a:endParaRPr lang="en-US" b="1" dirty="0">
              <a:solidFill>
                <a:srgbClr val="1A1C1E"/>
              </a:solidFill>
              <a:latin typeface="Times New Roman"/>
              <a:ea typeface="Calibri"/>
              <a:cs typeface="Calibri"/>
            </a:endParaRPr>
          </a:p>
          <a:p>
            <a:endParaRPr lang="en-US" b="1" dirty="0">
              <a:solidFill>
                <a:srgbClr val="1A1C1E"/>
              </a:solidFill>
              <a:latin typeface="Times New Roman"/>
              <a:ea typeface="+mn-lt"/>
              <a:cs typeface="+mn-lt"/>
            </a:endParaRPr>
          </a:p>
          <a:p>
            <a:pPr lvl="1"/>
            <a:r>
              <a:rPr lang="en-US" b="1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Label Encoded</a:t>
            </a:r>
            <a:r>
              <a:rPr lang="en-US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 the categorical </a:t>
            </a:r>
            <a:r>
              <a:rPr lang="en-US" sz="1400" err="1">
                <a:solidFill>
                  <a:srgbClr val="1A1C1E"/>
                </a:solidFill>
                <a:latin typeface="Times New Roman"/>
                <a:cs typeface="Times New Roman"/>
              </a:rPr>
              <a:t>Machine_Type</a:t>
            </a:r>
            <a:r>
              <a:rPr lang="en-US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 feature.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lvl="1"/>
            <a:r>
              <a:rPr lang="en-US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Applied </a:t>
            </a:r>
            <a:r>
              <a:rPr lang="en-US" b="1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Standard Scaling</a:t>
            </a:r>
            <a:r>
              <a:rPr lang="en-US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 to all numerical features to normalize their range, which is critical for SVM and ANN models.</a:t>
            </a:r>
            <a:endParaRPr lang="en-US">
              <a:latin typeface="Times New Roman"/>
              <a:cs typeface="Times New Roman"/>
            </a:endParaRPr>
          </a:p>
          <a:p>
            <a:pPr lvl="1"/>
            <a:endParaRPr lang="en-US" dirty="0">
              <a:solidFill>
                <a:srgbClr val="1A1C1E"/>
              </a:solidFill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Handling Class Imbalance: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The dataset was severely imbalanced, with </a:t>
            </a:r>
            <a:r>
              <a:rPr lang="en-US" b="1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failure events representing only 6% of the data</a:t>
            </a:r>
            <a:r>
              <a:rPr lang="en-US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This was addressed by demonstrating two techniques:</a:t>
            </a:r>
            <a:endParaRPr lang="en-US" dirty="0">
              <a:latin typeface="Times New Roman"/>
              <a:cs typeface="Times New Roman"/>
            </a:endParaRPr>
          </a:p>
          <a:p>
            <a:pPr marL="1200150" lvl="2" indent="-285750">
              <a:buFont typeface="Arial"/>
              <a:buChar char="•"/>
            </a:pPr>
            <a:r>
              <a:rPr lang="en-US" b="1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SMOTE (Over-sampling):</a:t>
            </a:r>
            <a:r>
              <a:rPr lang="en-US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 Synthetically creating new minority class (failure) samples.</a:t>
            </a:r>
            <a:endParaRPr lang="en-US">
              <a:latin typeface="Times New Roman"/>
              <a:cs typeface="Times New Roman"/>
            </a:endParaRPr>
          </a:p>
          <a:p>
            <a:pPr marL="1200150" lvl="2" indent="-285750">
              <a:buFont typeface="Arial"/>
              <a:buChar char="•"/>
            </a:pPr>
            <a:r>
              <a:rPr lang="en-US" b="1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Random Under-sampling:</a:t>
            </a:r>
            <a:r>
              <a:rPr lang="en-US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 Reducing the number of majority class (non-failure) samples.</a:t>
            </a:r>
            <a:endParaRPr lang="en-US" dirty="0">
              <a:latin typeface="Times New Roman"/>
              <a:cs typeface="Times New Roman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altLang="en-US" sz="28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/>
              <a:ea typeface="Calibri"/>
              <a:cs typeface="Times New Roman"/>
            </a:endParaRPr>
          </a:p>
        </p:txBody>
      </p:sp>
      <p:pic>
        <p:nvPicPr>
          <p:cNvPr id="4" name="Picture 3" descr="Edge AI vs. Cloud AI">
            <a:extLst>
              <a:ext uri="{FF2B5EF4-FFF2-40B4-BE49-F238E27FC236}">
                <a16:creationId xmlns:a16="http://schemas.microsoft.com/office/drawing/2014/main" id="{D698D4A8-8DE5-9C00-EE2C-52305B34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67" r="26557" b="1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924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E83283-1813-E831-74C5-1A140E575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DDFF1-DFEE-1BB2-6995-01AF665443A9}"/>
              </a:ext>
            </a:extLst>
          </p:cNvPr>
          <p:cNvSpPr txBox="1"/>
          <p:nvPr/>
        </p:nvSpPr>
        <p:spPr>
          <a:xfrm>
            <a:off x="753375" y="1719531"/>
            <a:ext cx="10716881" cy="38933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endParaRPr lang="en-US" sz="1400" b="1" dirty="0">
              <a:solidFill>
                <a:schemeClr val="accent1">
                  <a:lumMod val="76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93A7A-7E33-2A3C-A235-89773145BF9B}"/>
              </a:ext>
            </a:extLst>
          </p:cNvPr>
          <p:cNvSpPr txBox="1"/>
          <p:nvPr/>
        </p:nvSpPr>
        <p:spPr>
          <a:xfrm>
            <a:off x="454326" y="986285"/>
            <a:ext cx="11297725" cy="4739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1A1C1E"/>
                </a:solidFill>
                <a:latin typeface="Times New Roman"/>
                <a:cs typeface="Times New Roman"/>
              </a:rPr>
              <a:t>                                                         </a:t>
            </a:r>
            <a:r>
              <a:rPr lang="en-US" sz="2800" b="1" dirty="0">
                <a:solidFill>
                  <a:srgbClr val="1A1C1E"/>
                </a:solidFill>
                <a:latin typeface="Times New Roman"/>
                <a:cs typeface="Times New Roman"/>
              </a:rPr>
              <a:t>    Modeling Approach</a:t>
            </a:r>
          </a:p>
          <a:p>
            <a:endParaRPr lang="en-US" sz="2000" b="1" dirty="0">
              <a:solidFill>
                <a:srgbClr val="1A1C1E"/>
              </a:solidFill>
              <a:latin typeface="Times New Roman"/>
              <a:cs typeface="Times New Roman"/>
            </a:endParaRPr>
          </a:p>
          <a:p>
            <a:r>
              <a:rPr lang="en-US" dirty="0">
                <a:solidFill>
                  <a:srgbClr val="1A1C1E"/>
                </a:solidFill>
                <a:latin typeface="Times New Roman"/>
                <a:cs typeface="Times New Roman"/>
              </a:rPr>
              <a:t>The goal was to predict a binary outcome (Failure: True/False), making this a </a:t>
            </a:r>
            <a:r>
              <a:rPr lang="en-US" b="1" dirty="0">
                <a:solidFill>
                  <a:srgbClr val="1A1C1E"/>
                </a:solidFill>
                <a:latin typeface="Times New Roman"/>
                <a:cs typeface="Times New Roman"/>
              </a:rPr>
              <a:t>classification problem</a:t>
            </a:r>
            <a:r>
              <a:rPr lang="en-US" dirty="0">
                <a:solidFill>
                  <a:srgbClr val="1A1C1E"/>
                </a:solidFill>
                <a:latin typeface="Times New Roman"/>
                <a:cs typeface="Times New Roman"/>
              </a:rPr>
              <a:t>. Three different models were implemented.</a:t>
            </a:r>
          </a:p>
          <a:p>
            <a:pPr marL="0"/>
            <a:endParaRPr lang="en-US" dirty="0">
              <a:solidFill>
                <a:srgbClr val="1A1C1E"/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b="1" dirty="0">
                <a:solidFill>
                  <a:srgbClr val="1A1C1E"/>
                </a:solidFill>
                <a:latin typeface="Times New Roman"/>
                <a:cs typeface="Times New Roman"/>
              </a:rPr>
              <a:t>Decision Tree Classifier:</a:t>
            </a:r>
          </a:p>
          <a:p>
            <a:pPr marL="342900" lvl="3" indent="-342900">
              <a:buFont typeface="Arial"/>
              <a:buChar char="•"/>
            </a:pPr>
            <a:r>
              <a:rPr lang="en-US" dirty="0">
                <a:solidFill>
                  <a:srgbClr val="1A1C1E"/>
                </a:solidFill>
                <a:latin typeface="Times New Roman"/>
                <a:cs typeface="Times New Roman"/>
              </a:rPr>
              <a:t>A simple, rule-based model that is easy to interpret. Used as a baseline to understand the data's structure.</a:t>
            </a:r>
          </a:p>
          <a:p>
            <a:pPr marL="342900" lvl="3" indent="-342900">
              <a:buFont typeface="Arial"/>
              <a:buChar char="•"/>
            </a:pPr>
            <a:endParaRPr lang="en-US" dirty="0">
              <a:solidFill>
                <a:srgbClr val="1A1C1E"/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b="1" dirty="0">
                <a:solidFill>
                  <a:srgbClr val="1A1C1E"/>
                </a:solidFill>
                <a:latin typeface="Times New Roman"/>
                <a:cs typeface="Times New Roman"/>
              </a:rPr>
              <a:t>Support Vector Machine (SVM):</a:t>
            </a:r>
          </a:p>
          <a:p>
            <a:pPr marL="342900" lvl="3" indent="-342900">
              <a:buFont typeface="Arial"/>
              <a:buChar char="•"/>
            </a:pPr>
            <a:r>
              <a:rPr lang="en-US" dirty="0">
                <a:solidFill>
                  <a:srgbClr val="1A1C1E"/>
                </a:solidFill>
                <a:latin typeface="Times New Roman"/>
                <a:cs typeface="Times New Roman"/>
              </a:rPr>
              <a:t>A powerful algorithm that finds an optimal hyperplane to separate the two classes. Trained on a scaled, smaller sample (20,000 rows) for computational efficiency.</a:t>
            </a:r>
          </a:p>
          <a:p>
            <a:pPr marL="342900" lvl="3" indent="-342900">
              <a:buFont typeface="Arial"/>
              <a:buChar char="•"/>
            </a:pPr>
            <a:endParaRPr lang="en-US" dirty="0">
              <a:solidFill>
                <a:srgbClr val="1A1C1E"/>
              </a:solidFill>
              <a:latin typeface="Times New Roman"/>
              <a:cs typeface="Times New Roman"/>
            </a:endParaRPr>
          </a:p>
          <a:p>
            <a:pPr marL="342900" lvl="1" indent="-342900">
              <a:buFont typeface="Arial"/>
              <a:buChar char="•"/>
            </a:pPr>
            <a:r>
              <a:rPr lang="en-US" b="1" dirty="0">
                <a:solidFill>
                  <a:srgbClr val="1A1C1E"/>
                </a:solidFill>
                <a:latin typeface="Times New Roman"/>
                <a:cs typeface="Times New Roman"/>
              </a:rPr>
              <a:t>Artificial Neural Network (ANN):</a:t>
            </a:r>
          </a:p>
          <a:p>
            <a:pPr marL="342900" lvl="3" indent="-342900">
              <a:buFont typeface="Arial"/>
              <a:buChar char="•"/>
            </a:pPr>
            <a:r>
              <a:rPr lang="en-US" dirty="0">
                <a:solidFill>
                  <a:srgbClr val="1A1C1E"/>
                </a:solidFill>
                <a:latin typeface="Times New Roman"/>
                <a:cs typeface="Times New Roman"/>
              </a:rPr>
              <a:t>A deep learning model using TensorFlow/</a:t>
            </a:r>
            <a:r>
              <a:rPr lang="en-US" err="1">
                <a:solidFill>
                  <a:srgbClr val="1A1C1E"/>
                </a:solidFill>
                <a:latin typeface="Times New Roman"/>
                <a:cs typeface="Times New Roman"/>
              </a:rPr>
              <a:t>Keras</a:t>
            </a:r>
            <a:r>
              <a:rPr lang="en-US" dirty="0">
                <a:solidFill>
                  <a:srgbClr val="1A1C1E"/>
                </a:solidFill>
                <a:latin typeface="Times New Roman"/>
                <a:cs typeface="Times New Roman"/>
              </a:rPr>
              <a:t>, designed to capture complex, non-linear relationships between the sensor readings.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Times New Roman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1310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547BFC-BE93-CEC1-E8EC-4DD43E646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F436C-8A10-5A54-D5F8-510AEFFE2C1D}"/>
              </a:ext>
            </a:extLst>
          </p:cNvPr>
          <p:cNvSpPr txBox="1"/>
          <p:nvPr/>
        </p:nvSpPr>
        <p:spPr>
          <a:xfrm>
            <a:off x="825261" y="1158814"/>
            <a:ext cx="10515598" cy="45547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latin typeface="Times New Roman"/>
                <a:cs typeface="Times New Roman"/>
              </a:rPr>
              <a:t>                                                                                   </a:t>
            </a:r>
            <a:r>
              <a:rPr lang="en-US" sz="2000" b="1" dirty="0">
                <a:latin typeface="Times New Roman"/>
                <a:cs typeface="Times New Roman"/>
              </a:rPr>
              <a:t>Evaluation &amp; Results</a:t>
            </a:r>
            <a:endParaRPr lang="en-US" sz="2000" b="1" dirty="0">
              <a:latin typeface="Times New Roman"/>
              <a:ea typeface="Calibri"/>
              <a:cs typeface="Times New Roman"/>
            </a:endParaRPr>
          </a:p>
          <a:p>
            <a:endParaRPr lang="en-US" sz="2000" b="1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Performance was measured using 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Accuracy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 and other classification metrics.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Decision Tree: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Accuracy: 1.0 (100%)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The model achieved a perfect score, which is a strong indicator of 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overfitting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. It likely memorized the training data.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SVM (on sampled data):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Accuracy: 0.993 (99.3%)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An excellent result, demonstrating high precision and recall after proper data scaling and sampling.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Artificial Neural Network (ANN):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Accuracy: 0.08 (8%)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The model performed extremely poorly. This is a direct consequence of training it on the 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original, imbalanced dataset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, where it learned to always predict the majority class (non-failure).</a:t>
            </a:r>
          </a:p>
          <a:p>
            <a:pPr>
              <a:lnSpc>
                <a:spcPct val="90000"/>
              </a:lnSpc>
            </a:pPr>
            <a:endParaRPr lang="en-U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353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17813-1DC1-5A8E-2944-997C15EE0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5C3777-7658-F44F-7D27-F80F79557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55B6A8-DE1B-A4C9-664A-E64929CF6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646CA-B11C-A284-34F1-EC190EFAA73A}"/>
              </a:ext>
            </a:extLst>
          </p:cNvPr>
          <p:cNvSpPr txBox="1"/>
          <p:nvPr/>
        </p:nvSpPr>
        <p:spPr>
          <a:xfrm>
            <a:off x="257336" y="1714504"/>
            <a:ext cx="7395301" cy="470898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2000" b="1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Class Imbalance is the Biggest Hurdle:</a:t>
            </a:r>
            <a:r>
              <a:rPr lang="en-US" sz="2000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 The ANN's failure highlights that ignoring class imbalance leads to a useless model. Techniques like SMOTE or under-sampling are not optional—they are essential for this problem.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1A1C1E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Overfitting is a Real Risk:</a:t>
            </a:r>
            <a:r>
              <a:rPr lang="en-US" sz="2000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 The Decision Tree's perfect accuracy is deceptive. Without pruning or setting depth limits, it is not a reliable model for new, unseen data.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1A1C1E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Preprocessing Determines Success:</a:t>
            </a:r>
            <a:r>
              <a:rPr lang="en-US" sz="2000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 The SVM model's high accuracy of 99.3% was achieved because the data was both </a:t>
            </a:r>
            <a:r>
              <a:rPr lang="en-US" sz="2000" b="1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scaled</a:t>
            </a:r>
            <a:r>
              <a:rPr lang="en-US" sz="2000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 and </a:t>
            </a:r>
            <a:r>
              <a:rPr lang="en-US" sz="2000" b="1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sampled</a:t>
            </a:r>
            <a:r>
              <a:rPr lang="en-US" sz="2000" dirty="0">
                <a:solidFill>
                  <a:srgbClr val="1A1C1E"/>
                </a:solidFill>
                <a:latin typeface="Times New Roman"/>
                <a:ea typeface="+mn-lt"/>
                <a:cs typeface="+mn-lt"/>
              </a:rPr>
              <a:t>. This proves that the right preprocessing steps are more critical than the choice of algorithm itself.</a:t>
            </a:r>
            <a:endParaRPr lang="en-US" sz="2000">
              <a:latin typeface="Times New Roman"/>
              <a:cs typeface="Times New Roman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2000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B97881-E3B7-D119-0DEE-8E3FFB32D2C2}"/>
              </a:ext>
            </a:extLst>
          </p:cNvPr>
          <p:cNvSpPr txBox="1"/>
          <p:nvPr/>
        </p:nvSpPr>
        <p:spPr>
          <a:xfrm>
            <a:off x="3785878" y="810031"/>
            <a:ext cx="38579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1A1C1E"/>
                </a:solidFill>
                <a:latin typeface="Google Sans"/>
              </a:rPr>
              <a:t>Key Findings</a:t>
            </a:r>
          </a:p>
        </p:txBody>
      </p:sp>
      <p:pic>
        <p:nvPicPr>
          <p:cNvPr id="62" name="Picture 61" descr="11,000+ Key Findings Stock Photos ...">
            <a:extLst>
              <a:ext uri="{FF2B5EF4-FFF2-40B4-BE49-F238E27FC236}">
                <a16:creationId xmlns:a16="http://schemas.microsoft.com/office/drawing/2014/main" id="{1E086D88-0F0E-802B-7BB1-48E42ABA3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245" y="1462049"/>
            <a:ext cx="4330347" cy="43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8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696984-FC8C-16D8-02B5-9DB2BE873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31C2C5-0857-BA75-3A78-1B168E3CE568}"/>
              </a:ext>
            </a:extLst>
          </p:cNvPr>
          <p:cNvSpPr txBox="1"/>
          <p:nvPr/>
        </p:nvSpPr>
        <p:spPr>
          <a:xfrm>
            <a:off x="4031413" y="1417607"/>
            <a:ext cx="7697635" cy="40227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Outcome: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 We successfully demonstrated that machine failure can be predicted with high accuracy, but only with meticulous data preparation.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Key Takeaway: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 For real-world classification problems like predictive maintenance, 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addressing data quality issues like class imbalance and feature scaling is paramount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. A simple model on well-prepared data will always outperform a complex model on poor data.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Applicability: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 A properly trained model (like the SVM) can be deployed to create a proactive maintenance system, reducing downtime and operational costs.</a:t>
            </a:r>
            <a:endParaRPr lang="en-US" sz="200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B02391-ECC7-4C84-6558-DFBA9C59AF7A}"/>
              </a:ext>
            </a:extLst>
          </p:cNvPr>
          <p:cNvSpPr txBox="1"/>
          <p:nvPr/>
        </p:nvSpPr>
        <p:spPr>
          <a:xfrm>
            <a:off x="1302589" y="2697192"/>
            <a:ext cx="27432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/>
                <a:cs typeface="Times New Roman"/>
              </a:rPr>
              <a:t>Conclusion</a:t>
            </a:r>
            <a:endParaRPr lang="en-US"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36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4101BD-DA36-1838-69A3-B9B9985D4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32E484-7BA9-41B6-8E6D-0537F48B6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549C77-1C99-46BB-9682-EBF5B18D8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E6A9DBE-437D-4315-B28A-B92343E86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62F61D-5DC3-488F-B9BB-1F1F600A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90600"/>
            <a:ext cx="117348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F61B7-E7BB-B2D2-B4D0-9EEC6C06DF74}"/>
              </a:ext>
            </a:extLst>
          </p:cNvPr>
          <p:cNvSpPr txBox="1"/>
          <p:nvPr/>
        </p:nvSpPr>
        <p:spPr>
          <a:xfrm>
            <a:off x="166779" y="1417607"/>
            <a:ext cx="11562268" cy="43103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                                               </a:t>
            </a:r>
            <a:r>
              <a:rPr lang="en-US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Recommendations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 &amp; Future Work</a:t>
            </a:r>
            <a:endParaRPr lang="en-US" altLang="en-US" sz="2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Recommendations: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Implement the SVM model (retrained on the full, balanced dataset) as a first-line alert system for maintenance teams.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Use the Decision Tree's feature importance to identify the top sensor readings that indicate an impending failure.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Future Work: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Re-train ANN: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 Train the Artificial Neural Network on the SMOTE-balanced dataset to give it a fair chance to learn the failure patterns.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Ensemble Models: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 Use models like Random Forest or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XGBoost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, which are often more robust to both overfitting and class imbalance.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Hyperparameter Tuning: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ea typeface="+mn-lt"/>
                <a:cs typeface="+mn-lt"/>
              </a:rPr>
              <a:t> Fine-tune the SVM and other models to further optimize their predictive accuracy.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9A15C4-3A56-DC1E-1643-A60333EEE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48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LAIBA FATIMA</dc:creator>
  <cp:lastModifiedBy>LAIBA FATIMA</cp:lastModifiedBy>
  <cp:revision>249</cp:revision>
  <dcterms:created xsi:type="dcterms:W3CDTF">2025-06-16T11:10:46Z</dcterms:created>
  <dcterms:modified xsi:type="dcterms:W3CDTF">2025-06-16T11:57:32Z</dcterms:modified>
</cp:coreProperties>
</file>