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Barlow Condensed Bold" panose="020B0604020202020204" charset="0"/>
      <p:regular r:id="rId13"/>
    </p:embeddedFon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Open Sans" panose="020B0606030504020204" pitchFamily="3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4318" y="3035914"/>
            <a:ext cx="4215172" cy="4215172"/>
          </a:xfrm>
          <a:custGeom>
            <a:avLst/>
            <a:gdLst/>
            <a:ahLst/>
            <a:cxnLst/>
            <a:rect l="l" t="t" r="r" b="b"/>
            <a:pathLst>
              <a:path w="4215172" h="4215172">
                <a:moveTo>
                  <a:pt x="0" y="0"/>
                </a:moveTo>
                <a:lnTo>
                  <a:pt x="4215173" y="0"/>
                </a:lnTo>
                <a:lnTo>
                  <a:pt x="4215173" y="4215172"/>
                </a:lnTo>
                <a:lnTo>
                  <a:pt x="0" y="42151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259300" y="0"/>
            <a:ext cx="1028700" cy="1028700"/>
            <a:chOff x="0" y="0"/>
            <a:chExt cx="270933" cy="2709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458852" y="2895939"/>
            <a:ext cx="12440872" cy="356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279"/>
              </a:lnSpc>
            </a:pPr>
            <a:r>
              <a:rPr lang="en-US" sz="10199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Machine Learning </a:t>
            </a:r>
          </a:p>
          <a:p>
            <a:pPr algn="l">
              <a:lnSpc>
                <a:spcPts val="14279"/>
              </a:lnSpc>
              <a:spcBef>
                <a:spcPct val="0"/>
              </a:spcBef>
            </a:pPr>
            <a:r>
              <a:rPr lang="en-US" sz="10199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Practical Presentation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58851" y="6770718"/>
            <a:ext cx="10100481" cy="709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75"/>
              </a:lnSpc>
              <a:spcBef>
                <a:spcPct val="0"/>
              </a:spcBef>
            </a:pPr>
            <a:r>
              <a:rPr lang="en-US" sz="4411" b="1" dirty="0">
                <a:solidFill>
                  <a:srgbClr val="1F2020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Muhammad Faisal Kamran 2023-BS-AI-025 4th 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76959" y="1991118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Key Findings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76959" y="3232938"/>
            <a:ext cx="15322959" cy="57435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0950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 Description: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Historical Bitcoin prices from 2014 to 2022.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typical financial indicators: Open, High, Low, Close, Adj Close, and Volume.</a:t>
            </a:r>
          </a:p>
          <a:p>
            <a:pPr marL="470950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Engineering: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Creation of additional features like rolling averages, returns, and lagged features to capture time-dependent patterns.</a:t>
            </a:r>
          </a:p>
          <a:p>
            <a:pPr marL="470950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Used: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XGBoost Regressor, a powerful tree-based ensemble learning model, was applied for predicting future Bitcoin prices.</a:t>
            </a:r>
          </a:p>
          <a:p>
            <a:pPr marL="470950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Method: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Series Cross-Validation using TimeSeriesSplit, which is appropriate for chronological data.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 used: Mean Squared Error (MSE), Mean Absolute Error (MAE), and R² Score.</a:t>
            </a:r>
          </a:p>
          <a:p>
            <a:pPr marL="470950" lvl="1" indent="-235475" algn="l">
              <a:lnSpc>
                <a:spcPts val="3053"/>
              </a:lnSpc>
              <a:buFont typeface="Arial"/>
              <a:buChar char="•"/>
            </a:pPr>
            <a:r>
              <a:rPr lang="en-US" sz="21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Results: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was able to capture trends with decent accuracy (exact metric values will be confirmed below).</a:t>
            </a:r>
          </a:p>
          <a:p>
            <a:pPr marL="941899" lvl="2" indent="-313966" algn="l">
              <a:lnSpc>
                <a:spcPts val="3053"/>
              </a:lnSpc>
              <a:buFont typeface="Arial"/>
              <a:buChar char="⚬"/>
            </a:pPr>
            <a:r>
              <a:rPr lang="en-US" sz="21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 showed that predicted vs actual prices follow similar trends, indicating model effectiveness.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09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Conclusion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584471"/>
            <a:ext cx="13791220" cy="45562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Project demonstrates a solid and methodical approach to Bitcoin price forecasting through machine learning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project successfully implemented a time-series forecasting model for Bitcoin prices using XGBoost.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Careful preprocessing and time-aware validation improved the robustness of predictions.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use of technical features and lagged variables helped the model understand temporal dependencies.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39108" y="1028700"/>
            <a:ext cx="4893363" cy="8239125"/>
            <a:chOff x="0" y="0"/>
            <a:chExt cx="6524484" cy="10985500"/>
          </a:xfrm>
        </p:grpSpPr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2"/>
            <a:srcRect l="20304" r="20304"/>
            <a:stretch>
              <a:fillRect/>
            </a:stretch>
          </p:blipFill>
          <p:spPr>
            <a:xfrm>
              <a:off x="0" y="0"/>
              <a:ext cx="6524484" cy="10985500"/>
            </a:xfrm>
            <a:prstGeom prst="rect">
              <a:avLst/>
            </a:prstGeom>
          </p:spPr>
        </p:pic>
      </p:grpSp>
      <p:sp>
        <p:nvSpPr>
          <p:cNvPr id="11" name="TextBox 11"/>
          <p:cNvSpPr txBox="1"/>
          <p:nvPr/>
        </p:nvSpPr>
        <p:spPr>
          <a:xfrm>
            <a:off x="5932471" y="4031072"/>
            <a:ext cx="11567447" cy="230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2"/>
              </a:lnSpc>
            </a:pPr>
            <a:r>
              <a:rPr lang="en-US" sz="8165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Project 1: Regression</a:t>
            </a:r>
          </a:p>
          <a:p>
            <a:pPr algn="ctr">
              <a:lnSpc>
                <a:spcPts val="8982"/>
              </a:lnSpc>
            </a:pPr>
            <a:r>
              <a:rPr lang="en-US" sz="8165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Bitcoin Price Prediction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5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584471"/>
            <a:ext cx="13791220" cy="62707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 my first project for regression, I have build a bitcoin price prediction model.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This project aims to predict Bitcoin prices using historical data and machine learning techniques.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Bitcoin, the first decentralized cryptocurrency, has experienced significant price volatility since its inception. </a:t>
            </a:r>
          </a:p>
          <a:p>
            <a:pPr marL="700494" lvl="1" indent="-350247" algn="l">
              <a:lnSpc>
                <a:spcPts val="4542"/>
              </a:lnSpc>
              <a:buFont typeface="Arial"/>
              <a:buChar char="•"/>
            </a:pPr>
            <a:r>
              <a:rPr lang="en-US" sz="3244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Predicting Bitcoin prices is a challenging task due to market unpredictability, external influences and inherent noise in financial data. This project aims to develop a machine learning-based regression model to forecast Bitcoin prices using historical market data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49968" y="2433141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50"/>
              </a:lnSpc>
            </a:pPr>
            <a:r>
              <a:rPr lang="en-US" sz="6500" b="1" dirty="0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49968" y="3584471"/>
            <a:ext cx="14422902" cy="6418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dataset contains historical Bitcoin price data from September 17, 2014 to February 19, 2022 (2,713 daily observations) with the following features: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Date: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The date of the observation (YYYY-MM-DD format)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Open: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Opening price of Bitcoin on that day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High: 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Highest price of Bitcoin during that day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Low: 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Lowest price of Bitcoin during that day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Close: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Closing price of Bitcoin on that day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Adj Close: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Adjusted closing price (accounts for corporate actions)</a:t>
            </a:r>
          </a:p>
          <a:p>
            <a:pPr marL="717196" lvl="1" indent="-358598" algn="l">
              <a:lnSpc>
                <a:spcPts val="4650"/>
              </a:lnSpc>
              <a:buFont typeface="Arial"/>
              <a:buChar char="•"/>
            </a:pPr>
            <a:r>
              <a:rPr lang="en-US" sz="3321" b="1" dirty="0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Volume: </a:t>
            </a:r>
            <a:r>
              <a:rPr lang="en-US" sz="3321" dirty="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Trading volume of Bitcoin for that day</a:t>
            </a:r>
          </a:p>
          <a:p>
            <a:pPr algn="l">
              <a:lnSpc>
                <a:spcPts val="4650"/>
              </a:lnSpc>
            </a:pPr>
            <a:endParaRPr lang="en-US" sz="3321" dirty="0">
              <a:solidFill>
                <a:srgbClr val="1F202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392907" y="1105451"/>
            <a:ext cx="8534434" cy="12646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10"/>
              </a:lnSpc>
            </a:pPr>
            <a:r>
              <a:rPr lang="en-US" sz="8828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Preprocessing Steps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02767" y="3560717"/>
            <a:ext cx="920490" cy="920490"/>
            <a:chOff x="0" y="0"/>
            <a:chExt cx="178502" cy="1785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57010" y="4093637"/>
            <a:ext cx="4442429" cy="1241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3"/>
              </a:lnSpc>
              <a:spcBef>
                <a:spcPct val="0"/>
              </a:spcBef>
            </a:pPr>
            <a:r>
              <a:rPr lang="en-US" sz="1802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Removed outliers which are unusual  data points using the IQR method. DId this for better generalization and more stable and accurate model performance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6114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57010" y="3522617"/>
            <a:ext cx="3735897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Outlier Detection and Removal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6939565" y="3560717"/>
            <a:ext cx="920490" cy="920490"/>
            <a:chOff x="0" y="0"/>
            <a:chExt cx="178502" cy="178502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8293809" y="4093637"/>
            <a:ext cx="4016715" cy="1554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Raw data isn't always in the best format for modeling so we did feature engineering and created features like rolling averages, returns, and lagged features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062913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293809" y="3522617"/>
            <a:ext cx="4454865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 Engineering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02767" y="7261759"/>
            <a:ext cx="920490" cy="920490"/>
            <a:chOff x="0" y="0"/>
            <a:chExt cx="178502" cy="17850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657010" y="7794678"/>
            <a:ext cx="4016715" cy="1240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 time series, past data predicts future data and in our case we need to predict bitcoin from past data hence we do this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426114" y="7501500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657010" y="7223659"/>
            <a:ext cx="3735897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 Series Cross Validation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6939565" y="7261759"/>
            <a:ext cx="920490" cy="920490"/>
            <a:chOff x="0" y="0"/>
            <a:chExt cx="178502" cy="178502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8293809" y="7794678"/>
            <a:ext cx="4016715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Simple date cannot be used in calculations so we convert it to date time format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062913" y="7501500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93809" y="7223659"/>
            <a:ext cx="4454865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Convert Date to Datetime Format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2748674" y="3560717"/>
            <a:ext cx="920490" cy="920490"/>
            <a:chOff x="0" y="0"/>
            <a:chExt cx="178502" cy="178502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78502" cy="178502"/>
            </a:xfrm>
            <a:custGeom>
              <a:avLst/>
              <a:gdLst/>
              <a:ahLst/>
              <a:cxnLst/>
              <a:rect l="l" t="t" r="r" b="b"/>
              <a:pathLst>
                <a:path w="178502" h="178502">
                  <a:moveTo>
                    <a:pt x="0" y="0"/>
                  </a:moveTo>
                  <a:lnTo>
                    <a:pt x="178502" y="0"/>
                  </a:lnTo>
                  <a:lnTo>
                    <a:pt x="178502" y="178502"/>
                  </a:lnTo>
                  <a:lnTo>
                    <a:pt x="0" y="17850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78502" cy="2166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4102917" y="4093637"/>
            <a:ext cx="4016715" cy="925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To separate inputs (features) and outputs (targets) before model training.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72021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4102917" y="3522617"/>
            <a:ext cx="2732630" cy="326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1"/>
              </a:lnSpc>
              <a:spcBef>
                <a:spcPct val="0"/>
              </a:spcBef>
            </a:pPr>
            <a:r>
              <a:rPr lang="en-US" sz="1901" b="1">
                <a:solidFill>
                  <a:srgbClr val="02CD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Features and Targets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8CF2A-AAC3-F932-B612-C524CC1E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A0B18B5-7C8C-328D-AA4B-2D8BC5CB4F10}"/>
              </a:ext>
            </a:extLst>
          </p:cNvPr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B7E2CB2-8D77-E682-95D1-C3AE8E027CBA}"/>
                </a:ext>
              </a:extLst>
            </p:cNvPr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E1EED5A-FA35-6DDD-DBC5-405778AEA1AB}"/>
                </a:ext>
              </a:extLst>
            </p:cNvPr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FC49BDB4-4370-A628-454B-57347C42195E}"/>
              </a:ext>
            </a:extLst>
          </p:cNvPr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E87B494-C562-71C7-313D-C3FA9EAB5F45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786716E-B2A2-631D-6B9A-AE323ACFB292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E756CA1-B2D6-1591-0551-C57F2AA59B5D}"/>
              </a:ext>
            </a:extLst>
          </p:cNvPr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74F643F-599C-8B3A-CF15-7829DF7C91BE}"/>
              </a:ext>
            </a:extLst>
          </p:cNvPr>
          <p:cNvSpPr txBox="1"/>
          <p:nvPr/>
        </p:nvSpPr>
        <p:spPr>
          <a:xfrm>
            <a:off x="426114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A487CE4-ABD4-92EF-1926-49D2442D707E}"/>
              </a:ext>
            </a:extLst>
          </p:cNvPr>
          <p:cNvSpPr txBox="1"/>
          <p:nvPr/>
        </p:nvSpPr>
        <p:spPr>
          <a:xfrm>
            <a:off x="426114" y="7501500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128EF1A-4936-9F2A-685F-6FF70479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821" y="2024596"/>
            <a:ext cx="8392261" cy="471910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B41458D-7E54-B34A-65DB-58CEE51F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667" y="1943100"/>
            <a:ext cx="8242279" cy="64008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440FEED-E0D7-E993-5947-C218CCB1C713}"/>
              </a:ext>
            </a:extLst>
          </p:cNvPr>
          <p:cNvSpPr txBox="1"/>
          <p:nvPr/>
        </p:nvSpPr>
        <p:spPr>
          <a:xfrm>
            <a:off x="1600200" y="1161320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E6AC2E-62C3-4CF6-AE49-F4E3A3B3F7FE}"/>
              </a:ext>
            </a:extLst>
          </p:cNvPr>
          <p:cNvSpPr txBox="1"/>
          <p:nvPr/>
        </p:nvSpPr>
        <p:spPr>
          <a:xfrm>
            <a:off x="10821451" y="1240815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and Removal</a:t>
            </a:r>
          </a:p>
        </p:txBody>
      </p:sp>
    </p:spTree>
    <p:extLst>
      <p:ext uri="{BB962C8B-B14F-4D97-AF65-F5344CB8AC3E}">
        <p14:creationId xmlns:p14="http://schemas.microsoft.com/office/powerpoint/2010/main" val="1309930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9DA5-7F4B-FE5C-9D5F-FC0A7C06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7B2D252-67A3-361D-EF15-A42031BE7902}"/>
              </a:ext>
            </a:extLst>
          </p:cNvPr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A78FF78-F4D2-1706-744B-16847AC48391}"/>
                </a:ext>
              </a:extLst>
            </p:cNvPr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7A96B3F-D7E5-97AD-B2EF-E4E8BD763D64}"/>
                </a:ext>
              </a:extLst>
            </p:cNvPr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3BC59950-EC39-4B7F-06FC-5EEB5094CF19}"/>
              </a:ext>
            </a:extLst>
          </p:cNvPr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D3BCA8A-20A3-6F9B-0379-FE2F404186FE}"/>
                </a:ext>
              </a:extLst>
            </p:cNvPr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C74299FF-B5F2-E59F-1E68-6F5B5636275F}"/>
                </a:ext>
              </a:extLst>
            </p:cNvPr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B3C7CB88-E9EC-C275-2D0D-4679348A1140}"/>
              </a:ext>
            </a:extLst>
          </p:cNvPr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65DCB0A0-778E-A0FA-1F37-4ABD4F5B67BC}"/>
              </a:ext>
            </a:extLst>
          </p:cNvPr>
          <p:cNvSpPr txBox="1"/>
          <p:nvPr/>
        </p:nvSpPr>
        <p:spPr>
          <a:xfrm>
            <a:off x="426114" y="3800458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212F0F34-DEC7-00E1-A501-3151FFC5FB96}"/>
              </a:ext>
            </a:extLst>
          </p:cNvPr>
          <p:cNvSpPr txBox="1"/>
          <p:nvPr/>
        </p:nvSpPr>
        <p:spPr>
          <a:xfrm>
            <a:off x="426114" y="7501500"/>
            <a:ext cx="673794" cy="402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22"/>
              </a:lnSpc>
              <a:spcBef>
                <a:spcPct val="0"/>
              </a:spcBef>
            </a:pPr>
            <a:r>
              <a:rPr lang="en-US" sz="2444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DEACE95-866B-2CD9-878A-ED0C577A0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011" y="1272359"/>
            <a:ext cx="6962626" cy="148592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0B1ECC30-D166-CB1D-B93A-8A48301C7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369" y="1272359"/>
            <a:ext cx="4919892" cy="315377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F472947-A064-40E8-0748-BFBC4E9AF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953" y="3800458"/>
            <a:ext cx="7433361" cy="61468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1321B8-5F3A-0F34-6764-1FE61E7C934C}"/>
              </a:ext>
            </a:extLst>
          </p:cNvPr>
          <p:cNvSpPr txBox="1"/>
          <p:nvPr/>
        </p:nvSpPr>
        <p:spPr>
          <a:xfrm>
            <a:off x="1099908" y="502323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to Datetime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AC882A-D224-D877-803A-68E7D46B96C7}"/>
              </a:ext>
            </a:extLst>
          </p:cNvPr>
          <p:cNvSpPr txBox="1"/>
          <p:nvPr/>
        </p:nvSpPr>
        <p:spPr>
          <a:xfrm>
            <a:off x="12034838" y="571703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Targets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A166E2-50F8-F3A2-C104-F2676AB8CA09}"/>
              </a:ext>
            </a:extLst>
          </p:cNvPr>
          <p:cNvSpPr txBox="1"/>
          <p:nvPr/>
        </p:nvSpPr>
        <p:spPr>
          <a:xfrm>
            <a:off x="1386824" y="3215683"/>
            <a:ext cx="5715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1931927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5204737" y="4985493"/>
            <a:ext cx="6812696" cy="5083974"/>
          </a:xfrm>
          <a:custGeom>
            <a:avLst/>
            <a:gdLst/>
            <a:ahLst/>
            <a:cxnLst/>
            <a:rect l="l" t="t" r="r" b="b"/>
            <a:pathLst>
              <a:path w="6812696" h="5083974">
                <a:moveTo>
                  <a:pt x="0" y="0"/>
                </a:moveTo>
                <a:lnTo>
                  <a:pt x="6812696" y="0"/>
                </a:lnTo>
                <a:lnTo>
                  <a:pt x="6812696" y="5083974"/>
                </a:lnTo>
                <a:lnTo>
                  <a:pt x="0" y="50839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60148" y="1095375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Modeling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18258"/>
            <a:ext cx="15164769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For our model we selected XG Boost as it is better for the follwing reasons: 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Time series compatibility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Better performance on tabular data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Faster and more scalable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749838" y="7527480"/>
            <a:ext cx="47625" cy="1740345"/>
            <a:chOff x="0" y="0"/>
            <a:chExt cx="12543" cy="458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43" cy="458362"/>
            </a:xfrm>
            <a:custGeom>
              <a:avLst/>
              <a:gdLst/>
              <a:ahLst/>
              <a:cxnLst/>
              <a:rect l="l" t="t" r="r" b="b"/>
              <a:pathLst>
                <a:path w="12543" h="458362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259300" y="9258300"/>
            <a:ext cx="1028700" cy="1028700"/>
            <a:chOff x="0" y="0"/>
            <a:chExt cx="270933" cy="2709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70933" cy="270933"/>
            </a:xfrm>
            <a:custGeom>
              <a:avLst/>
              <a:gdLst/>
              <a:ahLst/>
              <a:cxnLst/>
              <a:rect l="l" t="t" r="r" b="b"/>
              <a:pathLst>
                <a:path w="270933" h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1">
              <a:gsLst>
                <a:gs pos="0">
                  <a:srgbClr val="45D0FC">
                    <a:alpha val="100000"/>
                  </a:srgbClr>
                </a:gs>
                <a:gs pos="100000">
                  <a:srgbClr val="085DA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140600" y="4394242"/>
            <a:ext cx="10006801" cy="5272400"/>
          </a:xfrm>
          <a:custGeom>
            <a:avLst/>
            <a:gdLst/>
            <a:ahLst/>
            <a:cxnLst/>
            <a:rect l="l" t="t" r="r" b="b"/>
            <a:pathLst>
              <a:path w="10006801" h="5272400">
                <a:moveTo>
                  <a:pt x="0" y="0"/>
                </a:moveTo>
                <a:lnTo>
                  <a:pt x="10006800" y="0"/>
                </a:lnTo>
                <a:lnTo>
                  <a:pt x="10006800" y="5272400"/>
                </a:lnTo>
                <a:lnTo>
                  <a:pt x="0" y="5272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499918" y="9638067"/>
            <a:ext cx="547464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860148" y="1095375"/>
            <a:ext cx="412551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50"/>
              </a:lnSpc>
            </a:pPr>
            <a:r>
              <a:rPr lang="en-US" sz="6500" b="1">
                <a:solidFill>
                  <a:srgbClr val="02CDFF"/>
                </a:solidFill>
                <a:latin typeface="Barlow Condensed Bold"/>
                <a:ea typeface="Barlow Condensed Bold"/>
                <a:cs typeface="Barlow Condensed Bold"/>
                <a:sym typeface="Barlow Condensed Bold"/>
              </a:rPr>
              <a:t>Evaluation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318258"/>
            <a:ext cx="15164769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We evalaute and predict the price of the bitcoin using our trained model using XG Boost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final model shows accuracy of 95 percent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620</Words>
  <Application>Microsoft Office PowerPoint</Application>
  <PresentationFormat>Custom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Canva Sans</vt:lpstr>
      <vt:lpstr>Open Sans</vt:lpstr>
      <vt:lpstr>Canva Sans Bold</vt:lpstr>
      <vt:lpstr>Times New Roman</vt:lpstr>
      <vt:lpstr>Arial</vt:lpstr>
      <vt:lpstr>Open Sans Bold</vt:lpstr>
      <vt:lpstr>Barlow Condensed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Practical</dc:title>
  <cp:lastModifiedBy>M. Faisal</cp:lastModifiedBy>
  <cp:revision>4</cp:revision>
  <dcterms:created xsi:type="dcterms:W3CDTF">2006-08-16T00:00:00Z</dcterms:created>
  <dcterms:modified xsi:type="dcterms:W3CDTF">2025-06-16T09:48:54Z</dcterms:modified>
  <dc:identifier>DAGqgPWc_to</dc:identifier>
</cp:coreProperties>
</file>