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7" r:id="rId16"/>
  </p:sldIdLst>
  <p:sldSz cx="18288000" cy="10287000"/>
  <p:notesSz cx="6858000" cy="9144000"/>
  <p:embeddedFontLst>
    <p:embeddedFont>
      <p:font typeface="Impact" panose="020B0806030902050204" pitchFamily="34" charset="0"/>
      <p:regular r:id="rId17"/>
    </p:embeddedFont>
    <p:embeddedFont>
      <p:font typeface="Clear Sans Bold" panose="020B0604020202020204" charset="0"/>
      <p:regular r:id="rId18"/>
    </p:embeddedFont>
    <p:embeddedFont>
      <p:font typeface="Clear Sans" panose="020B0604020202020204" charset="0"/>
      <p:regular r:id="rId19"/>
    </p:embeddedFont>
    <p:embeddedFont>
      <p:font typeface="Calibri" panose="020F0502020204030204" pitchFamily="34" charset="0"/>
      <p:regular r:id="rId20"/>
      <p:bold r:id="rId21"/>
      <p:italic r:id="rId22"/>
      <p:boldItalic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16-Jun-25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16-Jun-25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16-Jun-25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16-Jun-25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16-Jun-25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16-Jun-25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16-Jun-25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16-Jun-25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4.sv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4.sv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4.sv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image" Target="../media/image4.sv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4.sv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4.sv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4.sv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4" name="Freeform 14"/>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6" name="Freeform 16"/>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TextBox 17"/>
          <p:cNvSpPr txBox="1"/>
          <p:nvPr/>
        </p:nvSpPr>
        <p:spPr>
          <a:xfrm>
            <a:off x="4881992" y="1990401"/>
            <a:ext cx="9578620" cy="3801117"/>
          </a:xfrm>
          <a:prstGeom prst="rect">
            <a:avLst/>
          </a:prstGeom>
        </p:spPr>
        <p:txBody>
          <a:bodyPr lIns="0" tIns="0" rIns="0" bIns="0" rtlCol="0" anchor="t">
            <a:spAutoFit/>
          </a:bodyPr>
          <a:lstStyle/>
          <a:p>
            <a:pPr algn="ctr">
              <a:lnSpc>
                <a:spcPts val="9055"/>
              </a:lnSpc>
            </a:pPr>
            <a:r>
              <a:rPr lang="en-US" sz="11043">
                <a:solidFill>
                  <a:srgbClr val="262F43"/>
                </a:solidFill>
                <a:latin typeface="Impact"/>
                <a:ea typeface="Impact"/>
                <a:cs typeface="Impact"/>
                <a:sym typeface="Impact"/>
              </a:rPr>
              <a:t>MACHINE LEARNING</a:t>
            </a:r>
          </a:p>
          <a:p>
            <a:pPr algn="ctr">
              <a:lnSpc>
                <a:spcPts val="9055"/>
              </a:lnSpc>
            </a:pPr>
            <a:r>
              <a:rPr lang="en-US" sz="11043">
                <a:solidFill>
                  <a:srgbClr val="262F43"/>
                </a:solidFill>
                <a:latin typeface="Impact"/>
                <a:ea typeface="Impact"/>
                <a:cs typeface="Impact"/>
                <a:sym typeface="Impact"/>
              </a:rPr>
              <a:t> Project</a:t>
            </a:r>
          </a:p>
          <a:p>
            <a:pPr algn="ctr">
              <a:lnSpc>
                <a:spcPts val="9055"/>
              </a:lnSpc>
            </a:pPr>
            <a:r>
              <a:rPr lang="en-US" sz="11043">
                <a:solidFill>
                  <a:srgbClr val="262F43"/>
                </a:solidFill>
                <a:latin typeface="Impact"/>
                <a:ea typeface="Impact"/>
                <a:cs typeface="Impact"/>
                <a:sym typeface="Impact"/>
              </a:rPr>
              <a:t>presentation</a:t>
            </a:r>
          </a:p>
        </p:txBody>
      </p:sp>
      <p:sp>
        <p:nvSpPr>
          <p:cNvPr id="18" name="TextBox 18"/>
          <p:cNvSpPr txBox="1"/>
          <p:nvPr/>
        </p:nvSpPr>
        <p:spPr>
          <a:xfrm>
            <a:off x="5346953" y="8144785"/>
            <a:ext cx="8648697" cy="1354599"/>
          </a:xfrm>
          <a:prstGeom prst="rect">
            <a:avLst/>
          </a:prstGeom>
        </p:spPr>
        <p:txBody>
          <a:bodyPr lIns="0" tIns="0" rIns="0" bIns="0" rtlCol="0" anchor="t">
            <a:spAutoFit/>
          </a:bodyPr>
          <a:lstStyle/>
          <a:p>
            <a:pPr algn="ctr">
              <a:lnSpc>
                <a:spcPts val="3555"/>
              </a:lnSpc>
            </a:pPr>
            <a:r>
              <a:rPr lang="en-US" sz="3555">
                <a:solidFill>
                  <a:srgbClr val="262F43"/>
                </a:solidFill>
                <a:latin typeface="Clear Sans"/>
                <a:ea typeface="Clear Sans"/>
                <a:cs typeface="Clear Sans"/>
                <a:sym typeface="Clear Sans"/>
              </a:rPr>
              <a:t>Presented By Muhammad Hashir Afzaal</a:t>
            </a:r>
          </a:p>
          <a:p>
            <a:pPr algn="ctr">
              <a:lnSpc>
                <a:spcPts val="3555"/>
              </a:lnSpc>
            </a:pPr>
            <a:r>
              <a:rPr lang="en-US" sz="3555">
                <a:solidFill>
                  <a:srgbClr val="262F43"/>
                </a:solidFill>
                <a:latin typeface="Clear Sans"/>
                <a:ea typeface="Clear Sans"/>
                <a:cs typeface="Clear Sans"/>
                <a:sym typeface="Clear Sans"/>
              </a:rPr>
              <a:t>2023-BS-AI-062</a:t>
            </a:r>
          </a:p>
          <a:p>
            <a:pPr algn="ctr">
              <a:lnSpc>
                <a:spcPts val="3555"/>
              </a:lnSpc>
            </a:pPr>
            <a:r>
              <a:rPr lang="en-US" sz="3555">
                <a:solidFill>
                  <a:srgbClr val="262F43"/>
                </a:solidFill>
                <a:latin typeface="Clear Sans"/>
                <a:ea typeface="Clear Sans"/>
                <a:cs typeface="Clear Sans"/>
                <a:sym typeface="Clear Sans"/>
              </a:rPr>
              <a:t>Section: 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0" name="Freeform 20"/>
          <p:cNvSpPr/>
          <p:nvPr/>
        </p:nvSpPr>
        <p:spPr>
          <a:xfrm>
            <a:off x="3350005" y="7613255"/>
            <a:ext cx="14150847" cy="1992186"/>
          </a:xfrm>
          <a:custGeom>
            <a:avLst/>
            <a:gdLst/>
            <a:ahLst/>
            <a:cxnLst/>
            <a:rect l="l" t="t" r="r" b="b"/>
            <a:pathLst>
              <a:path w="14150847" h="1992186">
                <a:moveTo>
                  <a:pt x="0" y="0"/>
                </a:moveTo>
                <a:lnTo>
                  <a:pt x="14150847" y="0"/>
                </a:lnTo>
                <a:lnTo>
                  <a:pt x="14150847" y="1992186"/>
                </a:lnTo>
                <a:lnTo>
                  <a:pt x="0" y="1992186"/>
                </a:lnTo>
                <a:lnTo>
                  <a:pt x="0" y="0"/>
                </a:lnTo>
                <a:close/>
              </a:path>
            </a:pathLst>
          </a:custGeom>
          <a:blipFill>
            <a:blip r:embed="rId6"/>
            <a:stretch>
              <a:fillRect/>
            </a:stretch>
          </a:blipFill>
        </p:spPr>
      </p:sp>
      <p:sp>
        <p:nvSpPr>
          <p:cNvPr id="21" name="Freeform 21"/>
          <p:cNvSpPr/>
          <p:nvPr/>
        </p:nvSpPr>
        <p:spPr>
          <a:xfrm>
            <a:off x="3420963" y="5724465"/>
            <a:ext cx="14079889" cy="914278"/>
          </a:xfrm>
          <a:custGeom>
            <a:avLst/>
            <a:gdLst/>
            <a:ahLst/>
            <a:cxnLst/>
            <a:rect l="l" t="t" r="r" b="b"/>
            <a:pathLst>
              <a:path w="14079889" h="914278">
                <a:moveTo>
                  <a:pt x="0" y="0"/>
                </a:moveTo>
                <a:lnTo>
                  <a:pt x="14079889" y="0"/>
                </a:lnTo>
                <a:lnTo>
                  <a:pt x="14079889" y="914278"/>
                </a:lnTo>
                <a:lnTo>
                  <a:pt x="0" y="914278"/>
                </a:lnTo>
                <a:lnTo>
                  <a:pt x="0" y="0"/>
                </a:lnTo>
                <a:close/>
              </a:path>
            </a:pathLst>
          </a:custGeom>
          <a:blipFill>
            <a:blip r:embed="rId7"/>
            <a:stretch>
              <a:fillRect/>
            </a:stretch>
          </a:blipFill>
        </p:spPr>
      </p:sp>
      <p:sp>
        <p:nvSpPr>
          <p:cNvPr id="22" name="TextBox 22"/>
          <p:cNvSpPr txBox="1"/>
          <p:nvPr/>
        </p:nvSpPr>
        <p:spPr>
          <a:xfrm>
            <a:off x="3925005" y="529029"/>
            <a:ext cx="10437990"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MODELING</a:t>
            </a:r>
          </a:p>
        </p:txBody>
      </p:sp>
      <p:sp>
        <p:nvSpPr>
          <p:cNvPr id="23" name="TextBox 23"/>
          <p:cNvSpPr txBox="1"/>
          <p:nvPr/>
        </p:nvSpPr>
        <p:spPr>
          <a:xfrm>
            <a:off x="3217632" y="1828099"/>
            <a:ext cx="11852737" cy="671297"/>
          </a:xfrm>
          <a:prstGeom prst="rect">
            <a:avLst/>
          </a:prstGeom>
        </p:spPr>
        <p:txBody>
          <a:bodyPr lIns="0" tIns="0" rIns="0" bIns="0" rtlCol="0" anchor="t">
            <a:spAutoFit/>
          </a:bodyPr>
          <a:lstStyle/>
          <a:p>
            <a:pPr algn="ctr">
              <a:lnSpc>
                <a:spcPts val="5524"/>
              </a:lnSpc>
            </a:pPr>
            <a:r>
              <a:rPr lang="en-US" sz="3945" b="1">
                <a:solidFill>
                  <a:srgbClr val="262F43"/>
                </a:solidFill>
                <a:latin typeface="Clear Sans Bold"/>
                <a:ea typeface="Clear Sans Bold"/>
                <a:cs typeface="Clear Sans Bold"/>
                <a:sym typeface="Clear Sans Bold"/>
              </a:rPr>
              <a:t>Artificial Neural Network (ANN) </a:t>
            </a:r>
          </a:p>
        </p:txBody>
      </p:sp>
      <p:sp>
        <p:nvSpPr>
          <p:cNvPr id="24" name="TextBox 24"/>
          <p:cNvSpPr txBox="1"/>
          <p:nvPr/>
        </p:nvSpPr>
        <p:spPr>
          <a:xfrm>
            <a:off x="3329068" y="2658610"/>
            <a:ext cx="11629863" cy="1942180"/>
          </a:xfrm>
          <a:prstGeom prst="rect">
            <a:avLst/>
          </a:prstGeom>
        </p:spPr>
        <p:txBody>
          <a:bodyPr lIns="0" tIns="0" rIns="0" bIns="0" rtlCol="0" anchor="t">
            <a:spAutoFit/>
          </a:bodyPr>
          <a:lstStyle/>
          <a:p>
            <a:pPr algn="ctr">
              <a:lnSpc>
                <a:spcPts val="3890"/>
              </a:lnSpc>
            </a:pPr>
            <a:r>
              <a:rPr lang="en-US" sz="2778">
                <a:solidFill>
                  <a:srgbClr val="262F43"/>
                </a:solidFill>
                <a:latin typeface="Clear Sans"/>
                <a:ea typeface="Clear Sans"/>
                <a:cs typeface="Clear Sans"/>
                <a:sym typeface="Clear Sans"/>
              </a:rPr>
              <a:t>Artificial Neural Networks (ANNs) are inspired by the human brain and are powerful models used to learn complex patterns and relationships in data. They’re especially useful when simpler models (like logistic regression) can’t capture the underlying structure of the data.</a:t>
            </a:r>
          </a:p>
        </p:txBody>
      </p:sp>
      <p:sp>
        <p:nvSpPr>
          <p:cNvPr id="25" name="TextBox 25"/>
          <p:cNvSpPr txBox="1"/>
          <p:nvPr/>
        </p:nvSpPr>
        <p:spPr>
          <a:xfrm>
            <a:off x="3093826" y="4781388"/>
            <a:ext cx="12100347" cy="628752"/>
          </a:xfrm>
          <a:prstGeom prst="rect">
            <a:avLst/>
          </a:prstGeom>
        </p:spPr>
        <p:txBody>
          <a:bodyPr lIns="0" tIns="0" rIns="0" bIns="0" rtlCol="0" anchor="t">
            <a:spAutoFit/>
          </a:bodyPr>
          <a:lstStyle/>
          <a:p>
            <a:pPr algn="ctr">
              <a:lnSpc>
                <a:spcPts val="5244"/>
              </a:lnSpc>
            </a:pPr>
            <a:r>
              <a:rPr lang="en-US" sz="3746" b="1">
                <a:solidFill>
                  <a:srgbClr val="262F43"/>
                </a:solidFill>
                <a:latin typeface="Clear Sans Bold"/>
                <a:ea typeface="Clear Sans Bold"/>
                <a:cs typeface="Clear Sans Bold"/>
                <a:sym typeface="Clear Sans Bold"/>
              </a:rPr>
              <a:t>Convert sparse matrix to array for ANN</a:t>
            </a:r>
          </a:p>
        </p:txBody>
      </p:sp>
      <p:sp>
        <p:nvSpPr>
          <p:cNvPr id="26" name="TextBox 26"/>
          <p:cNvSpPr txBox="1"/>
          <p:nvPr/>
        </p:nvSpPr>
        <p:spPr>
          <a:xfrm>
            <a:off x="3093826" y="6857575"/>
            <a:ext cx="12100347" cy="628752"/>
          </a:xfrm>
          <a:prstGeom prst="rect">
            <a:avLst/>
          </a:prstGeom>
        </p:spPr>
        <p:txBody>
          <a:bodyPr lIns="0" tIns="0" rIns="0" bIns="0" rtlCol="0" anchor="t">
            <a:spAutoFit/>
          </a:bodyPr>
          <a:lstStyle/>
          <a:p>
            <a:pPr algn="ctr">
              <a:lnSpc>
                <a:spcPts val="5244"/>
              </a:lnSpc>
            </a:pPr>
            <a:r>
              <a:rPr lang="en-US" sz="3746" b="1">
                <a:solidFill>
                  <a:srgbClr val="262F43"/>
                </a:solidFill>
                <a:latin typeface="Clear Sans Bold"/>
                <a:ea typeface="Clear Sans Bold"/>
                <a:cs typeface="Clear Sans Bold"/>
                <a:sym typeface="Clear Sans Bold"/>
              </a:rPr>
              <a:t>Build ANN model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0" name="Freeform 20"/>
          <p:cNvSpPr/>
          <p:nvPr/>
        </p:nvSpPr>
        <p:spPr>
          <a:xfrm>
            <a:off x="2848281" y="4180508"/>
            <a:ext cx="13646042" cy="1107510"/>
          </a:xfrm>
          <a:custGeom>
            <a:avLst/>
            <a:gdLst/>
            <a:ahLst/>
            <a:cxnLst/>
            <a:rect l="l" t="t" r="r" b="b"/>
            <a:pathLst>
              <a:path w="13646042" h="1107510">
                <a:moveTo>
                  <a:pt x="0" y="0"/>
                </a:moveTo>
                <a:lnTo>
                  <a:pt x="13646042" y="0"/>
                </a:lnTo>
                <a:lnTo>
                  <a:pt x="13646042" y="1107510"/>
                </a:lnTo>
                <a:lnTo>
                  <a:pt x="0" y="1107510"/>
                </a:lnTo>
                <a:lnTo>
                  <a:pt x="0" y="0"/>
                </a:lnTo>
                <a:close/>
              </a:path>
            </a:pathLst>
          </a:custGeom>
          <a:blipFill>
            <a:blip r:embed="rId6"/>
            <a:stretch>
              <a:fillRect l="-24095" r="-24095"/>
            </a:stretch>
          </a:blipFill>
        </p:spPr>
      </p:sp>
      <p:sp>
        <p:nvSpPr>
          <p:cNvPr id="21" name="TextBox 21"/>
          <p:cNvSpPr txBox="1"/>
          <p:nvPr/>
        </p:nvSpPr>
        <p:spPr>
          <a:xfrm>
            <a:off x="3925005" y="529029"/>
            <a:ext cx="10437990"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MODELING</a:t>
            </a:r>
          </a:p>
        </p:txBody>
      </p:sp>
      <p:sp>
        <p:nvSpPr>
          <p:cNvPr id="22" name="TextBox 22"/>
          <p:cNvSpPr txBox="1"/>
          <p:nvPr/>
        </p:nvSpPr>
        <p:spPr>
          <a:xfrm>
            <a:off x="3217632" y="1828099"/>
            <a:ext cx="11852737" cy="671297"/>
          </a:xfrm>
          <a:prstGeom prst="rect">
            <a:avLst/>
          </a:prstGeom>
        </p:spPr>
        <p:txBody>
          <a:bodyPr lIns="0" tIns="0" rIns="0" bIns="0" rtlCol="0" anchor="t">
            <a:spAutoFit/>
          </a:bodyPr>
          <a:lstStyle/>
          <a:p>
            <a:pPr algn="ctr">
              <a:lnSpc>
                <a:spcPts val="5524"/>
              </a:lnSpc>
            </a:pPr>
            <a:r>
              <a:rPr lang="en-US" sz="3945" b="1">
                <a:solidFill>
                  <a:srgbClr val="262F43"/>
                </a:solidFill>
                <a:latin typeface="Clear Sans Bold"/>
                <a:ea typeface="Clear Sans Bold"/>
                <a:cs typeface="Clear Sans Bold"/>
                <a:sym typeface="Clear Sans Bold"/>
              </a:rPr>
              <a:t>Artificial Neural Network (ANN) </a:t>
            </a:r>
          </a:p>
        </p:txBody>
      </p:sp>
      <p:sp>
        <p:nvSpPr>
          <p:cNvPr id="23" name="TextBox 23"/>
          <p:cNvSpPr txBox="1"/>
          <p:nvPr/>
        </p:nvSpPr>
        <p:spPr>
          <a:xfrm>
            <a:off x="3082766" y="3173214"/>
            <a:ext cx="12100347" cy="628752"/>
          </a:xfrm>
          <a:prstGeom prst="rect">
            <a:avLst/>
          </a:prstGeom>
        </p:spPr>
        <p:txBody>
          <a:bodyPr lIns="0" tIns="0" rIns="0" bIns="0" rtlCol="0" anchor="t">
            <a:spAutoFit/>
          </a:bodyPr>
          <a:lstStyle/>
          <a:p>
            <a:pPr algn="ctr">
              <a:lnSpc>
                <a:spcPts val="5244"/>
              </a:lnSpc>
            </a:pPr>
            <a:r>
              <a:rPr lang="en-US" sz="3746" b="1">
                <a:solidFill>
                  <a:srgbClr val="262F43"/>
                </a:solidFill>
                <a:latin typeface="Clear Sans Bold"/>
                <a:ea typeface="Clear Sans Bold"/>
                <a:cs typeface="Clear Sans Bold"/>
                <a:sym typeface="Clear Sans Bold"/>
              </a:rPr>
              <a:t>Compile and train model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0" name="Freeform 20"/>
          <p:cNvSpPr/>
          <p:nvPr/>
        </p:nvSpPr>
        <p:spPr>
          <a:xfrm>
            <a:off x="3265276" y="5633130"/>
            <a:ext cx="12897232" cy="1872179"/>
          </a:xfrm>
          <a:custGeom>
            <a:avLst/>
            <a:gdLst/>
            <a:ahLst/>
            <a:cxnLst/>
            <a:rect l="l" t="t" r="r" b="b"/>
            <a:pathLst>
              <a:path w="12897232" h="1872179">
                <a:moveTo>
                  <a:pt x="0" y="0"/>
                </a:moveTo>
                <a:lnTo>
                  <a:pt x="12897232" y="0"/>
                </a:lnTo>
                <a:lnTo>
                  <a:pt x="12897232" y="1872179"/>
                </a:lnTo>
                <a:lnTo>
                  <a:pt x="0" y="1872179"/>
                </a:lnTo>
                <a:lnTo>
                  <a:pt x="0" y="0"/>
                </a:lnTo>
                <a:close/>
              </a:path>
            </a:pathLst>
          </a:custGeom>
          <a:blipFill>
            <a:blip r:embed="rId6"/>
            <a:stretch>
              <a:fillRect/>
            </a:stretch>
          </a:blipFill>
        </p:spPr>
      </p:sp>
      <p:sp>
        <p:nvSpPr>
          <p:cNvPr id="21" name="TextBox 21"/>
          <p:cNvSpPr txBox="1"/>
          <p:nvPr/>
        </p:nvSpPr>
        <p:spPr>
          <a:xfrm>
            <a:off x="3925005" y="2018976"/>
            <a:ext cx="10437990"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EVALUATION</a:t>
            </a:r>
          </a:p>
        </p:txBody>
      </p:sp>
      <p:sp>
        <p:nvSpPr>
          <p:cNvPr id="22" name="TextBox 22"/>
          <p:cNvSpPr txBox="1"/>
          <p:nvPr/>
        </p:nvSpPr>
        <p:spPr>
          <a:xfrm>
            <a:off x="3093826" y="3318046"/>
            <a:ext cx="12100347" cy="671297"/>
          </a:xfrm>
          <a:prstGeom prst="rect">
            <a:avLst/>
          </a:prstGeom>
        </p:spPr>
        <p:txBody>
          <a:bodyPr lIns="0" tIns="0" rIns="0" bIns="0" rtlCol="0" anchor="t">
            <a:spAutoFit/>
          </a:bodyPr>
          <a:lstStyle/>
          <a:p>
            <a:pPr algn="ctr">
              <a:lnSpc>
                <a:spcPts val="5524"/>
              </a:lnSpc>
            </a:pPr>
            <a:r>
              <a:rPr lang="en-US" sz="3945" b="1">
                <a:solidFill>
                  <a:srgbClr val="262F43"/>
                </a:solidFill>
                <a:latin typeface="Clear Sans Bold"/>
                <a:ea typeface="Clear Sans Bold"/>
                <a:cs typeface="Clear Sans Bold"/>
                <a:sym typeface="Clear Sans Bold"/>
              </a:rPr>
              <a:t>Artificial Neural Network (ANN) </a:t>
            </a:r>
          </a:p>
        </p:txBody>
      </p:sp>
      <p:sp>
        <p:nvSpPr>
          <p:cNvPr id="23" name="TextBox 23"/>
          <p:cNvSpPr txBox="1"/>
          <p:nvPr/>
        </p:nvSpPr>
        <p:spPr>
          <a:xfrm>
            <a:off x="3093826" y="4461454"/>
            <a:ext cx="12100347" cy="628752"/>
          </a:xfrm>
          <a:prstGeom prst="rect">
            <a:avLst/>
          </a:prstGeom>
        </p:spPr>
        <p:txBody>
          <a:bodyPr lIns="0" tIns="0" rIns="0" bIns="0" rtlCol="0" anchor="t">
            <a:spAutoFit/>
          </a:bodyPr>
          <a:lstStyle/>
          <a:p>
            <a:pPr algn="ctr">
              <a:lnSpc>
                <a:spcPts val="5244"/>
              </a:lnSpc>
            </a:pPr>
            <a:r>
              <a:rPr lang="en-US" sz="3746" b="1">
                <a:solidFill>
                  <a:srgbClr val="262F43"/>
                </a:solidFill>
                <a:latin typeface="Clear Sans Bold"/>
                <a:ea typeface="Clear Sans Bold"/>
                <a:cs typeface="Clear Sans Bold"/>
                <a:sym typeface="Clear Sans Bold"/>
              </a:rPr>
              <a:t>Evaluate ANN on test data</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0" name="TextBox 20"/>
          <p:cNvSpPr txBox="1"/>
          <p:nvPr/>
        </p:nvSpPr>
        <p:spPr>
          <a:xfrm>
            <a:off x="4508501" y="753473"/>
            <a:ext cx="9159943"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KEY FINDINGS</a:t>
            </a:r>
          </a:p>
        </p:txBody>
      </p:sp>
      <p:sp>
        <p:nvSpPr>
          <p:cNvPr id="21" name="TextBox 21"/>
          <p:cNvSpPr txBox="1"/>
          <p:nvPr/>
        </p:nvSpPr>
        <p:spPr>
          <a:xfrm>
            <a:off x="2610366" y="2102855"/>
            <a:ext cx="13378579" cy="7910680"/>
          </a:xfrm>
          <a:prstGeom prst="rect">
            <a:avLst/>
          </a:prstGeom>
        </p:spPr>
        <p:txBody>
          <a:bodyPr lIns="0" tIns="0" rIns="0" bIns="0" rtlCol="0" anchor="t">
            <a:spAutoFit/>
          </a:bodyPr>
          <a:lstStyle/>
          <a:p>
            <a:pPr algn="l">
              <a:lnSpc>
                <a:spcPts val="3928"/>
              </a:lnSpc>
            </a:pPr>
            <a:endParaRPr/>
          </a:p>
          <a:p>
            <a:pPr marL="605792" lvl="1" indent="-302896" algn="l">
              <a:lnSpc>
                <a:spcPts val="3928"/>
              </a:lnSpc>
              <a:buFont typeface="Arial"/>
              <a:buChar char="•"/>
            </a:pPr>
            <a:r>
              <a:rPr lang="en-US" sz="2805">
                <a:solidFill>
                  <a:srgbClr val="262F43"/>
                </a:solidFill>
                <a:latin typeface="Clear Sans"/>
                <a:ea typeface="Clear Sans"/>
                <a:cs typeface="Clear Sans"/>
                <a:sym typeface="Clear Sans"/>
              </a:rPr>
              <a:t> Both </a:t>
            </a:r>
            <a:r>
              <a:rPr lang="en-US" sz="2805" b="1">
                <a:solidFill>
                  <a:srgbClr val="262F43"/>
                </a:solidFill>
                <a:latin typeface="Clear Sans Bold"/>
                <a:ea typeface="Clear Sans Bold"/>
                <a:cs typeface="Clear Sans Bold"/>
                <a:sym typeface="Clear Sans Bold"/>
              </a:rPr>
              <a:t>Logistic Regression</a:t>
            </a:r>
            <a:r>
              <a:rPr lang="en-US" sz="2805">
                <a:solidFill>
                  <a:srgbClr val="262F43"/>
                </a:solidFill>
                <a:latin typeface="Clear Sans"/>
                <a:ea typeface="Clear Sans"/>
                <a:cs typeface="Clear Sans"/>
                <a:sym typeface="Clear Sans"/>
              </a:rPr>
              <a:t> and </a:t>
            </a:r>
            <a:r>
              <a:rPr lang="en-US" sz="2805" b="1">
                <a:solidFill>
                  <a:srgbClr val="262F43"/>
                </a:solidFill>
                <a:latin typeface="Clear Sans Bold"/>
                <a:ea typeface="Clear Sans Bold"/>
                <a:cs typeface="Clear Sans Bold"/>
                <a:sym typeface="Clear Sans Bold"/>
              </a:rPr>
              <a:t>ANN</a:t>
            </a:r>
            <a:r>
              <a:rPr lang="en-US" sz="2805">
                <a:solidFill>
                  <a:srgbClr val="262F43"/>
                </a:solidFill>
                <a:latin typeface="Clear Sans"/>
                <a:ea typeface="Clear Sans"/>
                <a:cs typeface="Clear Sans"/>
                <a:sym typeface="Clear Sans"/>
              </a:rPr>
              <a:t> performed well on the email spam classification task.</a:t>
            </a:r>
          </a:p>
          <a:p>
            <a:pPr marL="605792" lvl="1" indent="-302896" algn="l">
              <a:lnSpc>
                <a:spcPts val="3928"/>
              </a:lnSpc>
              <a:buFont typeface="Arial"/>
              <a:buChar char="•"/>
            </a:pPr>
            <a:r>
              <a:rPr lang="en-US" sz="2805">
                <a:solidFill>
                  <a:srgbClr val="262F43"/>
                </a:solidFill>
                <a:latin typeface="Clear Sans"/>
                <a:ea typeface="Clear Sans"/>
                <a:cs typeface="Clear Sans"/>
                <a:sym typeface="Clear Sans"/>
              </a:rPr>
              <a:t> Logistic Regression achieved </a:t>
            </a:r>
            <a:r>
              <a:rPr lang="en-US" sz="2805" b="1">
                <a:solidFill>
                  <a:srgbClr val="262F43"/>
                </a:solidFill>
                <a:latin typeface="Clear Sans Bold"/>
                <a:ea typeface="Clear Sans Bold"/>
                <a:cs typeface="Clear Sans Bold"/>
                <a:sym typeface="Clear Sans Bold"/>
              </a:rPr>
              <a:t>high accuracy (~96%)</a:t>
            </a:r>
            <a:r>
              <a:rPr lang="en-US" sz="2805">
                <a:solidFill>
                  <a:srgbClr val="262F43"/>
                </a:solidFill>
                <a:latin typeface="Clear Sans"/>
                <a:ea typeface="Clear Sans"/>
                <a:cs typeface="Clear Sans"/>
                <a:sym typeface="Clear Sans"/>
              </a:rPr>
              <a:t> with fast training and good generalization on test data.</a:t>
            </a:r>
          </a:p>
          <a:p>
            <a:pPr marL="605792" lvl="1" indent="-302896" algn="l">
              <a:lnSpc>
                <a:spcPts val="3928"/>
              </a:lnSpc>
              <a:buFont typeface="Arial"/>
              <a:buChar char="•"/>
            </a:pPr>
            <a:r>
              <a:rPr lang="en-US" sz="2805">
                <a:solidFill>
                  <a:srgbClr val="262F43"/>
                </a:solidFill>
                <a:latin typeface="Clear Sans"/>
                <a:ea typeface="Clear Sans"/>
                <a:cs typeface="Clear Sans"/>
                <a:sym typeface="Clear Sans"/>
              </a:rPr>
              <a:t> </a:t>
            </a:r>
            <a:r>
              <a:rPr lang="en-US" sz="2805" b="1">
                <a:solidFill>
                  <a:srgbClr val="262F43"/>
                </a:solidFill>
                <a:latin typeface="Clear Sans Bold"/>
                <a:ea typeface="Clear Sans Bold"/>
                <a:cs typeface="Clear Sans Bold"/>
                <a:sym typeface="Clear Sans Bold"/>
              </a:rPr>
              <a:t>ANN</a:t>
            </a:r>
            <a:r>
              <a:rPr lang="en-US" sz="2805">
                <a:solidFill>
                  <a:srgbClr val="262F43"/>
                </a:solidFill>
                <a:latin typeface="Clear Sans"/>
                <a:ea typeface="Clear Sans"/>
                <a:cs typeface="Clear Sans"/>
                <a:sym typeface="Clear Sans"/>
              </a:rPr>
              <a:t> captured complex patterns in the text and has the potential to outperform simpler models with more training and tuning.</a:t>
            </a:r>
          </a:p>
          <a:p>
            <a:pPr marL="605792" lvl="1" indent="-302896" algn="l">
              <a:lnSpc>
                <a:spcPts val="3928"/>
              </a:lnSpc>
              <a:buFont typeface="Arial"/>
              <a:buChar char="•"/>
            </a:pPr>
            <a:r>
              <a:rPr lang="en-US" sz="2805">
                <a:solidFill>
                  <a:srgbClr val="262F43"/>
                </a:solidFill>
                <a:latin typeface="Clear Sans"/>
                <a:ea typeface="Clear Sans"/>
                <a:cs typeface="Clear Sans"/>
                <a:sym typeface="Clear Sans"/>
              </a:rPr>
              <a:t> </a:t>
            </a:r>
            <a:r>
              <a:rPr lang="en-US" sz="2805" b="1">
                <a:solidFill>
                  <a:srgbClr val="262F43"/>
                </a:solidFill>
                <a:latin typeface="Clear Sans Bold"/>
                <a:ea typeface="Clear Sans Bold"/>
                <a:cs typeface="Clear Sans Bold"/>
                <a:sym typeface="Clear Sans Bold"/>
              </a:rPr>
              <a:t>TF-IDF</a:t>
            </a:r>
            <a:r>
              <a:rPr lang="en-US" sz="2805">
                <a:solidFill>
                  <a:srgbClr val="262F43"/>
                </a:solidFill>
                <a:latin typeface="Clear Sans"/>
                <a:ea typeface="Clear Sans"/>
                <a:cs typeface="Clear Sans"/>
                <a:sym typeface="Clear Sans"/>
              </a:rPr>
              <a:t> vectorization was effective in converting unstructured text into meaningful </a:t>
            </a:r>
            <a:r>
              <a:rPr lang="en-US" sz="2805" b="1">
                <a:solidFill>
                  <a:srgbClr val="262F43"/>
                </a:solidFill>
                <a:latin typeface="Clear Sans Bold"/>
                <a:ea typeface="Clear Sans Bold"/>
                <a:cs typeface="Clear Sans Bold"/>
                <a:sym typeface="Clear Sans Bold"/>
              </a:rPr>
              <a:t>numerical features</a:t>
            </a:r>
            <a:r>
              <a:rPr lang="en-US" sz="2805">
                <a:solidFill>
                  <a:srgbClr val="262F43"/>
                </a:solidFill>
                <a:latin typeface="Clear Sans"/>
                <a:ea typeface="Clear Sans"/>
                <a:cs typeface="Clear Sans"/>
                <a:sym typeface="Clear Sans"/>
              </a:rPr>
              <a:t> for both models.</a:t>
            </a:r>
          </a:p>
          <a:p>
            <a:pPr marL="605792" lvl="1" indent="-302896" algn="l">
              <a:lnSpc>
                <a:spcPts val="3928"/>
              </a:lnSpc>
              <a:buFont typeface="Arial"/>
              <a:buChar char="•"/>
            </a:pPr>
            <a:r>
              <a:rPr lang="en-US" sz="2805">
                <a:solidFill>
                  <a:srgbClr val="262F43"/>
                </a:solidFill>
                <a:latin typeface="Clear Sans"/>
                <a:ea typeface="Clear Sans"/>
                <a:cs typeface="Clear Sans"/>
                <a:sym typeface="Clear Sans"/>
              </a:rPr>
              <a:t> </a:t>
            </a:r>
            <a:r>
              <a:rPr lang="en-US" sz="2805" b="1">
                <a:solidFill>
                  <a:srgbClr val="262F43"/>
                </a:solidFill>
                <a:latin typeface="Clear Sans Bold"/>
                <a:ea typeface="Clear Sans Bold"/>
                <a:cs typeface="Clear Sans Bold"/>
                <a:sym typeface="Clear Sans Bold"/>
              </a:rPr>
              <a:t>Models and vectorizers</a:t>
            </a:r>
            <a:r>
              <a:rPr lang="en-US" sz="2805">
                <a:solidFill>
                  <a:srgbClr val="262F43"/>
                </a:solidFill>
                <a:latin typeface="Clear Sans"/>
                <a:ea typeface="Clear Sans"/>
                <a:cs typeface="Clear Sans"/>
                <a:sym typeface="Clear Sans"/>
              </a:rPr>
              <a:t> were successfully saved and reloaded using pickle and .keras for future use or deployment.</a:t>
            </a:r>
          </a:p>
          <a:p>
            <a:pPr marL="605792" lvl="1" indent="-302896" algn="l">
              <a:lnSpc>
                <a:spcPts val="3928"/>
              </a:lnSpc>
              <a:buFont typeface="Arial"/>
              <a:buChar char="•"/>
            </a:pPr>
            <a:r>
              <a:rPr lang="en-US" sz="2805">
                <a:solidFill>
                  <a:srgbClr val="262F43"/>
                </a:solidFill>
                <a:latin typeface="Clear Sans"/>
                <a:ea typeface="Clear Sans"/>
                <a:cs typeface="Clear Sans"/>
                <a:sym typeface="Clear Sans"/>
              </a:rPr>
              <a:t> </a:t>
            </a:r>
            <a:r>
              <a:rPr lang="en-US" sz="2805" b="1">
                <a:solidFill>
                  <a:srgbClr val="262F43"/>
                </a:solidFill>
                <a:latin typeface="Clear Sans Bold"/>
                <a:ea typeface="Clear Sans Bold"/>
                <a:cs typeface="Clear Sans Bold"/>
                <a:sym typeface="Clear Sans Bold"/>
              </a:rPr>
              <a:t>The ANN</a:t>
            </a:r>
            <a:r>
              <a:rPr lang="en-US" sz="2805">
                <a:solidFill>
                  <a:srgbClr val="262F43"/>
                </a:solidFill>
                <a:latin typeface="Clear Sans"/>
                <a:ea typeface="Clear Sans"/>
                <a:cs typeface="Clear Sans"/>
                <a:sym typeface="Clear Sans"/>
              </a:rPr>
              <a:t> model was not explicitly evaluated in the original code adding model. </a:t>
            </a:r>
            <a:r>
              <a:rPr lang="en-US" sz="2805" b="1">
                <a:solidFill>
                  <a:srgbClr val="262F43"/>
                </a:solidFill>
                <a:latin typeface="Clear Sans Bold"/>
                <a:ea typeface="Clear Sans Bold"/>
                <a:cs typeface="Clear Sans Bold"/>
                <a:sym typeface="Clear Sans Bold"/>
              </a:rPr>
              <a:t>evaluate()</a:t>
            </a:r>
            <a:r>
              <a:rPr lang="en-US" sz="2805">
                <a:solidFill>
                  <a:srgbClr val="262F43"/>
                </a:solidFill>
                <a:latin typeface="Clear Sans"/>
                <a:ea typeface="Clear Sans"/>
                <a:cs typeface="Clear Sans"/>
                <a:sym typeface="Clear Sans"/>
              </a:rPr>
              <a:t> would show its test accuracy.</a:t>
            </a:r>
          </a:p>
          <a:p>
            <a:pPr marL="605792" lvl="1" indent="-302896" algn="l">
              <a:lnSpc>
                <a:spcPts val="3928"/>
              </a:lnSpc>
              <a:buFont typeface="Arial"/>
              <a:buChar char="•"/>
            </a:pPr>
            <a:r>
              <a:rPr lang="en-US" sz="2805">
                <a:solidFill>
                  <a:srgbClr val="262F43"/>
                </a:solidFill>
                <a:latin typeface="Clear Sans"/>
                <a:ea typeface="Clear Sans"/>
                <a:cs typeface="Clear Sans"/>
                <a:sym typeface="Clear Sans"/>
              </a:rPr>
              <a:t> </a:t>
            </a:r>
            <a:r>
              <a:rPr lang="en-US" sz="2805" b="1">
                <a:solidFill>
                  <a:srgbClr val="262F43"/>
                </a:solidFill>
                <a:latin typeface="Clear Sans Bold"/>
                <a:ea typeface="Clear Sans Bold"/>
                <a:cs typeface="Clear Sans Bold"/>
                <a:sym typeface="Clear Sans Bold"/>
              </a:rPr>
              <a:t>Trade-off observed:</a:t>
            </a:r>
            <a:r>
              <a:rPr lang="en-US" sz="2805">
                <a:solidFill>
                  <a:srgbClr val="262F43"/>
                </a:solidFill>
                <a:latin typeface="Clear Sans"/>
                <a:ea typeface="Clear Sans"/>
                <a:cs typeface="Clear Sans"/>
                <a:sym typeface="Clear Sans"/>
              </a:rPr>
              <a:t> Logistic Regression is simpler and faster, while ANN offers more flexibility and learning capacity. </a:t>
            </a:r>
          </a:p>
          <a:p>
            <a:pPr algn="l">
              <a:lnSpc>
                <a:spcPts val="3928"/>
              </a:lnSpc>
            </a:pPr>
            <a:endParaRPr lang="en-US" sz="2805">
              <a:solidFill>
                <a:srgbClr val="262F43"/>
              </a:solidFill>
              <a:latin typeface="Clear Sans"/>
              <a:ea typeface="Clear Sans"/>
              <a:cs typeface="Clear Sans"/>
              <a:sym typeface="Clear San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0" name="TextBox 20"/>
          <p:cNvSpPr txBox="1"/>
          <p:nvPr/>
        </p:nvSpPr>
        <p:spPr>
          <a:xfrm>
            <a:off x="4564028" y="1525237"/>
            <a:ext cx="9159943"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CONCLUSION</a:t>
            </a:r>
          </a:p>
        </p:txBody>
      </p:sp>
      <p:sp>
        <p:nvSpPr>
          <p:cNvPr id="21" name="TextBox 21"/>
          <p:cNvSpPr txBox="1"/>
          <p:nvPr/>
        </p:nvSpPr>
        <p:spPr>
          <a:xfrm>
            <a:off x="2848281" y="3149875"/>
            <a:ext cx="13497377" cy="5634687"/>
          </a:xfrm>
          <a:prstGeom prst="rect">
            <a:avLst/>
          </a:prstGeom>
        </p:spPr>
        <p:txBody>
          <a:bodyPr lIns="0" tIns="0" rIns="0" bIns="0" rtlCol="0" anchor="t">
            <a:spAutoFit/>
          </a:bodyPr>
          <a:lstStyle/>
          <a:p>
            <a:pPr algn="ctr">
              <a:lnSpc>
                <a:spcPts val="3768"/>
              </a:lnSpc>
            </a:pPr>
            <a:r>
              <a:rPr lang="en-US" sz="2692">
                <a:solidFill>
                  <a:srgbClr val="262F43"/>
                </a:solidFill>
                <a:latin typeface="Clear Sans"/>
                <a:ea typeface="Clear Sans"/>
                <a:cs typeface="Clear Sans"/>
                <a:sym typeface="Clear Sans"/>
              </a:rPr>
              <a:t>This project successfully demonstrated how machine learning models can be used to classify emails as spam or ham. By applying Logistic Regression and an Artificial Neural Network (ANN) on a preprocessed email dataset, both models achieved high accuracy using TF-IDF for feature extraction. Logistic Regression offered fast and reliable results, making it suitable for quick deployment, while the ANN model provided greater flexibility and the potential for deeper learning.</a:t>
            </a:r>
          </a:p>
          <a:p>
            <a:pPr algn="ctr">
              <a:lnSpc>
                <a:spcPts val="3768"/>
              </a:lnSpc>
            </a:pPr>
            <a:r>
              <a:rPr lang="en-US" sz="2692">
                <a:solidFill>
                  <a:srgbClr val="262F43"/>
                </a:solidFill>
                <a:latin typeface="Clear Sans"/>
                <a:ea typeface="Clear Sans"/>
                <a:cs typeface="Clear Sans"/>
                <a:sym typeface="Clear Sans"/>
              </a:rPr>
              <a:t>The results highlight that even basic machine learning models can be highly effective for spam detection when paired with proper preprocessing and feature engineering. In future work, more advanced models like LSTM or transformers (e.g., BERT) could be explored for improved performance on more complex datasets. The project lays a solid foundation for building intelligent email filtering systems.</a:t>
            </a:r>
          </a:p>
          <a:p>
            <a:pPr algn="ctr">
              <a:lnSpc>
                <a:spcPts val="3768"/>
              </a:lnSpc>
            </a:pPr>
            <a:endParaRPr lang="en-US" sz="2692">
              <a:solidFill>
                <a:srgbClr val="262F43"/>
              </a:solidFill>
              <a:latin typeface="Clear Sans"/>
              <a:ea typeface="Clear Sans"/>
              <a:cs typeface="Clear Sans"/>
              <a:sym typeface="Clear San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0" name="TextBox 20"/>
          <p:cNvSpPr txBox="1"/>
          <p:nvPr/>
        </p:nvSpPr>
        <p:spPr>
          <a:xfrm>
            <a:off x="4802858" y="3125245"/>
            <a:ext cx="8682285" cy="4341311"/>
          </a:xfrm>
          <a:prstGeom prst="rect">
            <a:avLst/>
          </a:prstGeom>
        </p:spPr>
        <p:txBody>
          <a:bodyPr lIns="0" tIns="0" rIns="0" bIns="0" rtlCol="0" anchor="t">
            <a:spAutoFit/>
          </a:bodyPr>
          <a:lstStyle/>
          <a:p>
            <a:pPr algn="ctr">
              <a:lnSpc>
                <a:spcPts val="14853"/>
              </a:lnSpc>
            </a:pPr>
            <a:r>
              <a:rPr lang="en-US" sz="18114">
                <a:solidFill>
                  <a:srgbClr val="262F43"/>
                </a:solidFill>
                <a:latin typeface="Impact"/>
                <a:ea typeface="Impact"/>
                <a:cs typeface="Impact"/>
                <a:sym typeface="Impact"/>
              </a:rPr>
              <a:t>THANK</a:t>
            </a:r>
          </a:p>
          <a:p>
            <a:pPr algn="ctr">
              <a:lnSpc>
                <a:spcPts val="14853"/>
              </a:lnSpc>
            </a:pPr>
            <a:r>
              <a:rPr lang="en-US" sz="18114">
                <a:solidFill>
                  <a:srgbClr val="262F43"/>
                </a:solidFill>
                <a:latin typeface="Impact"/>
                <a:ea typeface="Impact"/>
                <a:cs typeface="Impact"/>
                <a:sym typeface="Impact"/>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0" name="TextBox 20"/>
          <p:cNvSpPr txBox="1"/>
          <p:nvPr/>
        </p:nvSpPr>
        <p:spPr>
          <a:xfrm>
            <a:off x="3933747" y="1525237"/>
            <a:ext cx="10420505"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CONTENT</a:t>
            </a:r>
          </a:p>
        </p:txBody>
      </p:sp>
      <p:sp>
        <p:nvSpPr>
          <p:cNvPr id="21" name="TextBox 21"/>
          <p:cNvSpPr txBox="1"/>
          <p:nvPr/>
        </p:nvSpPr>
        <p:spPr>
          <a:xfrm>
            <a:off x="3933747" y="3243020"/>
            <a:ext cx="11870808" cy="5129609"/>
          </a:xfrm>
          <a:prstGeom prst="rect">
            <a:avLst/>
          </a:prstGeom>
        </p:spPr>
        <p:txBody>
          <a:bodyPr lIns="0" tIns="0" rIns="0" bIns="0" rtlCol="0" anchor="t">
            <a:spAutoFit/>
          </a:bodyPr>
          <a:lstStyle/>
          <a:p>
            <a:pPr marL="772240" lvl="1" indent="-386120" algn="l">
              <a:lnSpc>
                <a:spcPts val="5007"/>
              </a:lnSpc>
              <a:buFont typeface="Arial"/>
              <a:buChar char="•"/>
            </a:pPr>
            <a:r>
              <a:rPr lang="en-US" sz="3576" b="1" dirty="0">
                <a:solidFill>
                  <a:srgbClr val="262F43"/>
                </a:solidFill>
                <a:latin typeface="Clear Sans Bold"/>
                <a:ea typeface="Clear Sans Bold"/>
                <a:cs typeface="Clear Sans Bold"/>
                <a:sym typeface="Clear Sans Bold"/>
              </a:rPr>
              <a:t>PROJECT INTRODUCTION</a:t>
            </a:r>
          </a:p>
          <a:p>
            <a:pPr marL="772240" lvl="1" indent="-386120" algn="l">
              <a:lnSpc>
                <a:spcPts val="5007"/>
              </a:lnSpc>
              <a:buFont typeface="Arial"/>
              <a:buChar char="•"/>
            </a:pPr>
            <a:r>
              <a:rPr lang="en-US" sz="3576" b="1" dirty="0">
                <a:solidFill>
                  <a:srgbClr val="262F43"/>
                </a:solidFill>
                <a:latin typeface="Clear Sans Bold"/>
                <a:ea typeface="Clear Sans Bold"/>
                <a:cs typeface="Clear Sans Bold"/>
                <a:sym typeface="Clear Sans Bold"/>
              </a:rPr>
              <a:t>DATASET </a:t>
            </a:r>
            <a:r>
              <a:rPr lang="en-US" sz="3576" b="1" dirty="0" smtClean="0">
                <a:solidFill>
                  <a:srgbClr val="262F43"/>
                </a:solidFill>
                <a:latin typeface="Clear Sans Bold"/>
                <a:ea typeface="Clear Sans Bold"/>
                <a:cs typeface="Clear Sans Bold"/>
                <a:sym typeface="Clear Sans Bold"/>
              </a:rPr>
              <a:t>INTRODUCTION</a:t>
            </a:r>
            <a:endParaRPr lang="en-US" sz="3576" b="1" dirty="0">
              <a:solidFill>
                <a:srgbClr val="262F43"/>
              </a:solidFill>
              <a:latin typeface="Clear Sans Bold"/>
              <a:ea typeface="Clear Sans Bold"/>
              <a:cs typeface="Clear Sans Bold"/>
              <a:sym typeface="Clear Sans Bold"/>
            </a:endParaRPr>
          </a:p>
          <a:p>
            <a:pPr marL="772240" lvl="1" indent="-386120" algn="l">
              <a:lnSpc>
                <a:spcPts val="5007"/>
              </a:lnSpc>
              <a:buFont typeface="Arial"/>
              <a:buChar char="•"/>
            </a:pPr>
            <a:r>
              <a:rPr lang="en-US" sz="3576" b="1" dirty="0">
                <a:solidFill>
                  <a:srgbClr val="262F43"/>
                </a:solidFill>
                <a:latin typeface="Clear Sans Bold"/>
                <a:ea typeface="Clear Sans Bold"/>
                <a:cs typeface="Clear Sans Bold"/>
                <a:sym typeface="Clear Sans Bold"/>
              </a:rPr>
              <a:t>TEXT PREPROCESSING</a:t>
            </a:r>
          </a:p>
          <a:p>
            <a:pPr marL="772240" lvl="1" indent="-386120" algn="l">
              <a:lnSpc>
                <a:spcPts val="5007"/>
              </a:lnSpc>
              <a:buFont typeface="Arial"/>
              <a:buChar char="•"/>
            </a:pPr>
            <a:r>
              <a:rPr lang="en-US" sz="3576" b="1" dirty="0">
                <a:solidFill>
                  <a:srgbClr val="262F43"/>
                </a:solidFill>
                <a:latin typeface="Clear Sans Bold"/>
                <a:ea typeface="Clear Sans Bold"/>
                <a:cs typeface="Clear Sans Bold"/>
                <a:sym typeface="Clear Sans Bold"/>
              </a:rPr>
              <a:t>FEATURE EXTRACTION</a:t>
            </a:r>
          </a:p>
          <a:p>
            <a:pPr marL="772240" lvl="1" indent="-386120" algn="l">
              <a:lnSpc>
                <a:spcPts val="5007"/>
              </a:lnSpc>
              <a:buFont typeface="Arial"/>
              <a:buChar char="•"/>
            </a:pPr>
            <a:r>
              <a:rPr lang="en-US" sz="3576" b="1" dirty="0">
                <a:solidFill>
                  <a:srgbClr val="262F43"/>
                </a:solidFill>
                <a:latin typeface="Clear Sans Bold"/>
                <a:ea typeface="Clear Sans Bold"/>
                <a:cs typeface="Clear Sans Bold"/>
                <a:sym typeface="Clear Sans Bold"/>
              </a:rPr>
              <a:t>MODELING</a:t>
            </a:r>
          </a:p>
          <a:p>
            <a:pPr marL="772240" lvl="1" indent="-386120" algn="l">
              <a:lnSpc>
                <a:spcPts val="5007"/>
              </a:lnSpc>
              <a:buFont typeface="Arial"/>
              <a:buChar char="•"/>
            </a:pPr>
            <a:r>
              <a:rPr lang="en-US" sz="3576" b="1" dirty="0">
                <a:solidFill>
                  <a:srgbClr val="262F43"/>
                </a:solidFill>
                <a:latin typeface="Clear Sans Bold"/>
                <a:ea typeface="Clear Sans Bold"/>
                <a:cs typeface="Clear Sans Bold"/>
                <a:sym typeface="Clear Sans Bold"/>
              </a:rPr>
              <a:t>EVALUATION</a:t>
            </a:r>
          </a:p>
          <a:p>
            <a:pPr marL="772240" lvl="1" indent="-386120" algn="l">
              <a:lnSpc>
                <a:spcPts val="5007"/>
              </a:lnSpc>
              <a:buFont typeface="Arial"/>
              <a:buChar char="•"/>
            </a:pPr>
            <a:r>
              <a:rPr lang="en-US" sz="3576" b="1" dirty="0">
                <a:solidFill>
                  <a:srgbClr val="262F43"/>
                </a:solidFill>
                <a:latin typeface="Clear Sans Bold"/>
                <a:ea typeface="Clear Sans Bold"/>
                <a:cs typeface="Clear Sans Bold"/>
                <a:sym typeface="Clear Sans Bold"/>
              </a:rPr>
              <a:t>KEY FINDING</a:t>
            </a:r>
          </a:p>
          <a:p>
            <a:pPr marL="772240" lvl="1" indent="-386120" algn="l">
              <a:lnSpc>
                <a:spcPts val="5007"/>
              </a:lnSpc>
              <a:buFont typeface="Arial"/>
              <a:buChar char="•"/>
            </a:pPr>
            <a:r>
              <a:rPr lang="en-US" sz="3576" b="1" dirty="0">
                <a:solidFill>
                  <a:srgbClr val="262F43"/>
                </a:solidFill>
                <a:latin typeface="Clear Sans Bold"/>
                <a:ea typeface="Clear Sans Bold"/>
                <a:cs typeface="Clear Sans Bold"/>
                <a:sym typeface="Clear Sans Bold"/>
              </a:rPr>
              <a:t>CONCLUSION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TextBox 18"/>
          <p:cNvSpPr txBox="1"/>
          <p:nvPr/>
        </p:nvSpPr>
        <p:spPr>
          <a:xfrm>
            <a:off x="4624477" y="1298359"/>
            <a:ext cx="9039045" cy="3845141"/>
          </a:xfrm>
          <a:prstGeom prst="rect">
            <a:avLst/>
          </a:prstGeom>
        </p:spPr>
        <p:txBody>
          <a:bodyPr lIns="0" tIns="0" rIns="0" bIns="0" rtlCol="0" anchor="t">
            <a:spAutoFit/>
          </a:bodyPr>
          <a:lstStyle/>
          <a:p>
            <a:pPr algn="ctr">
              <a:lnSpc>
                <a:spcPts val="9164"/>
              </a:lnSpc>
            </a:pPr>
            <a:r>
              <a:rPr lang="en-US" sz="11176">
                <a:solidFill>
                  <a:srgbClr val="262F43"/>
                </a:solidFill>
                <a:latin typeface="Impact"/>
                <a:ea typeface="Impact"/>
                <a:cs typeface="Impact"/>
                <a:sym typeface="Impact"/>
              </a:rPr>
              <a:t>CLASSIFICATION</a:t>
            </a:r>
          </a:p>
          <a:p>
            <a:pPr algn="ctr">
              <a:lnSpc>
                <a:spcPts val="9164"/>
              </a:lnSpc>
            </a:pPr>
            <a:r>
              <a:rPr lang="en-US" sz="11176">
                <a:solidFill>
                  <a:srgbClr val="262F43"/>
                </a:solidFill>
                <a:latin typeface="Impact"/>
                <a:ea typeface="Impact"/>
                <a:cs typeface="Impact"/>
                <a:sym typeface="Impact"/>
              </a:rPr>
              <a:t>PROJECT</a:t>
            </a:r>
          </a:p>
          <a:p>
            <a:pPr algn="ctr">
              <a:lnSpc>
                <a:spcPts val="9164"/>
              </a:lnSpc>
            </a:pPr>
            <a:r>
              <a:rPr lang="en-US" sz="11176">
                <a:solidFill>
                  <a:srgbClr val="262F43"/>
                </a:solidFill>
                <a:latin typeface="Impact"/>
                <a:ea typeface="Impact"/>
                <a:cs typeface="Impact"/>
                <a:sym typeface="Impact"/>
              </a:rPr>
              <a:t>INTRODUCTION</a:t>
            </a:r>
          </a:p>
        </p:txBody>
      </p:sp>
      <p:sp>
        <p:nvSpPr>
          <p:cNvPr id="19" name="TextBox 19"/>
          <p:cNvSpPr txBox="1"/>
          <p:nvPr/>
        </p:nvSpPr>
        <p:spPr>
          <a:xfrm>
            <a:off x="2729670" y="5031607"/>
            <a:ext cx="13764652" cy="4226693"/>
          </a:xfrm>
          <a:prstGeom prst="rect">
            <a:avLst/>
          </a:prstGeom>
        </p:spPr>
        <p:txBody>
          <a:bodyPr lIns="0" tIns="0" rIns="0" bIns="0" rtlCol="0" anchor="t">
            <a:spAutoFit/>
          </a:bodyPr>
          <a:lstStyle/>
          <a:p>
            <a:pPr algn="ctr">
              <a:lnSpc>
                <a:spcPts val="3776"/>
              </a:lnSpc>
            </a:pPr>
            <a:r>
              <a:rPr lang="en-US" sz="2697">
                <a:solidFill>
                  <a:srgbClr val="262F43"/>
                </a:solidFill>
                <a:latin typeface="Clear Sans"/>
                <a:ea typeface="Clear Sans"/>
                <a:cs typeface="Clear Sans"/>
                <a:sym typeface="Clear Sans"/>
              </a:rPr>
              <a:t>Email remains a primary mode of communication, but the increasing volume of spam poses a significant challenge to users and service providers. Spam emails can be misleading, or simply unwanted, making it essential to develop systems that can automatically identify and filter them. This project aims to build an efficient spam email classifier using two different </a:t>
            </a:r>
            <a:r>
              <a:rPr lang="en-US" sz="2697" b="1">
                <a:solidFill>
                  <a:srgbClr val="262F43"/>
                </a:solidFill>
                <a:latin typeface="Clear Sans Bold"/>
                <a:ea typeface="Clear Sans Bold"/>
                <a:cs typeface="Clear Sans Bold"/>
                <a:sym typeface="Clear Sans Bold"/>
              </a:rPr>
              <a:t>machine learning approaches: Logistic Regression</a:t>
            </a:r>
            <a:r>
              <a:rPr lang="en-US" sz="2697">
                <a:solidFill>
                  <a:srgbClr val="262F43"/>
                </a:solidFill>
                <a:latin typeface="Clear Sans"/>
                <a:ea typeface="Clear Sans"/>
                <a:cs typeface="Clear Sans"/>
                <a:sym typeface="Clear Sans"/>
              </a:rPr>
              <a:t> and </a:t>
            </a:r>
            <a:r>
              <a:rPr lang="en-US" sz="2697" b="1">
                <a:solidFill>
                  <a:srgbClr val="262F43"/>
                </a:solidFill>
                <a:latin typeface="Clear Sans Bold"/>
                <a:ea typeface="Clear Sans Bold"/>
                <a:cs typeface="Clear Sans Bold"/>
                <a:sym typeface="Clear Sans Bold"/>
              </a:rPr>
              <a:t>Artificial Neural Networks (ANN)</a:t>
            </a:r>
            <a:r>
              <a:rPr lang="en-US" sz="2697">
                <a:solidFill>
                  <a:srgbClr val="262F43"/>
                </a:solidFill>
                <a:latin typeface="Clear Sans"/>
                <a:ea typeface="Clear Sans"/>
                <a:cs typeface="Clear Sans"/>
                <a:sym typeface="Clear Sans"/>
              </a:rPr>
              <a:t>. By leveraging text processing techniques and TF-IDF vectorization, the system transforms raw email content into structured numerical features suitable for model training. The goal is to compare both models in terms of accuracy, efficiency, and real-world applicability for spam detection.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TextBox 18"/>
          <p:cNvSpPr txBox="1"/>
          <p:nvPr/>
        </p:nvSpPr>
        <p:spPr>
          <a:xfrm>
            <a:off x="4914735" y="993397"/>
            <a:ext cx="8458529" cy="2650944"/>
          </a:xfrm>
          <a:prstGeom prst="rect">
            <a:avLst/>
          </a:prstGeom>
        </p:spPr>
        <p:txBody>
          <a:bodyPr lIns="0" tIns="0" rIns="0" bIns="0" rtlCol="0" anchor="t">
            <a:spAutoFit/>
          </a:bodyPr>
          <a:lstStyle/>
          <a:p>
            <a:pPr algn="ctr">
              <a:lnSpc>
                <a:spcPts val="9093"/>
              </a:lnSpc>
            </a:pPr>
            <a:r>
              <a:rPr lang="en-US" sz="11089">
                <a:solidFill>
                  <a:srgbClr val="262F43"/>
                </a:solidFill>
                <a:latin typeface="Impact"/>
                <a:ea typeface="Impact"/>
                <a:cs typeface="Impact"/>
                <a:sym typeface="Impact"/>
              </a:rPr>
              <a:t>DATASET</a:t>
            </a:r>
          </a:p>
          <a:p>
            <a:pPr algn="ctr">
              <a:lnSpc>
                <a:spcPts val="9093"/>
              </a:lnSpc>
            </a:pPr>
            <a:r>
              <a:rPr lang="en-US" sz="11089">
                <a:solidFill>
                  <a:srgbClr val="262F43"/>
                </a:solidFill>
                <a:latin typeface="Impact"/>
                <a:ea typeface="Impact"/>
                <a:cs typeface="Impact"/>
                <a:sym typeface="Impact"/>
              </a:rPr>
              <a:t>INTRODUCTION </a:t>
            </a:r>
          </a:p>
        </p:txBody>
      </p:sp>
      <p:sp>
        <p:nvSpPr>
          <p:cNvPr id="19" name="TextBox 19"/>
          <p:cNvSpPr txBox="1"/>
          <p:nvPr/>
        </p:nvSpPr>
        <p:spPr>
          <a:xfrm>
            <a:off x="1169923" y="3534747"/>
            <a:ext cx="15324400" cy="2199180"/>
          </a:xfrm>
          <a:prstGeom prst="rect">
            <a:avLst/>
          </a:prstGeom>
        </p:spPr>
        <p:txBody>
          <a:bodyPr lIns="0" tIns="0" rIns="0" bIns="0" rtlCol="0" anchor="t">
            <a:spAutoFit/>
          </a:bodyPr>
          <a:lstStyle/>
          <a:p>
            <a:pPr algn="ctr">
              <a:lnSpc>
                <a:spcPts val="3546"/>
              </a:lnSpc>
            </a:pPr>
            <a:r>
              <a:rPr lang="en-US" sz="2533">
                <a:solidFill>
                  <a:srgbClr val="262F43"/>
                </a:solidFill>
                <a:latin typeface="Clear Sans"/>
                <a:ea typeface="Clear Sans"/>
                <a:cs typeface="Clear Sans"/>
                <a:sym typeface="Clear Sans"/>
              </a:rPr>
              <a:t>The dataset used in this project is a labeled collection of email messages intended for </a:t>
            </a:r>
            <a:r>
              <a:rPr lang="en-US" sz="2533" b="1">
                <a:solidFill>
                  <a:srgbClr val="262F43"/>
                </a:solidFill>
                <a:latin typeface="Clear Sans Bold"/>
                <a:ea typeface="Clear Sans Bold"/>
                <a:cs typeface="Clear Sans Bold"/>
                <a:sym typeface="Clear Sans Bold"/>
              </a:rPr>
              <a:t>binary classification</a:t>
            </a:r>
            <a:r>
              <a:rPr lang="en-US" sz="2533">
                <a:solidFill>
                  <a:srgbClr val="262F43"/>
                </a:solidFill>
                <a:latin typeface="Clear Sans"/>
                <a:ea typeface="Clear Sans"/>
                <a:cs typeface="Clear Sans"/>
                <a:sym typeface="Clear Sans"/>
              </a:rPr>
              <a:t> identifying each email as either </a:t>
            </a:r>
            <a:r>
              <a:rPr lang="en-US" sz="2533" b="1">
                <a:solidFill>
                  <a:srgbClr val="262F43"/>
                </a:solidFill>
                <a:latin typeface="Clear Sans Bold"/>
                <a:ea typeface="Clear Sans Bold"/>
                <a:cs typeface="Clear Sans Bold"/>
                <a:sym typeface="Clear Sans Bold"/>
              </a:rPr>
              <a:t>spam or ham</a:t>
            </a:r>
            <a:r>
              <a:rPr lang="en-US" sz="2533">
                <a:solidFill>
                  <a:srgbClr val="262F43"/>
                </a:solidFill>
                <a:latin typeface="Clear Sans"/>
                <a:ea typeface="Clear Sans"/>
                <a:cs typeface="Clear Sans"/>
                <a:sym typeface="Clear Sans"/>
              </a:rPr>
              <a:t> (non-spam). This dataset provides a balanced foundation for training and testing machine learning models to detect patterns and features common in spam emails, enabling accurate classification and filtering.</a:t>
            </a:r>
          </a:p>
          <a:p>
            <a:pPr algn="ctr">
              <a:lnSpc>
                <a:spcPts val="3546"/>
              </a:lnSpc>
            </a:pPr>
            <a:endParaRPr lang="en-US" sz="2533">
              <a:solidFill>
                <a:srgbClr val="262F43"/>
              </a:solidFill>
              <a:latin typeface="Clear Sans"/>
              <a:ea typeface="Clear Sans"/>
              <a:cs typeface="Clear Sans"/>
              <a:sym typeface="Clear Sans"/>
            </a:endParaRPr>
          </a:p>
        </p:txBody>
      </p:sp>
      <p:sp>
        <p:nvSpPr>
          <p:cNvPr id="20" name="TextBox 20"/>
          <p:cNvSpPr txBox="1"/>
          <p:nvPr/>
        </p:nvSpPr>
        <p:spPr>
          <a:xfrm>
            <a:off x="2394997" y="5474124"/>
            <a:ext cx="15609119" cy="4413165"/>
          </a:xfrm>
          <a:prstGeom prst="rect">
            <a:avLst/>
          </a:prstGeom>
        </p:spPr>
        <p:txBody>
          <a:bodyPr lIns="0" tIns="0" rIns="0" bIns="0" rtlCol="0" anchor="t">
            <a:spAutoFit/>
          </a:bodyPr>
          <a:lstStyle/>
          <a:p>
            <a:pPr marL="546667" lvl="1" indent="-273334" algn="l">
              <a:lnSpc>
                <a:spcPts val="3544"/>
              </a:lnSpc>
              <a:buFont typeface="Arial"/>
              <a:buChar char="•"/>
            </a:pPr>
            <a:r>
              <a:rPr lang="en-US" sz="2532" b="1">
                <a:solidFill>
                  <a:srgbClr val="262F43"/>
                </a:solidFill>
                <a:latin typeface="Clear Sans Bold"/>
                <a:ea typeface="Clear Sans Bold"/>
                <a:cs typeface="Clear Sans Bold"/>
                <a:sym typeface="Clear Sans Bold"/>
              </a:rPr>
              <a:t>Source:</a:t>
            </a:r>
            <a:r>
              <a:rPr lang="en-US" sz="2532">
                <a:solidFill>
                  <a:srgbClr val="262F43"/>
                </a:solidFill>
                <a:latin typeface="Clear Sans"/>
                <a:ea typeface="Clear Sans"/>
                <a:cs typeface="Clear Sans"/>
                <a:sym typeface="Clear Sans"/>
              </a:rPr>
              <a:t> mail_data.csv</a:t>
            </a:r>
          </a:p>
          <a:p>
            <a:pPr marL="546667" lvl="1" indent="-273334" algn="l">
              <a:lnSpc>
                <a:spcPts val="3544"/>
              </a:lnSpc>
              <a:buFont typeface="Arial"/>
              <a:buChar char="•"/>
            </a:pPr>
            <a:r>
              <a:rPr lang="en-US" sz="2532" b="1">
                <a:solidFill>
                  <a:srgbClr val="262F43"/>
                </a:solidFill>
                <a:latin typeface="Clear Sans Bold"/>
                <a:ea typeface="Clear Sans Bold"/>
                <a:cs typeface="Clear Sans Bold"/>
                <a:sym typeface="Clear Sans Bold"/>
              </a:rPr>
              <a:t>Total Records:</a:t>
            </a:r>
            <a:r>
              <a:rPr lang="en-US" sz="2532">
                <a:solidFill>
                  <a:srgbClr val="262F43"/>
                </a:solidFill>
                <a:latin typeface="Clear Sans"/>
                <a:ea typeface="Clear Sans"/>
                <a:cs typeface="Clear Sans"/>
                <a:sym typeface="Clear Sans"/>
              </a:rPr>
              <a:t> 5,572 email messages</a:t>
            </a:r>
          </a:p>
          <a:p>
            <a:pPr marL="546667" lvl="1" indent="-273334" algn="l">
              <a:lnSpc>
                <a:spcPts val="3544"/>
              </a:lnSpc>
              <a:buFont typeface="Arial"/>
              <a:buChar char="•"/>
            </a:pPr>
            <a:r>
              <a:rPr lang="en-US" sz="2532" b="1">
                <a:solidFill>
                  <a:srgbClr val="262F43"/>
                </a:solidFill>
                <a:latin typeface="Clear Sans Bold"/>
                <a:ea typeface="Clear Sans Bold"/>
                <a:cs typeface="Clear Sans Bold"/>
                <a:sym typeface="Clear Sans Bold"/>
              </a:rPr>
              <a:t>Columns:</a:t>
            </a:r>
            <a:r>
              <a:rPr lang="en-US" sz="2532">
                <a:solidFill>
                  <a:srgbClr val="262F43"/>
                </a:solidFill>
                <a:latin typeface="Clear Sans"/>
                <a:ea typeface="Clear Sans"/>
                <a:cs typeface="Clear Sans"/>
                <a:sym typeface="Clear Sans"/>
              </a:rPr>
              <a:t> 2</a:t>
            </a:r>
          </a:p>
          <a:p>
            <a:pPr marL="546667" lvl="1" indent="-273334" algn="l">
              <a:lnSpc>
                <a:spcPts val="3544"/>
              </a:lnSpc>
              <a:buFont typeface="Arial"/>
              <a:buChar char="•"/>
            </a:pPr>
            <a:r>
              <a:rPr lang="en-US" sz="2532" b="1">
                <a:solidFill>
                  <a:srgbClr val="262F43"/>
                </a:solidFill>
                <a:latin typeface="Clear Sans Bold"/>
                <a:ea typeface="Clear Sans Bold"/>
                <a:cs typeface="Clear Sans Bold"/>
                <a:sym typeface="Clear Sans Bold"/>
              </a:rPr>
              <a:t>Category:</a:t>
            </a:r>
            <a:r>
              <a:rPr lang="en-US" sz="2532">
                <a:solidFill>
                  <a:srgbClr val="262F43"/>
                </a:solidFill>
                <a:latin typeface="Clear Sans"/>
                <a:ea typeface="Clear Sans"/>
                <a:cs typeface="Clear Sans"/>
                <a:sym typeface="Clear Sans"/>
              </a:rPr>
              <a:t> Label (spam = 0, ham = 1)</a:t>
            </a:r>
          </a:p>
          <a:p>
            <a:pPr marL="546667" lvl="1" indent="-273334" algn="l">
              <a:lnSpc>
                <a:spcPts val="3544"/>
              </a:lnSpc>
              <a:buFont typeface="Arial"/>
              <a:buChar char="•"/>
            </a:pPr>
            <a:r>
              <a:rPr lang="en-US" sz="2532" b="1">
                <a:solidFill>
                  <a:srgbClr val="262F43"/>
                </a:solidFill>
                <a:latin typeface="Clear Sans Bold"/>
                <a:ea typeface="Clear Sans Bold"/>
                <a:cs typeface="Clear Sans Bold"/>
                <a:sym typeface="Clear Sans Bold"/>
              </a:rPr>
              <a:t>Message:</a:t>
            </a:r>
            <a:r>
              <a:rPr lang="en-US" sz="2532">
                <a:solidFill>
                  <a:srgbClr val="262F43"/>
                </a:solidFill>
                <a:latin typeface="Clear Sans"/>
                <a:ea typeface="Clear Sans"/>
                <a:cs typeface="Clear Sans"/>
                <a:sym typeface="Clear Sans"/>
              </a:rPr>
              <a:t> The raw email text</a:t>
            </a:r>
          </a:p>
          <a:p>
            <a:pPr marL="546667" lvl="1" indent="-273334" algn="l">
              <a:lnSpc>
                <a:spcPts val="3544"/>
              </a:lnSpc>
              <a:buFont typeface="Arial"/>
              <a:buChar char="•"/>
            </a:pPr>
            <a:r>
              <a:rPr lang="en-US" sz="2532" b="1">
                <a:solidFill>
                  <a:srgbClr val="262F43"/>
                </a:solidFill>
                <a:latin typeface="Clear Sans Bold"/>
                <a:ea typeface="Clear Sans Bold"/>
                <a:cs typeface="Clear Sans Bold"/>
                <a:sym typeface="Clear Sans Bold"/>
              </a:rPr>
              <a:t>Class Distribution:</a:t>
            </a:r>
          </a:p>
          <a:p>
            <a:pPr marL="546667" lvl="1" indent="-273334" algn="l">
              <a:lnSpc>
                <a:spcPts val="3544"/>
              </a:lnSpc>
              <a:buFont typeface="Arial"/>
              <a:buChar char="•"/>
            </a:pPr>
            <a:r>
              <a:rPr lang="en-US" sz="2532" b="1">
                <a:solidFill>
                  <a:srgbClr val="262F43"/>
                </a:solidFill>
                <a:latin typeface="Clear Sans Bold"/>
                <a:ea typeface="Clear Sans Bold"/>
                <a:cs typeface="Clear Sans Bold"/>
                <a:sym typeface="Clear Sans Bold"/>
              </a:rPr>
              <a:t>Majority class:</a:t>
            </a:r>
            <a:r>
              <a:rPr lang="en-US" sz="2532">
                <a:solidFill>
                  <a:srgbClr val="262F43"/>
                </a:solidFill>
                <a:latin typeface="Clear Sans"/>
                <a:ea typeface="Clear Sans"/>
                <a:cs typeface="Clear Sans"/>
                <a:sym typeface="Clear Sans"/>
              </a:rPr>
              <a:t> Ham (non-spam)</a:t>
            </a:r>
          </a:p>
          <a:p>
            <a:pPr marL="546667" lvl="1" indent="-273334" algn="l">
              <a:lnSpc>
                <a:spcPts val="3544"/>
              </a:lnSpc>
              <a:buFont typeface="Arial"/>
              <a:buChar char="•"/>
            </a:pPr>
            <a:r>
              <a:rPr lang="en-US" sz="2532" b="1">
                <a:solidFill>
                  <a:srgbClr val="262F43"/>
                </a:solidFill>
                <a:latin typeface="Clear Sans Bold"/>
                <a:ea typeface="Clear Sans Bold"/>
                <a:cs typeface="Clear Sans Bold"/>
                <a:sym typeface="Clear Sans Bold"/>
              </a:rPr>
              <a:t>Minority class:</a:t>
            </a:r>
            <a:r>
              <a:rPr lang="en-US" sz="2532">
                <a:solidFill>
                  <a:srgbClr val="262F43"/>
                </a:solidFill>
                <a:latin typeface="Clear Sans"/>
                <a:ea typeface="Clear Sans"/>
                <a:cs typeface="Clear Sans"/>
                <a:sym typeface="Clear Sans"/>
              </a:rPr>
              <a:t> Spam</a:t>
            </a:r>
          </a:p>
          <a:p>
            <a:pPr marL="546667" lvl="1" indent="-273334" algn="l">
              <a:lnSpc>
                <a:spcPts val="3544"/>
              </a:lnSpc>
              <a:buFont typeface="Arial"/>
              <a:buChar char="•"/>
            </a:pPr>
            <a:r>
              <a:rPr lang="en-US" sz="2532" b="1">
                <a:solidFill>
                  <a:srgbClr val="262F43"/>
                </a:solidFill>
                <a:latin typeface="Clear Sans Bold"/>
                <a:ea typeface="Clear Sans Bold"/>
                <a:cs typeface="Clear Sans Bold"/>
                <a:sym typeface="Clear Sans Bold"/>
              </a:rPr>
              <a:t>Used for:</a:t>
            </a:r>
            <a:r>
              <a:rPr lang="en-US" sz="2532">
                <a:solidFill>
                  <a:srgbClr val="262F43"/>
                </a:solidFill>
                <a:latin typeface="Clear Sans"/>
                <a:ea typeface="Clear Sans"/>
                <a:cs typeface="Clear Sans"/>
                <a:sym typeface="Clear Sans"/>
              </a:rPr>
              <a:t> Binary classification (Supervised Learning)</a:t>
            </a:r>
          </a:p>
          <a:p>
            <a:pPr marL="546667" lvl="1" indent="-273334" algn="l">
              <a:lnSpc>
                <a:spcPts val="3544"/>
              </a:lnSpc>
              <a:buFont typeface="Arial"/>
              <a:buChar char="•"/>
            </a:pPr>
            <a:r>
              <a:rPr lang="en-US" sz="2532" b="1">
                <a:solidFill>
                  <a:srgbClr val="262F43"/>
                </a:solidFill>
                <a:latin typeface="Clear Sans Bold"/>
                <a:ea typeface="Clear Sans Bold"/>
                <a:cs typeface="Clear Sans Bold"/>
                <a:sym typeface="Clear Sans Bold"/>
              </a:rPr>
              <a:t>Preprocessing Needed:</a:t>
            </a:r>
            <a:r>
              <a:rPr lang="en-US" sz="2532">
                <a:solidFill>
                  <a:srgbClr val="262F43"/>
                </a:solidFill>
                <a:latin typeface="Clear Sans"/>
                <a:ea typeface="Clear Sans"/>
                <a:cs typeface="Clear Sans"/>
                <a:sym typeface="Clear Sans"/>
              </a:rPr>
              <a:t> Handling nulls, label encoding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0" name="Freeform 20"/>
          <p:cNvSpPr/>
          <p:nvPr/>
        </p:nvSpPr>
        <p:spPr>
          <a:xfrm>
            <a:off x="2022362" y="5454753"/>
            <a:ext cx="16117271" cy="568654"/>
          </a:xfrm>
          <a:custGeom>
            <a:avLst/>
            <a:gdLst/>
            <a:ahLst/>
            <a:cxnLst/>
            <a:rect l="l" t="t" r="r" b="b"/>
            <a:pathLst>
              <a:path w="16117271" h="568654">
                <a:moveTo>
                  <a:pt x="0" y="0"/>
                </a:moveTo>
                <a:lnTo>
                  <a:pt x="16117271" y="0"/>
                </a:lnTo>
                <a:lnTo>
                  <a:pt x="16117271" y="568654"/>
                </a:lnTo>
                <a:lnTo>
                  <a:pt x="0" y="568654"/>
                </a:lnTo>
                <a:lnTo>
                  <a:pt x="0" y="0"/>
                </a:lnTo>
                <a:close/>
              </a:path>
            </a:pathLst>
          </a:custGeom>
          <a:blipFill>
            <a:blip r:embed="rId6"/>
            <a:stretch>
              <a:fillRect/>
            </a:stretch>
          </a:blipFill>
        </p:spPr>
      </p:sp>
      <p:sp>
        <p:nvSpPr>
          <p:cNvPr id="21" name="Freeform 21"/>
          <p:cNvSpPr/>
          <p:nvPr/>
        </p:nvSpPr>
        <p:spPr>
          <a:xfrm>
            <a:off x="2848281" y="7344678"/>
            <a:ext cx="16125084" cy="1007818"/>
          </a:xfrm>
          <a:custGeom>
            <a:avLst/>
            <a:gdLst/>
            <a:ahLst/>
            <a:cxnLst/>
            <a:rect l="l" t="t" r="r" b="b"/>
            <a:pathLst>
              <a:path w="16125084" h="1007818">
                <a:moveTo>
                  <a:pt x="0" y="0"/>
                </a:moveTo>
                <a:lnTo>
                  <a:pt x="16125084" y="0"/>
                </a:lnTo>
                <a:lnTo>
                  <a:pt x="16125084" y="1007818"/>
                </a:lnTo>
                <a:lnTo>
                  <a:pt x="0" y="1007818"/>
                </a:lnTo>
                <a:lnTo>
                  <a:pt x="0" y="0"/>
                </a:lnTo>
                <a:close/>
              </a:path>
            </a:pathLst>
          </a:custGeom>
          <a:blipFill>
            <a:blip r:embed="rId7"/>
            <a:stretch>
              <a:fillRect/>
            </a:stretch>
          </a:blipFill>
        </p:spPr>
      </p:sp>
      <p:sp>
        <p:nvSpPr>
          <p:cNvPr id="22" name="TextBox 22"/>
          <p:cNvSpPr txBox="1"/>
          <p:nvPr/>
        </p:nvSpPr>
        <p:spPr>
          <a:xfrm>
            <a:off x="2848281" y="950616"/>
            <a:ext cx="12433559"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TEXT PREPROCESSING</a:t>
            </a:r>
          </a:p>
        </p:txBody>
      </p:sp>
      <p:sp>
        <p:nvSpPr>
          <p:cNvPr id="23" name="TextBox 23"/>
          <p:cNvSpPr txBox="1"/>
          <p:nvPr/>
        </p:nvSpPr>
        <p:spPr>
          <a:xfrm>
            <a:off x="5233711" y="4268599"/>
            <a:ext cx="7662698" cy="1064096"/>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Replace the null values with a null string</a:t>
            </a:r>
          </a:p>
          <a:p>
            <a:pPr algn="l">
              <a:lnSpc>
                <a:spcPts val="4349"/>
              </a:lnSpc>
            </a:pPr>
            <a:endParaRPr lang="en-US" sz="3106" b="1">
              <a:solidFill>
                <a:srgbClr val="262F43"/>
              </a:solidFill>
              <a:latin typeface="Clear Sans Bold"/>
              <a:ea typeface="Clear Sans Bold"/>
              <a:cs typeface="Clear Sans Bold"/>
              <a:sym typeface="Clear Sans Bold"/>
            </a:endParaRPr>
          </a:p>
        </p:txBody>
      </p:sp>
      <p:sp>
        <p:nvSpPr>
          <p:cNvPr id="24" name="TextBox 24"/>
          <p:cNvSpPr txBox="1"/>
          <p:nvPr/>
        </p:nvSpPr>
        <p:spPr>
          <a:xfrm>
            <a:off x="4847731" y="6394882"/>
            <a:ext cx="7662698" cy="521171"/>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Encode labels: spam → 0, ham → 1</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0" name="Freeform 20"/>
          <p:cNvSpPr/>
          <p:nvPr/>
        </p:nvSpPr>
        <p:spPr>
          <a:xfrm>
            <a:off x="2848281" y="3822484"/>
            <a:ext cx="13646042" cy="1364604"/>
          </a:xfrm>
          <a:custGeom>
            <a:avLst/>
            <a:gdLst/>
            <a:ahLst/>
            <a:cxnLst/>
            <a:rect l="l" t="t" r="r" b="b"/>
            <a:pathLst>
              <a:path w="13646042" h="1364604">
                <a:moveTo>
                  <a:pt x="0" y="0"/>
                </a:moveTo>
                <a:lnTo>
                  <a:pt x="13646042" y="0"/>
                </a:lnTo>
                <a:lnTo>
                  <a:pt x="13646042" y="1364604"/>
                </a:lnTo>
                <a:lnTo>
                  <a:pt x="0" y="1364604"/>
                </a:lnTo>
                <a:lnTo>
                  <a:pt x="0" y="0"/>
                </a:lnTo>
                <a:close/>
              </a:path>
            </a:pathLst>
          </a:custGeom>
          <a:blipFill>
            <a:blip r:embed="rId6"/>
            <a:stretch>
              <a:fillRect/>
            </a:stretch>
          </a:blipFill>
        </p:spPr>
      </p:sp>
      <p:sp>
        <p:nvSpPr>
          <p:cNvPr id="21" name="Freeform 21"/>
          <p:cNvSpPr/>
          <p:nvPr/>
        </p:nvSpPr>
        <p:spPr>
          <a:xfrm>
            <a:off x="2170729" y="6770518"/>
            <a:ext cx="19117424" cy="674506"/>
          </a:xfrm>
          <a:custGeom>
            <a:avLst/>
            <a:gdLst/>
            <a:ahLst/>
            <a:cxnLst/>
            <a:rect l="l" t="t" r="r" b="b"/>
            <a:pathLst>
              <a:path w="19117424" h="674506">
                <a:moveTo>
                  <a:pt x="0" y="0"/>
                </a:moveTo>
                <a:lnTo>
                  <a:pt x="19117424" y="0"/>
                </a:lnTo>
                <a:lnTo>
                  <a:pt x="19117424" y="674506"/>
                </a:lnTo>
                <a:lnTo>
                  <a:pt x="0" y="674506"/>
                </a:lnTo>
                <a:lnTo>
                  <a:pt x="0" y="0"/>
                </a:lnTo>
                <a:close/>
              </a:path>
            </a:pathLst>
          </a:custGeom>
          <a:blipFill>
            <a:blip r:embed="rId7"/>
            <a:stretch>
              <a:fillRect/>
            </a:stretch>
          </a:blipFill>
        </p:spPr>
      </p:sp>
      <p:sp>
        <p:nvSpPr>
          <p:cNvPr id="22" name="TextBox 22"/>
          <p:cNvSpPr txBox="1"/>
          <p:nvPr/>
        </p:nvSpPr>
        <p:spPr>
          <a:xfrm>
            <a:off x="2345016" y="685800"/>
            <a:ext cx="12433559"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TEXT PREPROCESSING</a:t>
            </a:r>
          </a:p>
        </p:txBody>
      </p:sp>
      <p:sp>
        <p:nvSpPr>
          <p:cNvPr id="23" name="TextBox 23"/>
          <p:cNvSpPr txBox="1"/>
          <p:nvPr/>
        </p:nvSpPr>
        <p:spPr>
          <a:xfrm>
            <a:off x="5312651" y="2984608"/>
            <a:ext cx="7662698" cy="521171"/>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Separate features and labels</a:t>
            </a:r>
          </a:p>
        </p:txBody>
      </p:sp>
      <p:sp>
        <p:nvSpPr>
          <p:cNvPr id="24" name="TextBox 24"/>
          <p:cNvSpPr txBox="1"/>
          <p:nvPr/>
        </p:nvSpPr>
        <p:spPr>
          <a:xfrm>
            <a:off x="5027812" y="5687372"/>
            <a:ext cx="7662698" cy="521171"/>
          </a:xfrm>
          <a:prstGeom prst="rect">
            <a:avLst/>
          </a:prstGeom>
        </p:spPr>
        <p:txBody>
          <a:bodyPr lIns="0" tIns="0" rIns="0" bIns="0" rtlCol="0" anchor="t">
            <a:spAutoFit/>
          </a:bodyPr>
          <a:lstStyle/>
          <a:p>
            <a:pPr algn="l">
              <a:lnSpc>
                <a:spcPts val="4349"/>
              </a:lnSpc>
            </a:pPr>
            <a:r>
              <a:rPr lang="en-US" sz="3106" b="1">
                <a:solidFill>
                  <a:srgbClr val="262F43"/>
                </a:solidFill>
                <a:latin typeface="Clear Sans Bold"/>
                <a:ea typeface="Clear Sans Bold"/>
                <a:cs typeface="Clear Sans Bold"/>
                <a:sym typeface="Clear Sans Bold"/>
              </a:rPr>
              <a:t>Split into training and test sets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0" name="Freeform 20"/>
          <p:cNvSpPr/>
          <p:nvPr/>
        </p:nvSpPr>
        <p:spPr>
          <a:xfrm>
            <a:off x="2183756" y="5475570"/>
            <a:ext cx="16799415" cy="1531810"/>
          </a:xfrm>
          <a:custGeom>
            <a:avLst/>
            <a:gdLst/>
            <a:ahLst/>
            <a:cxnLst/>
            <a:rect l="l" t="t" r="r" b="b"/>
            <a:pathLst>
              <a:path w="16799415" h="1531810">
                <a:moveTo>
                  <a:pt x="0" y="0"/>
                </a:moveTo>
                <a:lnTo>
                  <a:pt x="16799415" y="0"/>
                </a:lnTo>
                <a:lnTo>
                  <a:pt x="16799415" y="1531810"/>
                </a:lnTo>
                <a:lnTo>
                  <a:pt x="0" y="1531810"/>
                </a:lnTo>
                <a:lnTo>
                  <a:pt x="0" y="0"/>
                </a:lnTo>
                <a:close/>
              </a:path>
            </a:pathLst>
          </a:custGeom>
          <a:blipFill>
            <a:blip r:embed="rId6"/>
            <a:stretch>
              <a:fillRect/>
            </a:stretch>
          </a:blipFill>
        </p:spPr>
      </p:sp>
      <p:sp>
        <p:nvSpPr>
          <p:cNvPr id="21" name="TextBox 21"/>
          <p:cNvSpPr txBox="1"/>
          <p:nvPr/>
        </p:nvSpPr>
        <p:spPr>
          <a:xfrm>
            <a:off x="2848281" y="702966"/>
            <a:ext cx="12433559"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FEATURE EXTRACTION</a:t>
            </a:r>
          </a:p>
        </p:txBody>
      </p:sp>
      <p:sp>
        <p:nvSpPr>
          <p:cNvPr id="22" name="TextBox 22"/>
          <p:cNvSpPr txBox="1"/>
          <p:nvPr/>
        </p:nvSpPr>
        <p:spPr>
          <a:xfrm>
            <a:off x="2687020" y="3925699"/>
            <a:ext cx="13304038" cy="1064096"/>
          </a:xfrm>
          <a:prstGeom prst="rect">
            <a:avLst/>
          </a:prstGeom>
        </p:spPr>
        <p:txBody>
          <a:bodyPr lIns="0" tIns="0" rIns="0" bIns="0" rtlCol="0" anchor="t">
            <a:spAutoFit/>
          </a:bodyPr>
          <a:lstStyle/>
          <a:p>
            <a:pPr algn="ctr">
              <a:lnSpc>
                <a:spcPts val="4349"/>
              </a:lnSpc>
            </a:pPr>
            <a:r>
              <a:rPr lang="en-US" sz="3106" b="1">
                <a:solidFill>
                  <a:srgbClr val="262F43"/>
                </a:solidFill>
                <a:latin typeface="Clear Sans Bold"/>
                <a:ea typeface="Clear Sans Bold"/>
                <a:cs typeface="Clear Sans Bold"/>
                <a:sym typeface="Clear Sans Bold"/>
              </a:rPr>
              <a:t>Create the vectorizer</a:t>
            </a:r>
          </a:p>
          <a:p>
            <a:pPr algn="ctr">
              <a:lnSpc>
                <a:spcPts val="4349"/>
              </a:lnSpc>
            </a:pPr>
            <a:r>
              <a:rPr lang="en-US" sz="3106" b="1">
                <a:solidFill>
                  <a:srgbClr val="262F43"/>
                </a:solidFill>
                <a:latin typeface="Clear Sans Bold"/>
                <a:ea typeface="Clear Sans Bold"/>
                <a:cs typeface="Clear Sans Bold"/>
                <a:sym typeface="Clear Sans Bold"/>
              </a:rPr>
              <a:t> Transform the text data into TF-IDF features</a:t>
            </a:r>
          </a:p>
        </p:txBody>
      </p:sp>
      <p:sp>
        <p:nvSpPr>
          <p:cNvPr id="23" name="TextBox 23"/>
          <p:cNvSpPr txBox="1"/>
          <p:nvPr/>
        </p:nvSpPr>
        <p:spPr>
          <a:xfrm>
            <a:off x="2491981" y="7197166"/>
            <a:ext cx="13304038" cy="521171"/>
          </a:xfrm>
          <a:prstGeom prst="rect">
            <a:avLst/>
          </a:prstGeom>
        </p:spPr>
        <p:txBody>
          <a:bodyPr lIns="0" tIns="0" rIns="0" bIns="0" rtlCol="0" anchor="t">
            <a:spAutoFit/>
          </a:bodyPr>
          <a:lstStyle/>
          <a:p>
            <a:pPr algn="ctr">
              <a:lnSpc>
                <a:spcPts val="4349"/>
              </a:lnSpc>
            </a:pPr>
            <a:r>
              <a:rPr lang="en-US" sz="3106" b="1">
                <a:solidFill>
                  <a:srgbClr val="262F43"/>
                </a:solidFill>
                <a:latin typeface="Clear Sans Bold"/>
                <a:ea typeface="Clear Sans Bold"/>
                <a:cs typeface="Clear Sans Bold"/>
                <a:sym typeface="Clear Sans Bold"/>
              </a:rPr>
              <a:t>Convert labels to integers</a:t>
            </a:r>
          </a:p>
        </p:txBody>
      </p:sp>
      <p:sp>
        <p:nvSpPr>
          <p:cNvPr id="24" name="Freeform 24"/>
          <p:cNvSpPr/>
          <p:nvPr/>
        </p:nvSpPr>
        <p:spPr>
          <a:xfrm>
            <a:off x="4360096" y="8200977"/>
            <a:ext cx="12446735" cy="1057323"/>
          </a:xfrm>
          <a:custGeom>
            <a:avLst/>
            <a:gdLst/>
            <a:ahLst/>
            <a:cxnLst/>
            <a:rect l="l" t="t" r="r" b="b"/>
            <a:pathLst>
              <a:path w="12446735" h="1057323">
                <a:moveTo>
                  <a:pt x="0" y="0"/>
                </a:moveTo>
                <a:lnTo>
                  <a:pt x="12446735" y="0"/>
                </a:lnTo>
                <a:lnTo>
                  <a:pt x="12446735" y="1057323"/>
                </a:lnTo>
                <a:lnTo>
                  <a:pt x="0" y="1057323"/>
                </a:lnTo>
                <a:lnTo>
                  <a:pt x="0" y="0"/>
                </a:lnTo>
                <a:close/>
              </a:path>
            </a:pathLst>
          </a:custGeom>
          <a:blipFill>
            <a:blip r:embed="rId7"/>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0" name="Freeform 20"/>
          <p:cNvSpPr/>
          <p:nvPr/>
        </p:nvSpPr>
        <p:spPr>
          <a:xfrm>
            <a:off x="3925005" y="5473268"/>
            <a:ext cx="11995858" cy="854010"/>
          </a:xfrm>
          <a:custGeom>
            <a:avLst/>
            <a:gdLst/>
            <a:ahLst/>
            <a:cxnLst/>
            <a:rect l="l" t="t" r="r" b="b"/>
            <a:pathLst>
              <a:path w="11995858" h="854010">
                <a:moveTo>
                  <a:pt x="0" y="0"/>
                </a:moveTo>
                <a:lnTo>
                  <a:pt x="11995858" y="0"/>
                </a:lnTo>
                <a:lnTo>
                  <a:pt x="11995858" y="854010"/>
                </a:lnTo>
                <a:lnTo>
                  <a:pt x="0" y="854010"/>
                </a:lnTo>
                <a:lnTo>
                  <a:pt x="0" y="0"/>
                </a:lnTo>
                <a:close/>
              </a:path>
            </a:pathLst>
          </a:custGeom>
          <a:blipFill>
            <a:blip r:embed="rId6"/>
            <a:stretch>
              <a:fillRect/>
            </a:stretch>
          </a:blipFill>
        </p:spPr>
      </p:sp>
      <p:sp>
        <p:nvSpPr>
          <p:cNvPr id="21" name="Freeform 21"/>
          <p:cNvSpPr/>
          <p:nvPr/>
        </p:nvSpPr>
        <p:spPr>
          <a:xfrm>
            <a:off x="3925005" y="7246225"/>
            <a:ext cx="12197424" cy="2547328"/>
          </a:xfrm>
          <a:custGeom>
            <a:avLst/>
            <a:gdLst/>
            <a:ahLst/>
            <a:cxnLst/>
            <a:rect l="l" t="t" r="r" b="b"/>
            <a:pathLst>
              <a:path w="12197424" h="2547328">
                <a:moveTo>
                  <a:pt x="0" y="0"/>
                </a:moveTo>
                <a:lnTo>
                  <a:pt x="12197424" y="0"/>
                </a:lnTo>
                <a:lnTo>
                  <a:pt x="12197424" y="2547328"/>
                </a:lnTo>
                <a:lnTo>
                  <a:pt x="0" y="2547328"/>
                </a:lnTo>
                <a:lnTo>
                  <a:pt x="0" y="0"/>
                </a:lnTo>
                <a:close/>
              </a:path>
            </a:pathLst>
          </a:custGeom>
          <a:blipFill>
            <a:blip r:embed="rId7"/>
            <a:stretch>
              <a:fillRect/>
            </a:stretch>
          </a:blipFill>
        </p:spPr>
      </p:sp>
      <p:sp>
        <p:nvSpPr>
          <p:cNvPr id="22" name="TextBox 22"/>
          <p:cNvSpPr txBox="1"/>
          <p:nvPr/>
        </p:nvSpPr>
        <p:spPr>
          <a:xfrm>
            <a:off x="3925005" y="529029"/>
            <a:ext cx="10437990"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MODELING</a:t>
            </a:r>
          </a:p>
        </p:txBody>
      </p:sp>
      <p:sp>
        <p:nvSpPr>
          <p:cNvPr id="23" name="TextBox 23"/>
          <p:cNvSpPr txBox="1"/>
          <p:nvPr/>
        </p:nvSpPr>
        <p:spPr>
          <a:xfrm>
            <a:off x="3093826" y="1837624"/>
            <a:ext cx="12100347" cy="645262"/>
          </a:xfrm>
          <a:prstGeom prst="rect">
            <a:avLst/>
          </a:prstGeom>
        </p:spPr>
        <p:txBody>
          <a:bodyPr lIns="0" tIns="0" rIns="0" bIns="0" rtlCol="0" anchor="t">
            <a:spAutoFit/>
          </a:bodyPr>
          <a:lstStyle/>
          <a:p>
            <a:pPr algn="ctr">
              <a:lnSpc>
                <a:spcPts val="5384"/>
              </a:lnSpc>
            </a:pPr>
            <a:r>
              <a:rPr lang="en-US" sz="3846" b="1">
                <a:solidFill>
                  <a:srgbClr val="262F43"/>
                </a:solidFill>
                <a:latin typeface="Clear Sans Bold"/>
                <a:ea typeface="Clear Sans Bold"/>
                <a:cs typeface="Clear Sans Bold"/>
                <a:sym typeface="Clear Sans Bold"/>
              </a:rPr>
              <a:t>Logistic Regression Model </a:t>
            </a:r>
          </a:p>
        </p:txBody>
      </p:sp>
      <p:sp>
        <p:nvSpPr>
          <p:cNvPr id="24" name="TextBox 24"/>
          <p:cNvSpPr txBox="1"/>
          <p:nvPr/>
        </p:nvSpPr>
        <p:spPr>
          <a:xfrm>
            <a:off x="2345016" y="2632246"/>
            <a:ext cx="13575847" cy="1835195"/>
          </a:xfrm>
          <a:prstGeom prst="rect">
            <a:avLst/>
          </a:prstGeom>
        </p:spPr>
        <p:txBody>
          <a:bodyPr lIns="0" tIns="0" rIns="0" bIns="0" rtlCol="0" anchor="t">
            <a:spAutoFit/>
          </a:bodyPr>
          <a:lstStyle/>
          <a:p>
            <a:pPr algn="ctr">
              <a:lnSpc>
                <a:spcPts val="4901"/>
              </a:lnSpc>
            </a:pPr>
            <a:r>
              <a:rPr lang="en-US" sz="3500">
                <a:solidFill>
                  <a:srgbClr val="262F43"/>
                </a:solidFill>
                <a:latin typeface="Clear Sans"/>
                <a:ea typeface="Clear Sans"/>
                <a:cs typeface="Clear Sans"/>
                <a:sym typeface="Clear Sans"/>
              </a:rPr>
              <a:t>Logistic Regression is a fundamental and widely used algorithm for classification problems, especially when the output is binary (e.g., Yes/No, Spam/Ham, 0/1)</a:t>
            </a:r>
          </a:p>
        </p:txBody>
      </p:sp>
      <p:sp>
        <p:nvSpPr>
          <p:cNvPr id="25" name="TextBox 25"/>
          <p:cNvSpPr txBox="1"/>
          <p:nvPr/>
        </p:nvSpPr>
        <p:spPr>
          <a:xfrm>
            <a:off x="3093826" y="4619841"/>
            <a:ext cx="12100347" cy="671297"/>
          </a:xfrm>
          <a:prstGeom prst="rect">
            <a:avLst/>
          </a:prstGeom>
        </p:spPr>
        <p:txBody>
          <a:bodyPr lIns="0" tIns="0" rIns="0" bIns="0" rtlCol="0" anchor="t">
            <a:spAutoFit/>
          </a:bodyPr>
          <a:lstStyle/>
          <a:p>
            <a:pPr algn="ctr">
              <a:lnSpc>
                <a:spcPts val="5524"/>
              </a:lnSpc>
            </a:pPr>
            <a:r>
              <a:rPr lang="en-US" sz="3945" b="1">
                <a:solidFill>
                  <a:srgbClr val="262F43"/>
                </a:solidFill>
                <a:latin typeface="Clear Sans Bold"/>
                <a:ea typeface="Clear Sans Bold"/>
                <a:cs typeface="Clear Sans Bold"/>
                <a:sym typeface="Clear Sans Bold"/>
              </a:rPr>
              <a:t>Initialize model</a:t>
            </a:r>
          </a:p>
        </p:txBody>
      </p:sp>
      <p:sp>
        <p:nvSpPr>
          <p:cNvPr id="26" name="TextBox 26"/>
          <p:cNvSpPr txBox="1"/>
          <p:nvPr/>
        </p:nvSpPr>
        <p:spPr>
          <a:xfrm>
            <a:off x="3082766" y="6413003"/>
            <a:ext cx="12100347" cy="671297"/>
          </a:xfrm>
          <a:prstGeom prst="rect">
            <a:avLst/>
          </a:prstGeom>
        </p:spPr>
        <p:txBody>
          <a:bodyPr lIns="0" tIns="0" rIns="0" bIns="0" rtlCol="0" anchor="t">
            <a:spAutoFit/>
          </a:bodyPr>
          <a:lstStyle/>
          <a:p>
            <a:pPr algn="ctr">
              <a:lnSpc>
                <a:spcPts val="5524"/>
              </a:lnSpc>
            </a:pPr>
            <a:r>
              <a:rPr lang="en-US" sz="3945" b="1">
                <a:solidFill>
                  <a:srgbClr val="262F43"/>
                </a:solidFill>
                <a:latin typeface="Clear Sans Bold"/>
                <a:ea typeface="Clear Sans Bold"/>
                <a:cs typeface="Clear Sans Bold"/>
                <a:sym typeface="Clear Sans Bold"/>
              </a:rPr>
              <a:t>Train model</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0FAFF"/>
        </a:solidFill>
        <a:effectLst/>
      </p:bgPr>
    </p:bg>
    <p:spTree>
      <p:nvGrpSpPr>
        <p:cNvPr id="1" name=""/>
        <p:cNvGrpSpPr/>
        <p:nvPr/>
      </p:nvGrpSpPr>
      <p:grpSpPr>
        <a:xfrm>
          <a:off x="0" y="0"/>
          <a:ext cx="0" cy="0"/>
          <a:chOff x="0" y="0"/>
          <a:chExt cx="0" cy="0"/>
        </a:xfrm>
      </p:grpSpPr>
      <p:sp>
        <p:nvSpPr>
          <p:cNvPr id="2" name="Freeform 2"/>
          <p:cNvSpPr/>
          <p:nvPr/>
        </p:nvSpPr>
        <p:spPr>
          <a:xfrm flipH="1" flipV="1">
            <a:off x="-171306" y="9499384"/>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3" name="Freeform 3"/>
          <p:cNvSpPr/>
          <p:nvPr/>
        </p:nvSpPr>
        <p:spPr>
          <a:xfrm>
            <a:off x="835223" y="9499384"/>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4" name="Freeform 4"/>
          <p:cNvSpPr/>
          <p:nvPr/>
        </p:nvSpPr>
        <p:spPr>
          <a:xfrm>
            <a:off x="-171306" y="8492855"/>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5" name="Freeform 5"/>
          <p:cNvSpPr/>
          <p:nvPr/>
        </p:nvSpPr>
        <p:spPr>
          <a:xfrm rot="-10800000" flipH="1" flipV="1">
            <a:off x="-171306" y="64797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6" name="Freeform 6"/>
          <p:cNvSpPr/>
          <p:nvPr/>
        </p:nvSpPr>
        <p:spPr>
          <a:xfrm rot="-10800000">
            <a:off x="-171306" y="74863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7" name="Freeform 7"/>
          <p:cNvSpPr/>
          <p:nvPr/>
        </p:nvSpPr>
        <p:spPr>
          <a:xfrm flipV="1">
            <a:off x="835223" y="6479797"/>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8" name="Freeform 8"/>
          <p:cNvSpPr/>
          <p:nvPr/>
        </p:nvSpPr>
        <p:spPr>
          <a:xfrm rot="-10800000" flipV="1">
            <a:off x="-171306" y="5473268"/>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9" name="Freeform 9"/>
          <p:cNvSpPr/>
          <p:nvPr/>
        </p:nvSpPr>
        <p:spPr>
          <a:xfrm rot="-10800000" flipH="1" flipV="1">
            <a:off x="17500852" y="-203632"/>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0" name="Freeform 10"/>
          <p:cNvSpPr/>
          <p:nvPr/>
        </p:nvSpPr>
        <p:spPr>
          <a:xfrm rot="-10800000">
            <a:off x="15487794" y="-203632"/>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1" name="Freeform 11"/>
          <p:cNvSpPr/>
          <p:nvPr/>
        </p:nvSpPr>
        <p:spPr>
          <a:xfrm rot="-10800000">
            <a:off x="16494323" y="802897"/>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2" name="Freeform 12"/>
          <p:cNvSpPr/>
          <p:nvPr/>
        </p:nvSpPr>
        <p:spPr>
          <a:xfrm flipH="1" flipV="1">
            <a:off x="17500852" y="2815955"/>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3" name="Freeform 13"/>
          <p:cNvSpPr/>
          <p:nvPr/>
        </p:nvSpPr>
        <p:spPr>
          <a:xfrm>
            <a:off x="16494323" y="1809426"/>
            <a:ext cx="2013058" cy="1006529"/>
          </a:xfrm>
          <a:custGeom>
            <a:avLst/>
            <a:gdLst/>
            <a:ahLst/>
            <a:cxnLst/>
            <a:rect l="l" t="t" r="r" b="b"/>
            <a:pathLst>
              <a:path w="2013058" h="1006529">
                <a:moveTo>
                  <a:pt x="0" y="0"/>
                </a:moveTo>
                <a:lnTo>
                  <a:pt x="2013058" y="0"/>
                </a:lnTo>
                <a:lnTo>
                  <a:pt x="2013058" y="1006529"/>
                </a:lnTo>
                <a:lnTo>
                  <a:pt x="0" y="1006529"/>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4" name="Freeform 14"/>
          <p:cNvSpPr/>
          <p:nvPr/>
        </p:nvSpPr>
        <p:spPr>
          <a:xfrm rot="-10800000" flipV="1">
            <a:off x="16494323" y="2815955"/>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5" name="Freeform 15"/>
          <p:cNvSpPr/>
          <p:nvPr/>
        </p:nvSpPr>
        <p:spPr>
          <a:xfrm flipV="1">
            <a:off x="16494323" y="3822484"/>
            <a:ext cx="2013058" cy="1006529"/>
          </a:xfrm>
          <a:custGeom>
            <a:avLst/>
            <a:gdLst/>
            <a:ahLst/>
            <a:cxnLst/>
            <a:rect l="l" t="t" r="r" b="b"/>
            <a:pathLst>
              <a:path w="2013058" h="1006529">
                <a:moveTo>
                  <a:pt x="0" y="1006529"/>
                </a:moveTo>
                <a:lnTo>
                  <a:pt x="2013058" y="1006529"/>
                </a:lnTo>
                <a:lnTo>
                  <a:pt x="2013058" y="0"/>
                </a:lnTo>
                <a:lnTo>
                  <a:pt x="0" y="0"/>
                </a:lnTo>
                <a:lnTo>
                  <a:pt x="0" y="1006529"/>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6" name="Freeform 16"/>
          <p:cNvSpPr/>
          <p:nvPr/>
        </p:nvSpPr>
        <p:spPr>
          <a:xfrm>
            <a:off x="1841752" y="8492855"/>
            <a:ext cx="1006529" cy="1006529"/>
          </a:xfrm>
          <a:custGeom>
            <a:avLst/>
            <a:gdLst/>
            <a:ahLst/>
            <a:cxnLst/>
            <a:rect l="l" t="t" r="r" b="b"/>
            <a:pathLst>
              <a:path w="1006529" h="1006529">
                <a:moveTo>
                  <a:pt x="0" y="0"/>
                </a:moveTo>
                <a:lnTo>
                  <a:pt x="1006529" y="0"/>
                </a:lnTo>
                <a:lnTo>
                  <a:pt x="1006529" y="1006529"/>
                </a:lnTo>
                <a:lnTo>
                  <a:pt x="0" y="1006529"/>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7" name="Freeform 17"/>
          <p:cNvSpPr/>
          <p:nvPr/>
        </p:nvSpPr>
        <p:spPr>
          <a:xfrm flipH="1" flipV="1">
            <a:off x="15487794" y="802897"/>
            <a:ext cx="1006529" cy="1006529"/>
          </a:xfrm>
          <a:custGeom>
            <a:avLst/>
            <a:gdLst/>
            <a:ahLst/>
            <a:cxnLst/>
            <a:rect l="l" t="t" r="r" b="b"/>
            <a:pathLst>
              <a:path w="1006529" h="1006529">
                <a:moveTo>
                  <a:pt x="1006529" y="1006529"/>
                </a:moveTo>
                <a:lnTo>
                  <a:pt x="0" y="1006529"/>
                </a:lnTo>
                <a:lnTo>
                  <a:pt x="0" y="0"/>
                </a:lnTo>
                <a:lnTo>
                  <a:pt x="1006529" y="0"/>
                </a:lnTo>
                <a:lnTo>
                  <a:pt x="1006529"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8" name="Freeform 18"/>
          <p:cNvSpPr/>
          <p:nvPr/>
        </p:nvSpPr>
        <p:spPr>
          <a:xfrm rot="-10800000" flipH="1">
            <a:off x="1841752" y="7486326"/>
            <a:ext cx="1006529" cy="1006529"/>
          </a:xfrm>
          <a:custGeom>
            <a:avLst/>
            <a:gdLst/>
            <a:ahLst/>
            <a:cxnLst/>
            <a:rect l="l" t="t" r="r" b="b"/>
            <a:pathLst>
              <a:path w="1006529" h="1006529">
                <a:moveTo>
                  <a:pt x="1006529" y="0"/>
                </a:moveTo>
                <a:lnTo>
                  <a:pt x="0" y="0"/>
                </a:lnTo>
                <a:lnTo>
                  <a:pt x="0" y="1006529"/>
                </a:lnTo>
                <a:lnTo>
                  <a:pt x="1006529" y="1006529"/>
                </a:lnTo>
                <a:lnTo>
                  <a:pt x="1006529"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9" name="Freeform 19"/>
          <p:cNvSpPr/>
          <p:nvPr/>
        </p:nvSpPr>
        <p:spPr>
          <a:xfrm rot="-10800000" flipV="1">
            <a:off x="15487794" y="1809426"/>
            <a:ext cx="1006529" cy="1006529"/>
          </a:xfrm>
          <a:custGeom>
            <a:avLst/>
            <a:gdLst/>
            <a:ahLst/>
            <a:cxnLst/>
            <a:rect l="l" t="t" r="r" b="b"/>
            <a:pathLst>
              <a:path w="1006529" h="1006529">
                <a:moveTo>
                  <a:pt x="0" y="1006529"/>
                </a:moveTo>
                <a:lnTo>
                  <a:pt x="1006529" y="1006529"/>
                </a:lnTo>
                <a:lnTo>
                  <a:pt x="1006529" y="0"/>
                </a:lnTo>
                <a:lnTo>
                  <a:pt x="0" y="0"/>
                </a:lnTo>
                <a:lnTo>
                  <a:pt x="0" y="1006529"/>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20" name="Freeform 20"/>
          <p:cNvSpPr/>
          <p:nvPr/>
        </p:nvSpPr>
        <p:spPr>
          <a:xfrm>
            <a:off x="3093826" y="3626675"/>
            <a:ext cx="12849157" cy="2357644"/>
          </a:xfrm>
          <a:custGeom>
            <a:avLst/>
            <a:gdLst/>
            <a:ahLst/>
            <a:cxnLst/>
            <a:rect l="l" t="t" r="r" b="b"/>
            <a:pathLst>
              <a:path w="12849157" h="2357644">
                <a:moveTo>
                  <a:pt x="0" y="0"/>
                </a:moveTo>
                <a:lnTo>
                  <a:pt x="12849158" y="0"/>
                </a:lnTo>
                <a:lnTo>
                  <a:pt x="12849158" y="2357644"/>
                </a:lnTo>
                <a:lnTo>
                  <a:pt x="0" y="2357644"/>
                </a:lnTo>
                <a:lnTo>
                  <a:pt x="0" y="0"/>
                </a:lnTo>
                <a:close/>
              </a:path>
            </a:pathLst>
          </a:custGeom>
          <a:blipFill>
            <a:blip r:embed="rId6"/>
            <a:stretch>
              <a:fillRect/>
            </a:stretch>
          </a:blipFill>
        </p:spPr>
      </p:sp>
      <p:sp>
        <p:nvSpPr>
          <p:cNvPr id="21" name="Freeform 21"/>
          <p:cNvSpPr/>
          <p:nvPr/>
        </p:nvSpPr>
        <p:spPr>
          <a:xfrm>
            <a:off x="3093826" y="7072926"/>
            <a:ext cx="12849157" cy="2628237"/>
          </a:xfrm>
          <a:custGeom>
            <a:avLst/>
            <a:gdLst/>
            <a:ahLst/>
            <a:cxnLst/>
            <a:rect l="l" t="t" r="r" b="b"/>
            <a:pathLst>
              <a:path w="12849157" h="2628237">
                <a:moveTo>
                  <a:pt x="0" y="0"/>
                </a:moveTo>
                <a:lnTo>
                  <a:pt x="12849158" y="0"/>
                </a:lnTo>
                <a:lnTo>
                  <a:pt x="12849158" y="2628236"/>
                </a:lnTo>
                <a:lnTo>
                  <a:pt x="0" y="2628236"/>
                </a:lnTo>
                <a:lnTo>
                  <a:pt x="0" y="0"/>
                </a:lnTo>
                <a:close/>
              </a:path>
            </a:pathLst>
          </a:custGeom>
          <a:blipFill>
            <a:blip r:embed="rId7"/>
            <a:stretch>
              <a:fillRect/>
            </a:stretch>
          </a:blipFill>
        </p:spPr>
      </p:sp>
      <p:sp>
        <p:nvSpPr>
          <p:cNvPr id="22" name="TextBox 22"/>
          <p:cNvSpPr txBox="1"/>
          <p:nvPr/>
        </p:nvSpPr>
        <p:spPr>
          <a:xfrm>
            <a:off x="3925005" y="529029"/>
            <a:ext cx="10437990" cy="1793983"/>
          </a:xfrm>
          <a:prstGeom prst="rect">
            <a:avLst/>
          </a:prstGeom>
        </p:spPr>
        <p:txBody>
          <a:bodyPr lIns="0" tIns="0" rIns="0" bIns="0" rtlCol="0" anchor="t">
            <a:spAutoFit/>
          </a:bodyPr>
          <a:lstStyle/>
          <a:p>
            <a:pPr algn="ctr">
              <a:lnSpc>
                <a:spcPts val="10842"/>
              </a:lnSpc>
            </a:pPr>
            <a:r>
              <a:rPr lang="en-US" sz="13222">
                <a:solidFill>
                  <a:srgbClr val="262F43"/>
                </a:solidFill>
                <a:latin typeface="Impact"/>
                <a:ea typeface="Impact"/>
                <a:cs typeface="Impact"/>
                <a:sym typeface="Impact"/>
              </a:rPr>
              <a:t>EVALUATION</a:t>
            </a:r>
          </a:p>
        </p:txBody>
      </p:sp>
      <p:sp>
        <p:nvSpPr>
          <p:cNvPr id="23" name="TextBox 23"/>
          <p:cNvSpPr txBox="1"/>
          <p:nvPr/>
        </p:nvSpPr>
        <p:spPr>
          <a:xfrm>
            <a:off x="3093826" y="1837624"/>
            <a:ext cx="12100347" cy="645262"/>
          </a:xfrm>
          <a:prstGeom prst="rect">
            <a:avLst/>
          </a:prstGeom>
        </p:spPr>
        <p:txBody>
          <a:bodyPr lIns="0" tIns="0" rIns="0" bIns="0" rtlCol="0" anchor="t">
            <a:spAutoFit/>
          </a:bodyPr>
          <a:lstStyle/>
          <a:p>
            <a:pPr algn="ctr">
              <a:lnSpc>
                <a:spcPts val="5384"/>
              </a:lnSpc>
            </a:pPr>
            <a:r>
              <a:rPr lang="en-US" sz="3846" b="1">
                <a:solidFill>
                  <a:srgbClr val="262F43"/>
                </a:solidFill>
                <a:latin typeface="Clear Sans Bold"/>
                <a:ea typeface="Clear Sans Bold"/>
                <a:cs typeface="Clear Sans Bold"/>
                <a:sym typeface="Clear Sans Bold"/>
              </a:rPr>
              <a:t>Logistic Regression Model </a:t>
            </a:r>
          </a:p>
        </p:txBody>
      </p:sp>
      <p:sp>
        <p:nvSpPr>
          <p:cNvPr id="24" name="TextBox 24"/>
          <p:cNvSpPr txBox="1"/>
          <p:nvPr/>
        </p:nvSpPr>
        <p:spPr>
          <a:xfrm>
            <a:off x="3093826" y="2661893"/>
            <a:ext cx="12100347" cy="628752"/>
          </a:xfrm>
          <a:prstGeom prst="rect">
            <a:avLst/>
          </a:prstGeom>
        </p:spPr>
        <p:txBody>
          <a:bodyPr lIns="0" tIns="0" rIns="0" bIns="0" rtlCol="0" anchor="t">
            <a:spAutoFit/>
          </a:bodyPr>
          <a:lstStyle/>
          <a:p>
            <a:pPr algn="ctr">
              <a:lnSpc>
                <a:spcPts val="5244"/>
              </a:lnSpc>
            </a:pPr>
            <a:r>
              <a:rPr lang="en-US" sz="3746" b="1">
                <a:solidFill>
                  <a:srgbClr val="262F43"/>
                </a:solidFill>
                <a:latin typeface="Clear Sans Bold"/>
                <a:ea typeface="Clear Sans Bold"/>
                <a:cs typeface="Clear Sans Bold"/>
                <a:sym typeface="Clear Sans Bold"/>
              </a:rPr>
              <a:t>Evaluate on training data</a:t>
            </a:r>
          </a:p>
        </p:txBody>
      </p:sp>
      <p:sp>
        <p:nvSpPr>
          <p:cNvPr id="25" name="TextBox 25"/>
          <p:cNvSpPr txBox="1"/>
          <p:nvPr/>
        </p:nvSpPr>
        <p:spPr>
          <a:xfrm>
            <a:off x="3093826" y="6215574"/>
            <a:ext cx="12100347" cy="628752"/>
          </a:xfrm>
          <a:prstGeom prst="rect">
            <a:avLst/>
          </a:prstGeom>
        </p:spPr>
        <p:txBody>
          <a:bodyPr lIns="0" tIns="0" rIns="0" bIns="0" rtlCol="0" anchor="t">
            <a:spAutoFit/>
          </a:bodyPr>
          <a:lstStyle/>
          <a:p>
            <a:pPr algn="ctr">
              <a:lnSpc>
                <a:spcPts val="5244"/>
              </a:lnSpc>
            </a:pPr>
            <a:r>
              <a:rPr lang="en-US" sz="3746" b="1">
                <a:solidFill>
                  <a:srgbClr val="262F43"/>
                </a:solidFill>
                <a:latin typeface="Clear Sans Bold"/>
                <a:ea typeface="Clear Sans Bold"/>
                <a:cs typeface="Clear Sans Bold"/>
                <a:sym typeface="Clear Sans Bold"/>
              </a:rPr>
              <a:t>Evaluate on test data</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736</Words>
  <Application>Microsoft Office PowerPoint</Application>
  <PresentationFormat>Custom</PresentationFormat>
  <Paragraphs>76</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Impact</vt:lpstr>
      <vt:lpstr>Arial</vt:lpstr>
      <vt:lpstr>Clear Sans Bold</vt:lpstr>
      <vt:lpstr>Clear Sans</vt:lpstr>
      <vt:lpstr>Calibri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Simple Geometric Project Presentation</dc:title>
  <dc:creator>Hashir Afzaal</dc:creator>
  <cp:lastModifiedBy>hp</cp:lastModifiedBy>
  <cp:revision>2</cp:revision>
  <dcterms:created xsi:type="dcterms:W3CDTF">2006-08-16T00:00:00Z</dcterms:created>
  <dcterms:modified xsi:type="dcterms:W3CDTF">2025-06-16T09:28:24Z</dcterms:modified>
  <dc:identifier>DAGqX03GxJs</dc:identifier>
</cp:coreProperties>
</file>