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Lato"/>
      <p:regular r:id="rId14"/>
    </p:embeddedFont>
    <p:embeddedFont>
      <p:font typeface="Lato"/>
      <p:regular r:id="rId15"/>
    </p:embeddedFont>
    <p:embeddedFont>
      <p:font typeface="Lato"/>
      <p:regular r:id="rId16"/>
    </p:embeddedFont>
    <p:embeddedFont>
      <p:font typeface="Lato"/>
      <p:regular r:id="rId17"/>
    </p:embeddedFont>
    <p:embeddedFont>
      <p:font typeface="Lato"/>
      <p:regular r:id="rId18"/>
    </p:embeddedFont>
    <p:embeddedFont>
      <p:font typeface="Lato"/>
      <p:regular r:id="rId19"/>
    </p:embeddedFont>
    <p:embeddedFont>
      <p:font typeface="Lato"/>
      <p:regular r:id="rId20"/>
    </p:embeddedFont>
    <p:embeddedFont>
      <p:font typeface="Lato"/>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slideLayout" Target="../slideLayouts/slideLayout8.xml"/><Relationship Id="rId10"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105501"/>
            <a:ext cx="13042821" cy="1240155"/>
          </a:xfrm>
          <a:prstGeom prst="rect">
            <a:avLst/>
          </a:prstGeom>
          <a:noFill/>
          <a:ln/>
        </p:spPr>
        <p:txBody>
          <a:bodyPr wrap="squar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Prédiction du Prix des Maisons à Paris : Une Approche par Régression</a:t>
            </a:r>
            <a:endParaRPr lang="en-US" sz="3900" dirty="0"/>
          </a:p>
        </p:txBody>
      </p:sp>
      <p:sp>
        <p:nvSpPr>
          <p:cNvPr id="3" name="Text 1"/>
          <p:cNvSpPr/>
          <p:nvPr/>
        </p:nvSpPr>
        <p:spPr>
          <a:xfrm>
            <a:off x="793790" y="3742492"/>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Cette présentation a pour objectif de détailler la construction d'un modèle de régression linéaire multiple visant à prédire les prix des maisons à Paris. Nous explorerons les étapes, de la préparation des données à l'évaluation du modèle, en soulignant l'importance d'une telle approche pour le marché immobilier.</a:t>
            </a:r>
            <a:endParaRPr lang="en-US" sz="1550" dirty="0"/>
          </a:p>
        </p:txBody>
      </p:sp>
      <p:sp>
        <p:nvSpPr>
          <p:cNvPr id="4" name="Text 2"/>
          <p:cNvSpPr/>
          <p:nvPr/>
        </p:nvSpPr>
        <p:spPr>
          <a:xfrm>
            <a:off x="793790" y="491835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La prédiction précise des prix immobiliers est cruciale pour les acheteurs, les vendeurs et les agents, leur permettant de prendre des décisions éclairées dans un marché en constante évolution. Ce projet mettra en lumière comment des variables clés influencent la valeur des propriétés parisiennes.</a:t>
            </a:r>
            <a:endParaRPr lang="en-US" sz="1550" dirty="0"/>
          </a:p>
        </p:txBody>
      </p:sp>
      <p:sp>
        <p:nvSpPr>
          <p:cNvPr id="5" name="Shape 3"/>
          <p:cNvSpPr/>
          <p:nvPr/>
        </p:nvSpPr>
        <p:spPr>
          <a:xfrm>
            <a:off x="793790" y="5791557"/>
            <a:ext cx="317540" cy="317540"/>
          </a:xfrm>
          <a:prstGeom prst="roundRect">
            <a:avLst>
              <a:gd name="adj" fmla="val 28793492"/>
            </a:avLst>
          </a:prstGeom>
          <a:noFill/>
          <a:ln w="7620">
            <a:solidFill>
              <a:srgbClr val="FFFFFF"/>
            </a:solidFill>
            <a:prstDash val="solid"/>
          </a:ln>
        </p:spPr>
      </p:sp>
      <p:pic>
        <p:nvPicPr>
          <p:cNvPr id="6" name="Image 0" descr="preencoded.png">    </p:cNvPr>
          <p:cNvPicPr>
            <a:picLocks noChangeAspect="1"/>
          </p:cNvPicPr>
          <p:nvPr/>
        </p:nvPicPr>
        <p:blipFill>
          <a:blip r:embed="rId1"/>
          <a:stretch>
            <a:fillRect/>
          </a:stretch>
        </p:blipFill>
        <p:spPr>
          <a:xfrm>
            <a:off x="801410" y="5799177"/>
            <a:ext cx="302300" cy="302300"/>
          </a:xfrm>
          <a:prstGeom prst="rect">
            <a:avLst/>
          </a:prstGeom>
        </p:spPr>
      </p:pic>
      <p:sp>
        <p:nvSpPr>
          <p:cNvPr id="7" name="Text 4"/>
          <p:cNvSpPr/>
          <p:nvPr/>
        </p:nvSpPr>
        <p:spPr>
          <a:xfrm>
            <a:off x="1210508" y="5776674"/>
            <a:ext cx="2381607" cy="347305"/>
          </a:xfrm>
          <a:prstGeom prst="rect">
            <a:avLst/>
          </a:prstGeom>
          <a:noFill/>
          <a:ln/>
        </p:spPr>
        <p:txBody>
          <a:bodyPr wrap="none" lIns="0" tIns="0" rIns="0" bIns="0" rtlCol="0" anchor="t"/>
          <a:lstStyle/>
          <a:p>
            <a:pPr algn="l" indent="0" marL="0">
              <a:lnSpc>
                <a:spcPts val="2700"/>
              </a:lnSpc>
              <a:buNone/>
            </a:pPr>
            <a:r>
              <a:rPr lang="en-US" sz="1950" b="1" dirty="0">
                <a:solidFill>
                  <a:srgbClr val="4A4A45"/>
                </a:solidFill>
                <a:latin typeface="Lato Bold" pitchFamily="34" charset="0"/>
                <a:ea typeface="Lato Bold" pitchFamily="34" charset="-122"/>
                <a:cs typeface="Lato Bold" pitchFamily="34" charset="-120"/>
              </a:rPr>
              <a:t>by Tayyabawan Awan</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75366"/>
            <a:ext cx="6818948"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Exploration du Jeu de Données</a:t>
            </a:r>
            <a:endParaRPr lang="en-US" sz="3900" dirty="0"/>
          </a:p>
        </p:txBody>
      </p:sp>
      <p:sp>
        <p:nvSpPr>
          <p:cNvPr id="3" name="Text 1"/>
          <p:cNvSpPr/>
          <p:nvPr/>
        </p:nvSpPr>
        <p:spPr>
          <a:xfrm>
            <a:off x="793790" y="3091458"/>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282824"/>
                </a:solidFill>
                <a:latin typeface="Lato Bold" pitchFamily="34" charset="0"/>
                <a:ea typeface="Lato Bold" pitchFamily="34" charset="-122"/>
                <a:cs typeface="Lato Bold" pitchFamily="34" charset="-120"/>
              </a:rPr>
              <a:t>Source et Taille</a:t>
            </a:r>
            <a:endParaRPr lang="en-US" sz="1950" dirty="0"/>
          </a:p>
        </p:txBody>
      </p:sp>
      <p:sp>
        <p:nvSpPr>
          <p:cNvPr id="4" name="Text 2"/>
          <p:cNvSpPr/>
          <p:nvPr/>
        </p:nvSpPr>
        <p:spPr>
          <a:xfrm>
            <a:off x="793790" y="3599974"/>
            <a:ext cx="6279356" cy="127015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Notre analyse repose sur un ensemble de données spécialement conçu pour les prix des maisons à Paris. Ce dataset est composé de nombreux enregistrements, chacun représentant une propriété avec ses caractéristiques distinctes, ce qui permet une modélisation robuste.</a:t>
            </a:r>
            <a:endParaRPr lang="en-US" sz="1550" dirty="0"/>
          </a:p>
        </p:txBody>
      </p:sp>
      <p:sp>
        <p:nvSpPr>
          <p:cNvPr id="5" name="Text 3"/>
          <p:cNvSpPr/>
          <p:nvPr/>
        </p:nvSpPr>
        <p:spPr>
          <a:xfrm>
            <a:off x="7564874" y="3091458"/>
            <a:ext cx="2841903" cy="310158"/>
          </a:xfrm>
          <a:prstGeom prst="rect">
            <a:avLst/>
          </a:prstGeom>
          <a:noFill/>
          <a:ln/>
        </p:spPr>
        <p:txBody>
          <a:bodyPr wrap="none" lIns="0" tIns="0" rIns="0" bIns="0" rtlCol="0" anchor="t"/>
          <a:lstStyle/>
          <a:p>
            <a:pPr algn="l" indent="0" marL="0">
              <a:lnSpc>
                <a:spcPts val="2400"/>
              </a:lnSpc>
              <a:buNone/>
            </a:pPr>
            <a:r>
              <a:rPr lang="en-US" sz="1950" b="1" dirty="0">
                <a:solidFill>
                  <a:srgbClr val="282824"/>
                </a:solidFill>
                <a:latin typeface="Lato Bold" pitchFamily="34" charset="0"/>
                <a:ea typeface="Lato Bold" pitchFamily="34" charset="-122"/>
                <a:cs typeface="Lato Bold" pitchFamily="34" charset="-120"/>
              </a:rPr>
              <a:t>Caractéristiques Utilisées</a:t>
            </a:r>
            <a:endParaRPr lang="en-US" sz="1950" dirty="0"/>
          </a:p>
        </p:txBody>
      </p:sp>
      <p:sp>
        <p:nvSpPr>
          <p:cNvPr id="6" name="Text 4"/>
          <p:cNvSpPr/>
          <p:nvPr/>
        </p:nvSpPr>
        <p:spPr>
          <a:xfrm>
            <a:off x="7564874" y="3599974"/>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4A4A45"/>
                </a:solidFill>
                <a:latin typeface="Lato" pitchFamily="34" charset="0"/>
                <a:ea typeface="Lato" pitchFamily="34" charset="-122"/>
                <a:cs typeface="Lato" pitchFamily="34" charset="-120"/>
              </a:rPr>
              <a:t>Pièces (Rooms)</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Le nombre total de pièces dans la propriété.</a:t>
            </a:r>
            <a:endParaRPr lang="en-US" sz="1550" dirty="0"/>
          </a:p>
        </p:txBody>
      </p:sp>
      <p:sp>
        <p:nvSpPr>
          <p:cNvPr id="7" name="Text 5"/>
          <p:cNvSpPr/>
          <p:nvPr/>
        </p:nvSpPr>
        <p:spPr>
          <a:xfrm>
            <a:off x="7564874" y="3986927"/>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4A4A45"/>
                </a:solidFill>
                <a:latin typeface="Lato" pitchFamily="34" charset="0"/>
                <a:ea typeface="Lato" pitchFamily="34" charset="-122"/>
                <a:cs typeface="Lato" pitchFamily="34" charset="-120"/>
              </a:rPr>
              <a:t>Surface (Surface)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La superficie totale de la propriété en mètres carrés.</a:t>
            </a:r>
            <a:endParaRPr lang="en-US" sz="1550" dirty="0"/>
          </a:p>
        </p:txBody>
      </p:sp>
      <p:sp>
        <p:nvSpPr>
          <p:cNvPr id="8" name="Text 6"/>
          <p:cNvSpPr/>
          <p:nvPr/>
        </p:nvSpPr>
        <p:spPr>
          <a:xfrm>
            <a:off x="7564874" y="4691420"/>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4A4A45"/>
                </a:solidFill>
                <a:latin typeface="Lato" pitchFamily="34" charset="0"/>
                <a:ea typeface="Lato" pitchFamily="34" charset="-122"/>
                <a:cs typeface="Lato" pitchFamily="34" charset="-120"/>
              </a:rPr>
              <a:t>Prix (Price)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La valeur cible, représentant le prix de vente de la maison.</a:t>
            </a:r>
            <a:endParaRPr lang="en-US" sz="1550" dirty="0"/>
          </a:p>
        </p:txBody>
      </p:sp>
      <p:sp>
        <p:nvSpPr>
          <p:cNvPr id="9" name="Text 7"/>
          <p:cNvSpPr/>
          <p:nvPr/>
        </p:nvSpPr>
        <p:spPr>
          <a:xfrm>
            <a:off x="793790" y="5619155"/>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Ces caractéristiques ont été choisies pour leur pertinence et leur impact avéré sur la valeur immobilière, fournissant une base solide pour notre modèle prédictif.</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14820"/>
            <a:ext cx="8332113"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Étapes de Prétraitement des Données</a:t>
            </a:r>
            <a:endParaRPr lang="en-US" sz="3900" dirty="0"/>
          </a:p>
        </p:txBody>
      </p:sp>
      <p:pic>
        <p:nvPicPr>
          <p:cNvPr id="3" name="Image 0" descr="preencoded.png">    </p:cNvPr>
          <p:cNvPicPr>
            <a:picLocks noChangeAspect="1"/>
          </p:cNvPicPr>
          <p:nvPr/>
        </p:nvPicPr>
        <p:blipFill>
          <a:blip r:embed="rId1"/>
          <a:stretch>
            <a:fillRect/>
          </a:stretch>
        </p:blipFill>
        <p:spPr>
          <a:xfrm>
            <a:off x="793790" y="2431733"/>
            <a:ext cx="992267" cy="1461016"/>
          </a:xfrm>
          <a:prstGeom prst="rect">
            <a:avLst/>
          </a:prstGeom>
        </p:spPr>
      </p:pic>
      <p:sp>
        <p:nvSpPr>
          <p:cNvPr id="4" name="Text 1"/>
          <p:cNvSpPr/>
          <p:nvPr/>
        </p:nvSpPr>
        <p:spPr>
          <a:xfrm>
            <a:off x="1984415" y="2630091"/>
            <a:ext cx="299906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Chargement et Exploration</a:t>
            </a:r>
            <a:endParaRPr lang="en-US" sz="1950" dirty="0"/>
          </a:p>
        </p:txBody>
      </p:sp>
      <p:sp>
        <p:nvSpPr>
          <p:cNvPr id="5" name="Text 2"/>
          <p:cNvSpPr/>
          <p:nvPr/>
        </p:nvSpPr>
        <p:spPr>
          <a:xfrm>
            <a:off x="1984415" y="3059311"/>
            <a:ext cx="11852196"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 jeu de données a été chargé à l'aide de la bibliothèque pandas. Nous avons ensuite utilisé les fonctions </a:t>
            </a:r>
            <a:pPr algn="l" indent="0" marL="0">
              <a:lnSpc>
                <a:spcPts val="2500"/>
              </a:lnSpc>
              <a:buNone/>
            </a:pPr>
            <a:r>
              <a:rPr lang="en-US" sz="1550" dirty="0">
                <a:solidFill>
                  <a:srgbClr val="4A4A45"/>
                </a:solidFill>
                <a:highlight>
                  <a:srgbClr val="E7E7E4"/>
                </a:highlight>
                <a:latin typeface="Consolas" pitchFamily="34" charset="0"/>
                <a:ea typeface="Consolas" pitchFamily="34" charset="-122"/>
                <a:cs typeface="Consolas" pitchFamily="34" charset="-120"/>
              </a:rPr>
              <a:t>info()</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et </a:t>
            </a:r>
            <a:pPr algn="l" indent="0" marL="0">
              <a:lnSpc>
                <a:spcPts val="2500"/>
              </a:lnSpc>
              <a:buNone/>
            </a:pPr>
            <a:r>
              <a:rPr lang="en-US" sz="1550" dirty="0">
                <a:solidFill>
                  <a:srgbClr val="4A4A45"/>
                </a:solidFill>
                <a:highlight>
                  <a:srgbClr val="E7E7E4"/>
                </a:highlight>
                <a:latin typeface="Consolas" pitchFamily="34" charset="0"/>
                <a:ea typeface="Consolas" pitchFamily="34" charset="-122"/>
                <a:cs typeface="Consolas" pitchFamily="34" charset="-120"/>
              </a:rPr>
              <a:t>describe()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pour obtenir un aperçu structurel et statistique, confirmant l'absence de valeurs manquantes, ce qui a simplifié les étapes ultérieures.</a:t>
            </a:r>
            <a:endParaRPr lang="en-US" sz="1550" dirty="0"/>
          </a:p>
        </p:txBody>
      </p:sp>
      <p:pic>
        <p:nvPicPr>
          <p:cNvPr id="6" name="Image 1" descr="preencoded.png">    </p:cNvPr>
          <p:cNvPicPr>
            <a:picLocks noChangeAspect="1"/>
          </p:cNvPicPr>
          <p:nvPr/>
        </p:nvPicPr>
        <p:blipFill>
          <a:blip r:embed="rId2"/>
          <a:stretch>
            <a:fillRect/>
          </a:stretch>
        </p:blipFill>
        <p:spPr>
          <a:xfrm>
            <a:off x="793790" y="3892748"/>
            <a:ext cx="992267" cy="1461016"/>
          </a:xfrm>
          <a:prstGeom prst="rect">
            <a:avLst/>
          </a:prstGeom>
        </p:spPr>
      </p:pic>
      <p:sp>
        <p:nvSpPr>
          <p:cNvPr id="7" name="Text 3"/>
          <p:cNvSpPr/>
          <p:nvPr/>
        </p:nvSpPr>
        <p:spPr>
          <a:xfrm>
            <a:off x="1984415" y="4091107"/>
            <a:ext cx="2758559"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Analyse des Corrélations</a:t>
            </a:r>
            <a:endParaRPr lang="en-US" sz="1950" dirty="0"/>
          </a:p>
        </p:txBody>
      </p:sp>
      <p:sp>
        <p:nvSpPr>
          <p:cNvPr id="8" name="Text 4"/>
          <p:cNvSpPr/>
          <p:nvPr/>
        </p:nvSpPr>
        <p:spPr>
          <a:xfrm>
            <a:off x="1984415" y="4520327"/>
            <a:ext cx="11852196"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Une matrice de corrélation a été générée et visualisée via une carte de chaleur (heatmap) pour comprendre les relations entre les différentes caractéristiques et la variable cible. Cette analyse a confirmé la pertinence des variables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Pièces</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et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Surface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a:t>
            </a:r>
            <a:endParaRPr lang="en-US" sz="1550" dirty="0"/>
          </a:p>
        </p:txBody>
      </p:sp>
      <p:pic>
        <p:nvPicPr>
          <p:cNvPr id="9" name="Image 2" descr="preencoded.png">    </p:cNvPr>
          <p:cNvPicPr>
            <a:picLocks noChangeAspect="1"/>
          </p:cNvPicPr>
          <p:nvPr/>
        </p:nvPicPr>
        <p:blipFill>
          <a:blip r:embed="rId3"/>
          <a:stretch>
            <a:fillRect/>
          </a:stretch>
        </p:blipFill>
        <p:spPr>
          <a:xfrm>
            <a:off x="793790" y="5353764"/>
            <a:ext cx="992267" cy="1461016"/>
          </a:xfrm>
          <a:prstGeom prst="rect">
            <a:avLst/>
          </a:prstGeom>
        </p:spPr>
      </p:pic>
      <p:sp>
        <p:nvSpPr>
          <p:cNvPr id="10" name="Text 5"/>
          <p:cNvSpPr/>
          <p:nvPr/>
        </p:nvSpPr>
        <p:spPr>
          <a:xfrm>
            <a:off x="1984415" y="555212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Sélection et Division</a:t>
            </a:r>
            <a:endParaRPr lang="en-US" sz="1950" dirty="0"/>
          </a:p>
        </p:txBody>
      </p:sp>
      <p:sp>
        <p:nvSpPr>
          <p:cNvPr id="11" name="Text 6"/>
          <p:cNvSpPr/>
          <p:nvPr/>
        </p:nvSpPr>
        <p:spPr>
          <a:xfrm>
            <a:off x="1984415" y="5981343"/>
            <a:ext cx="11852196"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Les caractéristiques les plus pertinentes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Pièces</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Surface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et la variable cible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Prix</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ont été sélectionnées. Le jeu de données a ensuite été divisé en un ensemble d'entraînement (80%) et un ensemble de test (20%) pour évaluer la performance du modèle de manière impartiale.</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80912"/>
            <a:ext cx="8551426"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Construction du Modèle de Régression</a:t>
            </a:r>
            <a:endParaRPr lang="en-US" sz="3900" dirty="0"/>
          </a:p>
        </p:txBody>
      </p:sp>
      <p:sp>
        <p:nvSpPr>
          <p:cNvPr id="3" name="Shape 1"/>
          <p:cNvSpPr/>
          <p:nvPr/>
        </p:nvSpPr>
        <p:spPr>
          <a:xfrm>
            <a:off x="793790" y="3193137"/>
            <a:ext cx="4248388" cy="198358"/>
          </a:xfrm>
          <a:prstGeom prst="roundRect">
            <a:avLst>
              <a:gd name="adj" fmla="val 15009"/>
            </a:avLst>
          </a:prstGeom>
          <a:solidFill>
            <a:srgbClr val="E5DFD2"/>
          </a:solidFill>
          <a:ln/>
        </p:spPr>
      </p:sp>
      <p:sp>
        <p:nvSpPr>
          <p:cNvPr id="4" name="Text 2"/>
          <p:cNvSpPr/>
          <p:nvPr/>
        </p:nvSpPr>
        <p:spPr>
          <a:xfrm>
            <a:off x="992148" y="3589853"/>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Choix du Modèle</a:t>
            </a:r>
            <a:endParaRPr lang="en-US" sz="1950" dirty="0"/>
          </a:p>
        </p:txBody>
      </p:sp>
      <p:sp>
        <p:nvSpPr>
          <p:cNvPr id="5" name="Text 3"/>
          <p:cNvSpPr/>
          <p:nvPr/>
        </p:nvSpPr>
        <p:spPr>
          <a:xfrm>
            <a:off x="992148" y="4019074"/>
            <a:ext cx="3851672" cy="222277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Pour cette prédiction des prix immobiliers, nous avons opté pour un modèle de </a:t>
            </a:r>
            <a:pPr algn="l" indent="0" marL="0">
              <a:lnSpc>
                <a:spcPts val="2500"/>
              </a:lnSpc>
              <a:buNone/>
            </a:pPr>
            <a:r>
              <a:rPr lang="en-US" sz="1550" b="1" dirty="0">
                <a:solidFill>
                  <a:srgbClr val="4A4A45"/>
                </a:solidFill>
                <a:latin typeface="Lato" pitchFamily="34" charset="0"/>
                <a:ea typeface="Lato" pitchFamily="34" charset="-122"/>
                <a:cs typeface="Lato" pitchFamily="34" charset="-120"/>
              </a:rPr>
              <a:t>Régression Linéaire Multiple</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Ce choix est justifié par sa simplicité, son interprétabilité, et sa capacité à modéliser la relation linéaire entre plusieurs variables explicatives et une variable cible continue.</a:t>
            </a:r>
            <a:endParaRPr lang="en-US" sz="1550" dirty="0"/>
          </a:p>
        </p:txBody>
      </p:sp>
      <p:sp>
        <p:nvSpPr>
          <p:cNvPr id="6" name="Shape 4"/>
          <p:cNvSpPr/>
          <p:nvPr/>
        </p:nvSpPr>
        <p:spPr>
          <a:xfrm>
            <a:off x="5191006" y="2895481"/>
            <a:ext cx="4248388" cy="198358"/>
          </a:xfrm>
          <a:prstGeom prst="roundRect">
            <a:avLst>
              <a:gd name="adj" fmla="val 15009"/>
            </a:avLst>
          </a:prstGeom>
          <a:solidFill>
            <a:srgbClr val="E5DFD2"/>
          </a:solidFill>
          <a:ln/>
        </p:spPr>
      </p:sp>
      <p:sp>
        <p:nvSpPr>
          <p:cNvPr id="7" name="Text 5"/>
          <p:cNvSpPr/>
          <p:nvPr/>
        </p:nvSpPr>
        <p:spPr>
          <a:xfrm>
            <a:off x="5389364" y="3292197"/>
            <a:ext cx="2546390"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Bibliothèques Utilisées</a:t>
            </a:r>
            <a:endParaRPr lang="en-US" sz="1950" dirty="0"/>
          </a:p>
        </p:txBody>
      </p:sp>
      <p:sp>
        <p:nvSpPr>
          <p:cNvPr id="8" name="Text 6"/>
          <p:cNvSpPr/>
          <p:nvPr/>
        </p:nvSpPr>
        <p:spPr>
          <a:xfrm>
            <a:off x="5389364" y="3721418"/>
            <a:ext cx="3851672" cy="63507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Nous avons employé des outils standards de l'écosystème Python :</a:t>
            </a:r>
            <a:endParaRPr lang="en-US" sz="1550" dirty="0"/>
          </a:p>
        </p:txBody>
      </p:sp>
      <p:sp>
        <p:nvSpPr>
          <p:cNvPr id="9" name="Text 7"/>
          <p:cNvSpPr/>
          <p:nvPr/>
        </p:nvSpPr>
        <p:spPr>
          <a:xfrm>
            <a:off x="5389364" y="4475559"/>
            <a:ext cx="3851672" cy="95261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A4A45"/>
                </a:solidFill>
                <a:highlight>
                  <a:srgbClr val="E7E7E4"/>
                </a:highlight>
                <a:latin typeface="Consolas" pitchFamily="34" charset="0"/>
                <a:ea typeface="Consolas" pitchFamily="34" charset="-122"/>
                <a:cs typeface="Consolas" pitchFamily="34" charset="-120"/>
              </a:rPr>
              <a:t>sklearn.linear_model.LinearRegression</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 Pour la construction et l'entraînement du modèle.</a:t>
            </a:r>
            <a:endParaRPr lang="en-US" sz="1550" dirty="0"/>
          </a:p>
        </p:txBody>
      </p:sp>
      <p:sp>
        <p:nvSpPr>
          <p:cNvPr id="10" name="Text 8"/>
          <p:cNvSpPr/>
          <p:nvPr/>
        </p:nvSpPr>
        <p:spPr>
          <a:xfrm>
            <a:off x="5389364" y="5497592"/>
            <a:ext cx="3851672" cy="95261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4A4A45"/>
                </a:solidFill>
                <a:highlight>
                  <a:srgbClr val="E7E7E4"/>
                </a:highlight>
                <a:latin typeface="Consolas" pitchFamily="34" charset="0"/>
                <a:ea typeface="Consolas" pitchFamily="34" charset="-122"/>
                <a:cs typeface="Consolas" pitchFamily="34" charset="-120"/>
              </a:rPr>
              <a:t>statsmodels.api.OLS</a:t>
            </a:r>
            <a:pPr algn="l" indent="0" marL="0">
              <a:lnSpc>
                <a:spcPts val="2500"/>
              </a:lnSpc>
              <a:buNone/>
            </a:pPr>
            <a:r>
              <a:rPr lang="en-US" sz="1550" dirty="0">
                <a:solidFill>
                  <a:srgbClr val="4A4A45"/>
                </a:solidFill>
                <a:latin typeface="Lato" pitchFamily="34" charset="0"/>
                <a:ea typeface="Lato" pitchFamily="34" charset="-122"/>
                <a:cs typeface="Lato" pitchFamily="34" charset="-120"/>
              </a:rPr>
              <a:t> : Pour une analyse statistique plus approfondie des coefficients.</a:t>
            </a:r>
            <a:endParaRPr lang="en-US" sz="1550" dirty="0"/>
          </a:p>
        </p:txBody>
      </p:sp>
      <p:sp>
        <p:nvSpPr>
          <p:cNvPr id="11" name="Shape 9"/>
          <p:cNvSpPr/>
          <p:nvPr/>
        </p:nvSpPr>
        <p:spPr>
          <a:xfrm>
            <a:off x="9588222" y="2597825"/>
            <a:ext cx="4248388" cy="198358"/>
          </a:xfrm>
          <a:prstGeom prst="roundRect">
            <a:avLst>
              <a:gd name="adj" fmla="val 15009"/>
            </a:avLst>
          </a:prstGeom>
          <a:solidFill>
            <a:srgbClr val="E5DFD2"/>
          </a:solidFill>
          <a:ln/>
        </p:spPr>
      </p:sp>
      <p:sp>
        <p:nvSpPr>
          <p:cNvPr id="12" name="Text 10"/>
          <p:cNvSpPr/>
          <p:nvPr/>
        </p:nvSpPr>
        <p:spPr>
          <a:xfrm>
            <a:off x="9786580" y="2994541"/>
            <a:ext cx="3851672" cy="620316"/>
          </a:xfrm>
          <a:prstGeom prst="rect">
            <a:avLst/>
          </a:prstGeom>
          <a:noFill/>
          <a:ln/>
        </p:spPr>
        <p:txBody>
          <a:bodyPr wrap="squar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Processus d'Entraînement et de Prédiction</a:t>
            </a:r>
            <a:endParaRPr lang="en-US" sz="1950" dirty="0"/>
          </a:p>
        </p:txBody>
      </p:sp>
      <p:sp>
        <p:nvSpPr>
          <p:cNvPr id="13" name="Text 11"/>
          <p:cNvSpPr/>
          <p:nvPr/>
        </p:nvSpPr>
        <p:spPr>
          <a:xfrm>
            <a:off x="9786580" y="3733919"/>
            <a:ext cx="3851672" cy="254031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 modèle a été entraîné sur l'ensemble des données d'entraînement. Après entraînement, il a été utilisé pour prédire les prix sur l'ensemble de test. Nous avons ensuite extrait les coefficients (impact de chaque caractéristique) et l'ordonnée à l'origine du modèle pour comprendre les relations sous-jacentes.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55363"/>
            <a:ext cx="8942546"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Évaluation de la Performance du Modèle</a:t>
            </a:r>
            <a:endParaRPr lang="en-US" sz="3900" dirty="0"/>
          </a:p>
        </p:txBody>
      </p:sp>
      <p:pic>
        <p:nvPicPr>
          <p:cNvPr id="3" name="Image 0" descr="preencoded.png">    </p:cNvPr>
          <p:cNvPicPr>
            <a:picLocks noChangeAspect="1"/>
          </p:cNvPicPr>
          <p:nvPr/>
        </p:nvPicPr>
        <p:blipFill>
          <a:blip r:embed="rId1"/>
          <a:stretch>
            <a:fillRect/>
          </a:stretch>
        </p:blipFill>
        <p:spPr>
          <a:xfrm>
            <a:off x="793790" y="2972276"/>
            <a:ext cx="496133" cy="496133"/>
          </a:xfrm>
          <a:prstGeom prst="rect">
            <a:avLst/>
          </a:prstGeom>
        </p:spPr>
      </p:pic>
      <p:sp>
        <p:nvSpPr>
          <p:cNvPr id="4" name="Text 1"/>
          <p:cNvSpPr/>
          <p:nvPr/>
        </p:nvSpPr>
        <p:spPr>
          <a:xfrm>
            <a:off x="793790" y="3716417"/>
            <a:ext cx="3976568"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Erreur Quadratique Moyenne (MSE)</a:t>
            </a:r>
            <a:endParaRPr lang="en-US" sz="1950" dirty="0"/>
          </a:p>
        </p:txBody>
      </p:sp>
      <p:sp>
        <p:nvSpPr>
          <p:cNvPr id="5" name="Text 2"/>
          <p:cNvSpPr/>
          <p:nvPr/>
        </p:nvSpPr>
        <p:spPr>
          <a:xfrm>
            <a:off x="793790" y="4145637"/>
            <a:ext cx="4182189" cy="1270159"/>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 MSE quantifie la moyenne des carrés des différences entre les prix réels et les prix prédits. Une valeur de MSE faible indique une meilleure précision du modèle.</a:t>
            </a:r>
            <a:endParaRPr lang="en-US" sz="1550" dirty="0"/>
          </a:p>
        </p:txBody>
      </p:sp>
      <p:pic>
        <p:nvPicPr>
          <p:cNvPr id="6" name="Image 1" descr="preencoded.png">    </p:cNvPr>
          <p:cNvPicPr>
            <a:picLocks noChangeAspect="1"/>
          </p:cNvPicPr>
          <p:nvPr/>
        </p:nvPicPr>
        <p:blipFill>
          <a:blip r:embed="rId2"/>
          <a:stretch>
            <a:fillRect/>
          </a:stretch>
        </p:blipFill>
        <p:spPr>
          <a:xfrm>
            <a:off x="5223986" y="2972276"/>
            <a:ext cx="496133" cy="496133"/>
          </a:xfrm>
          <a:prstGeom prst="rect">
            <a:avLst/>
          </a:prstGeom>
        </p:spPr>
      </p:pic>
      <p:sp>
        <p:nvSpPr>
          <p:cNvPr id="7" name="Text 3"/>
          <p:cNvSpPr/>
          <p:nvPr/>
        </p:nvSpPr>
        <p:spPr>
          <a:xfrm>
            <a:off x="5223986" y="3716417"/>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R-carré (R²)</a:t>
            </a:r>
            <a:endParaRPr lang="en-US" sz="1950" dirty="0"/>
          </a:p>
        </p:txBody>
      </p:sp>
      <p:sp>
        <p:nvSpPr>
          <p:cNvPr id="8" name="Text 4"/>
          <p:cNvSpPr/>
          <p:nvPr/>
        </p:nvSpPr>
        <p:spPr>
          <a:xfrm>
            <a:off x="5223986" y="4145637"/>
            <a:ext cx="4182308" cy="158769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 R² (coefficient de détermination) représente la proportion de la variance des prix expliquée par notre modèle. Une valeur proche de 1 indique que le modèle explique une grande partie de la variabilité observée.</a:t>
            </a:r>
            <a:endParaRPr lang="en-US" sz="1550" dirty="0"/>
          </a:p>
        </p:txBody>
      </p:sp>
      <p:pic>
        <p:nvPicPr>
          <p:cNvPr id="9" name="Image 2" descr="preencoded.png">    </p:cNvPr>
          <p:cNvPicPr>
            <a:picLocks noChangeAspect="1"/>
          </p:cNvPicPr>
          <p:nvPr/>
        </p:nvPicPr>
        <p:blipFill>
          <a:blip r:embed="rId3"/>
          <a:stretch>
            <a:fillRect/>
          </a:stretch>
        </p:blipFill>
        <p:spPr>
          <a:xfrm>
            <a:off x="9654302" y="2972276"/>
            <a:ext cx="496133" cy="496133"/>
          </a:xfrm>
          <a:prstGeom prst="rect">
            <a:avLst/>
          </a:prstGeom>
        </p:spPr>
      </p:pic>
      <p:sp>
        <p:nvSpPr>
          <p:cNvPr id="10" name="Text 5"/>
          <p:cNvSpPr/>
          <p:nvPr/>
        </p:nvSpPr>
        <p:spPr>
          <a:xfrm>
            <a:off x="9654302" y="3716417"/>
            <a:ext cx="3187660"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Visualisation des Prédictions</a:t>
            </a:r>
            <a:endParaRPr lang="en-US" sz="1950" dirty="0"/>
          </a:p>
        </p:txBody>
      </p:sp>
      <p:sp>
        <p:nvSpPr>
          <p:cNvPr id="11" name="Text 6"/>
          <p:cNvSpPr/>
          <p:nvPr/>
        </p:nvSpPr>
        <p:spPr>
          <a:xfrm>
            <a:off x="9654302" y="4145637"/>
            <a:ext cx="4182308" cy="158769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Un nuage de points comparant les prix réels aux prix prédits a été généré. Cette visualisation permet d'évaluer visuellement la qualité de l'ajustement du modèle et d'identifier d'éventuelles tendances ou aberrations.</a:t>
            </a:r>
            <a:endParaRPr lang="en-US" sz="1550" dirty="0"/>
          </a:p>
        </p:txBody>
      </p:sp>
      <p:sp>
        <p:nvSpPr>
          <p:cNvPr id="12" name="Text 7"/>
          <p:cNvSpPr/>
          <p:nvPr/>
        </p:nvSpPr>
        <p:spPr>
          <a:xfrm>
            <a:off x="793790" y="5956578"/>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Ces métriques et visualisations sont essentielles pour valider la robustesse et la fiabilité de notre modèle de prédiction.</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928693"/>
            <a:ext cx="8124706"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Principales Constatations du Modèle</a:t>
            </a:r>
            <a:endParaRPr lang="en-US" sz="3900" dirty="0"/>
          </a:p>
        </p:txBody>
      </p:sp>
      <p:sp>
        <p:nvSpPr>
          <p:cNvPr id="3" name="Shape 1"/>
          <p:cNvSpPr/>
          <p:nvPr/>
        </p:nvSpPr>
        <p:spPr>
          <a:xfrm>
            <a:off x="793790" y="2945606"/>
            <a:ext cx="446484" cy="446484"/>
          </a:xfrm>
          <a:prstGeom prst="roundRect">
            <a:avLst>
              <a:gd name="adj" fmla="val 6668"/>
            </a:avLst>
          </a:prstGeom>
          <a:solidFill>
            <a:srgbClr val="E5DFD2"/>
          </a:solidFill>
          <a:ln/>
        </p:spPr>
      </p:sp>
      <p:sp>
        <p:nvSpPr>
          <p:cNvPr id="4" name="Text 2"/>
          <p:cNvSpPr/>
          <p:nvPr/>
        </p:nvSpPr>
        <p:spPr>
          <a:xfrm>
            <a:off x="1438632" y="3013829"/>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Corrélation Positive</a:t>
            </a:r>
            <a:endParaRPr lang="en-US" sz="1950" dirty="0"/>
          </a:p>
        </p:txBody>
      </p:sp>
      <p:sp>
        <p:nvSpPr>
          <p:cNvPr id="5" name="Text 3"/>
          <p:cNvSpPr/>
          <p:nvPr/>
        </p:nvSpPr>
        <p:spPr>
          <a:xfrm>
            <a:off x="1438632" y="3443049"/>
            <a:ext cx="3537347" cy="254031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Nos résultats confirment que le nombre de pièces et la surface d'une propriété sont tous deux positivement corrélés avec son prix. Autrement dit, à mesure que ces caractéristiques augmentent, le prix de la maison a également tendance à augmenter, ce qui est conforme aux attentes du marché immobilier.</a:t>
            </a:r>
            <a:endParaRPr lang="en-US" sz="1550" dirty="0"/>
          </a:p>
        </p:txBody>
      </p:sp>
      <p:sp>
        <p:nvSpPr>
          <p:cNvPr id="6" name="Shape 4"/>
          <p:cNvSpPr/>
          <p:nvPr/>
        </p:nvSpPr>
        <p:spPr>
          <a:xfrm>
            <a:off x="5223986" y="2945606"/>
            <a:ext cx="446484" cy="446484"/>
          </a:xfrm>
          <a:prstGeom prst="roundRect">
            <a:avLst>
              <a:gd name="adj" fmla="val 6668"/>
            </a:avLst>
          </a:prstGeom>
          <a:solidFill>
            <a:srgbClr val="E5DFD2"/>
          </a:solidFill>
          <a:ln/>
        </p:spPr>
      </p:sp>
      <p:sp>
        <p:nvSpPr>
          <p:cNvPr id="7" name="Text 5"/>
          <p:cNvSpPr/>
          <p:nvPr/>
        </p:nvSpPr>
        <p:spPr>
          <a:xfrm>
            <a:off x="5868829" y="3013829"/>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Impact de la Surface</a:t>
            </a:r>
            <a:endParaRPr lang="en-US" sz="1950" dirty="0"/>
          </a:p>
        </p:txBody>
      </p:sp>
      <p:sp>
        <p:nvSpPr>
          <p:cNvPr id="8" name="Text 6"/>
          <p:cNvSpPr/>
          <p:nvPr/>
        </p:nvSpPr>
        <p:spPr>
          <a:xfrm>
            <a:off x="5868829" y="3443049"/>
            <a:ext cx="3537466" cy="254031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L'analyse des coefficients du modèle a révélé que la surface habitable a un impact significativement plus important sur le prix par rapport au nombre de pièces. Cela suggère que les acheteurs accordent une plus grande valeur à l'espace global de la propriété qu'à la simple répartition des pièces.</a:t>
            </a:r>
            <a:endParaRPr lang="en-US" sz="1550" dirty="0"/>
          </a:p>
        </p:txBody>
      </p:sp>
      <p:sp>
        <p:nvSpPr>
          <p:cNvPr id="9" name="Shape 7"/>
          <p:cNvSpPr/>
          <p:nvPr/>
        </p:nvSpPr>
        <p:spPr>
          <a:xfrm>
            <a:off x="9654302" y="2945606"/>
            <a:ext cx="446484" cy="446484"/>
          </a:xfrm>
          <a:prstGeom prst="roundRect">
            <a:avLst>
              <a:gd name="adj" fmla="val 6668"/>
            </a:avLst>
          </a:prstGeom>
          <a:solidFill>
            <a:srgbClr val="E5DFD2"/>
          </a:solidFill>
          <a:ln/>
        </p:spPr>
      </p:sp>
      <p:sp>
        <p:nvSpPr>
          <p:cNvPr id="10" name="Text 8"/>
          <p:cNvSpPr/>
          <p:nvPr/>
        </p:nvSpPr>
        <p:spPr>
          <a:xfrm>
            <a:off x="10299144" y="3013829"/>
            <a:ext cx="3013948"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Bon Ajustement du Modèle</a:t>
            </a:r>
            <a:endParaRPr lang="en-US" sz="1950" dirty="0"/>
          </a:p>
        </p:txBody>
      </p:sp>
      <p:sp>
        <p:nvSpPr>
          <p:cNvPr id="11" name="Text 9"/>
          <p:cNvSpPr/>
          <p:nvPr/>
        </p:nvSpPr>
        <p:spPr>
          <a:xfrm>
            <a:off x="10299144" y="3443049"/>
            <a:ext cx="3537466" cy="2857857"/>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Avec une valeur de R-carré élevée, notre modèle démontre une excellente capacité à expliquer la variance des prix des maisons. Cela indique que le modèle capture bien les relations sous-jacentes dans les données. De plus, l'analyse des résidus n'a pas mis en évidence de problèmes significatifs, confirmant la bonne adéquation du modèle.</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81827"/>
            <a:ext cx="7748945" cy="620078"/>
          </a:xfrm>
          <a:prstGeom prst="rect">
            <a:avLst/>
          </a:prstGeom>
          <a:noFill/>
          <a:ln/>
        </p:spPr>
        <p:txBody>
          <a:bodyPr wrap="none" lIns="0" tIns="0" rIns="0" bIns="0" rtlCol="0" anchor="t"/>
          <a:lstStyle/>
          <a:p>
            <a:pPr algn="l" indent="0" marL="0">
              <a:lnSpc>
                <a:spcPts val="4850"/>
              </a:lnSpc>
              <a:buNone/>
            </a:pPr>
            <a:r>
              <a:rPr lang="en-US" sz="3900" b="1" dirty="0">
                <a:solidFill>
                  <a:srgbClr val="282824"/>
                </a:solidFill>
                <a:latin typeface="Lato Bold" pitchFamily="34" charset="0"/>
                <a:ea typeface="Lato Bold" pitchFamily="34" charset="-122"/>
                <a:cs typeface="Lato Bold" pitchFamily="34" charset="-120"/>
              </a:rPr>
              <a:t>Conclusion et Perspectives Futures</a:t>
            </a:r>
            <a:endParaRPr lang="en-US" sz="3900" dirty="0"/>
          </a:p>
        </p:txBody>
      </p:sp>
      <p:sp>
        <p:nvSpPr>
          <p:cNvPr id="3" name="Text 1"/>
          <p:cNvSpPr/>
          <p:nvPr/>
        </p:nvSpPr>
        <p:spPr>
          <a:xfrm>
            <a:off x="2254091" y="2457450"/>
            <a:ext cx="2480905" cy="310158"/>
          </a:xfrm>
          <a:prstGeom prst="rect">
            <a:avLst/>
          </a:prstGeom>
          <a:noFill/>
          <a:ln/>
        </p:spPr>
        <p:txBody>
          <a:bodyPr wrap="none" lIns="0" tIns="0" rIns="0" bIns="0" rtlCol="0" anchor="t"/>
          <a:lstStyle/>
          <a:p>
            <a:pPr algn="r"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Modèle Réussi</a:t>
            </a:r>
            <a:endParaRPr lang="en-US" sz="1950" dirty="0"/>
          </a:p>
        </p:txBody>
      </p:sp>
      <p:sp>
        <p:nvSpPr>
          <p:cNvPr id="4" name="Text 2"/>
          <p:cNvSpPr/>
          <p:nvPr/>
        </p:nvSpPr>
        <p:spPr>
          <a:xfrm>
            <a:off x="793790" y="2886670"/>
            <a:ext cx="3941207" cy="1587698"/>
          </a:xfrm>
          <a:prstGeom prst="rect">
            <a:avLst/>
          </a:prstGeom>
          <a:noFill/>
          <a:ln/>
        </p:spPr>
        <p:txBody>
          <a:bodyPr wrap="square" lIns="0" tIns="0" rIns="0" bIns="0" rtlCol="0" anchor="t"/>
          <a:lstStyle/>
          <a:p>
            <a:pPr algn="r" indent="0" marL="0">
              <a:lnSpc>
                <a:spcPts val="2500"/>
              </a:lnSpc>
              <a:buNone/>
            </a:pPr>
            <a:r>
              <a:rPr lang="en-US" sz="1550" dirty="0">
                <a:solidFill>
                  <a:srgbClr val="4A4A45"/>
                </a:solidFill>
                <a:latin typeface="Lato" pitchFamily="34" charset="0"/>
                <a:ea typeface="Lato" pitchFamily="34" charset="-122"/>
                <a:cs typeface="Lato" pitchFamily="34" charset="-120"/>
              </a:rPr>
              <a:t>Nous avons réussi à construire un modèle de régression linéaire multiple pour la prédiction des prix des maisons à Paris, démontrant que des techniques simples de prétraitement et de modélisation peuvent être très efficaces.</a:t>
            </a:r>
            <a:endParaRPr lang="en-US" sz="1550" dirty="0"/>
          </a:p>
        </p:txBody>
      </p:sp>
      <p:pic>
        <p:nvPicPr>
          <p:cNvPr id="5" name="Image 0" descr="preencoded.png">    </p:cNvPr>
          <p:cNvPicPr>
            <a:picLocks noChangeAspect="1"/>
          </p:cNvPicPr>
          <p:nvPr/>
        </p:nvPicPr>
        <p:blipFill>
          <a:blip r:embed="rId1"/>
          <a:stretch>
            <a:fillRect/>
          </a:stretch>
        </p:blipFill>
        <p:spPr>
          <a:xfrm>
            <a:off x="5032653" y="2340769"/>
            <a:ext cx="4564975" cy="4564975"/>
          </a:xfrm>
          <a:prstGeom prst="rect">
            <a:avLst/>
          </a:prstGeom>
        </p:spPr>
      </p:pic>
      <p:pic>
        <p:nvPicPr>
          <p:cNvPr id="6" name="Image 1" descr="preencoded.png">    </p:cNvPr>
          <p:cNvPicPr>
            <a:picLocks noChangeAspect="1"/>
          </p:cNvPicPr>
          <p:nvPr/>
        </p:nvPicPr>
        <p:blipFill>
          <a:blip r:embed="rId2"/>
          <a:stretch>
            <a:fillRect/>
          </a:stretch>
        </p:blipFill>
        <p:spPr>
          <a:xfrm>
            <a:off x="6247864" y="3130451"/>
            <a:ext cx="296942" cy="371118"/>
          </a:xfrm>
          <a:prstGeom prst="rect">
            <a:avLst/>
          </a:prstGeom>
        </p:spPr>
      </p:pic>
      <p:sp>
        <p:nvSpPr>
          <p:cNvPr id="7" name="Text 3"/>
          <p:cNvSpPr/>
          <p:nvPr/>
        </p:nvSpPr>
        <p:spPr>
          <a:xfrm>
            <a:off x="9895284" y="2298740"/>
            <a:ext cx="3638788"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Fonctionnalités Supplémentaires</a:t>
            </a:r>
            <a:endParaRPr lang="en-US" sz="1950" dirty="0"/>
          </a:p>
        </p:txBody>
      </p:sp>
      <p:sp>
        <p:nvSpPr>
          <p:cNvPr id="8" name="Text 4"/>
          <p:cNvSpPr/>
          <p:nvPr/>
        </p:nvSpPr>
        <p:spPr>
          <a:xfrm>
            <a:off x="9895284" y="2727960"/>
            <a:ext cx="3941326" cy="190523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Pour améliorer la précision, il serait pertinent d'intégrer des caractéristiques supplémentaires telles que la localisation (arrondissement, proximité des transports), les commodités (balcon, parking) ou l'âge de la propriété.</a:t>
            </a:r>
            <a:endParaRPr lang="en-US" sz="1550" dirty="0"/>
          </a:p>
        </p:txBody>
      </p:sp>
      <p:pic>
        <p:nvPicPr>
          <p:cNvPr id="9" name="Image 2" descr="preencoded.png">    </p:cNvPr>
          <p:cNvPicPr>
            <a:picLocks noChangeAspect="1"/>
          </p:cNvPicPr>
          <p:nvPr/>
        </p:nvPicPr>
        <p:blipFill>
          <a:blip r:embed="rId3"/>
          <a:stretch>
            <a:fillRect/>
          </a:stretch>
        </p:blipFill>
        <p:spPr>
          <a:xfrm>
            <a:off x="5032653" y="2340769"/>
            <a:ext cx="4564975" cy="4564975"/>
          </a:xfrm>
          <a:prstGeom prst="rect">
            <a:avLst/>
          </a:prstGeom>
        </p:spPr>
      </p:pic>
      <p:pic>
        <p:nvPicPr>
          <p:cNvPr id="10" name="Image 3" descr="preencoded.png">    </p:cNvPr>
          <p:cNvPicPr>
            <a:picLocks noChangeAspect="1"/>
          </p:cNvPicPr>
          <p:nvPr/>
        </p:nvPicPr>
        <p:blipFill>
          <a:blip r:embed="rId4"/>
          <a:stretch>
            <a:fillRect/>
          </a:stretch>
        </p:blipFill>
        <p:spPr>
          <a:xfrm>
            <a:off x="8473738" y="3518952"/>
            <a:ext cx="296942" cy="371118"/>
          </a:xfrm>
          <a:prstGeom prst="rect">
            <a:avLst/>
          </a:prstGeom>
        </p:spPr>
      </p:pic>
      <p:sp>
        <p:nvSpPr>
          <p:cNvPr id="11" name="Text 5"/>
          <p:cNvSpPr/>
          <p:nvPr/>
        </p:nvSpPr>
        <p:spPr>
          <a:xfrm>
            <a:off x="9895284" y="4930854"/>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Modèles Avancés</a:t>
            </a:r>
            <a:endParaRPr lang="en-US" sz="1950" dirty="0"/>
          </a:p>
        </p:txBody>
      </p:sp>
      <p:sp>
        <p:nvSpPr>
          <p:cNvPr id="12" name="Text 6"/>
          <p:cNvSpPr/>
          <p:nvPr/>
        </p:nvSpPr>
        <p:spPr>
          <a:xfrm>
            <a:off x="9895284" y="5360075"/>
            <a:ext cx="3941326" cy="1587698"/>
          </a:xfrm>
          <a:prstGeom prst="rect">
            <a:avLst/>
          </a:prstGeom>
          <a:noFill/>
          <a:ln/>
        </p:spPr>
        <p:txBody>
          <a:bodyPr wrap="square" lIns="0" tIns="0" rIns="0" bIns="0" rtlCol="0" anchor="t"/>
          <a:lstStyle/>
          <a:p>
            <a:pPr algn="l" indent="0" marL="0">
              <a:lnSpc>
                <a:spcPts val="2500"/>
              </a:lnSpc>
              <a:buNone/>
            </a:pPr>
            <a:r>
              <a:rPr lang="en-US" sz="1550" dirty="0">
                <a:solidFill>
                  <a:srgbClr val="4A4A45"/>
                </a:solidFill>
                <a:latin typeface="Lato" pitchFamily="34" charset="0"/>
                <a:ea typeface="Lato" pitchFamily="34" charset="-122"/>
                <a:cs typeface="Lato" pitchFamily="34" charset="-120"/>
              </a:rPr>
              <a:t>L'exploration de modèles plus complexes comme Random Forest ou Gradient Boosting pourrait permettre de capturer des relations non-linéaires et d'améliorer la robustesse des prédictions.</a:t>
            </a:r>
            <a:endParaRPr lang="en-US" sz="1550" dirty="0"/>
          </a:p>
        </p:txBody>
      </p:sp>
      <p:pic>
        <p:nvPicPr>
          <p:cNvPr id="13" name="Image 4" descr="preencoded.png">    </p:cNvPr>
          <p:cNvPicPr>
            <a:picLocks noChangeAspect="1"/>
          </p:cNvPicPr>
          <p:nvPr/>
        </p:nvPicPr>
        <p:blipFill>
          <a:blip r:embed="rId5"/>
          <a:stretch>
            <a:fillRect/>
          </a:stretch>
        </p:blipFill>
        <p:spPr>
          <a:xfrm>
            <a:off x="5032653" y="2340769"/>
            <a:ext cx="4564975" cy="4564975"/>
          </a:xfrm>
          <a:prstGeom prst="rect">
            <a:avLst/>
          </a:prstGeom>
        </p:spPr>
      </p:pic>
      <p:pic>
        <p:nvPicPr>
          <p:cNvPr id="14" name="Image 5" descr="preencoded.png">    </p:cNvPr>
          <p:cNvPicPr>
            <a:picLocks noChangeAspect="1"/>
          </p:cNvPicPr>
          <p:nvPr/>
        </p:nvPicPr>
        <p:blipFill>
          <a:blip r:embed="rId6"/>
          <a:stretch>
            <a:fillRect/>
          </a:stretch>
        </p:blipFill>
        <p:spPr>
          <a:xfrm>
            <a:off x="8085237" y="5744825"/>
            <a:ext cx="296942" cy="371118"/>
          </a:xfrm>
          <a:prstGeom prst="rect">
            <a:avLst/>
          </a:prstGeom>
        </p:spPr>
      </p:pic>
      <p:sp>
        <p:nvSpPr>
          <p:cNvPr id="15" name="Text 7"/>
          <p:cNvSpPr/>
          <p:nvPr/>
        </p:nvSpPr>
        <p:spPr>
          <a:xfrm>
            <a:off x="2254091" y="4930854"/>
            <a:ext cx="2480905" cy="310158"/>
          </a:xfrm>
          <a:prstGeom prst="rect">
            <a:avLst/>
          </a:prstGeom>
          <a:noFill/>
          <a:ln/>
        </p:spPr>
        <p:txBody>
          <a:bodyPr wrap="none" lIns="0" tIns="0" rIns="0" bIns="0" rtlCol="0" anchor="t"/>
          <a:lstStyle/>
          <a:p>
            <a:pPr algn="r" indent="0" marL="0">
              <a:lnSpc>
                <a:spcPts val="2400"/>
              </a:lnSpc>
              <a:buNone/>
            </a:pPr>
            <a:r>
              <a:rPr lang="en-US" sz="1950" b="1" dirty="0">
                <a:solidFill>
                  <a:srgbClr val="4A4A45"/>
                </a:solidFill>
                <a:latin typeface="Lato Bold" pitchFamily="34" charset="0"/>
                <a:ea typeface="Lato Bold" pitchFamily="34" charset="-122"/>
                <a:cs typeface="Lato Bold" pitchFamily="34" charset="-120"/>
              </a:rPr>
              <a:t>Déploiement</a:t>
            </a:r>
            <a:endParaRPr lang="en-US" sz="1950" dirty="0"/>
          </a:p>
        </p:txBody>
      </p:sp>
      <p:sp>
        <p:nvSpPr>
          <p:cNvPr id="16" name="Text 8"/>
          <p:cNvSpPr/>
          <p:nvPr/>
        </p:nvSpPr>
        <p:spPr>
          <a:xfrm>
            <a:off x="793790" y="5360075"/>
            <a:ext cx="3941207" cy="1587698"/>
          </a:xfrm>
          <a:prstGeom prst="rect">
            <a:avLst/>
          </a:prstGeom>
          <a:noFill/>
          <a:ln/>
        </p:spPr>
        <p:txBody>
          <a:bodyPr wrap="square" lIns="0" tIns="0" rIns="0" bIns="0" rtlCol="0" anchor="t"/>
          <a:lstStyle/>
          <a:p>
            <a:pPr algn="r" indent="0" marL="0">
              <a:lnSpc>
                <a:spcPts val="2500"/>
              </a:lnSpc>
              <a:buNone/>
            </a:pPr>
            <a:r>
              <a:rPr lang="en-US" sz="1550" dirty="0">
                <a:solidFill>
                  <a:srgbClr val="4A4A45"/>
                </a:solidFill>
                <a:latin typeface="Lato" pitchFamily="34" charset="0"/>
                <a:ea typeface="Lato" pitchFamily="34" charset="-122"/>
                <a:cs typeface="Lato" pitchFamily="34" charset="-120"/>
              </a:rPr>
              <a:t>Le modèle pourrait être déployé en tant qu'outil interactif de tarification immobilière, offrant une estimation rapide et fiable aux professionnels et particuliers du marché parisien.</a:t>
            </a:r>
            <a:endParaRPr lang="en-US" sz="1550" dirty="0"/>
          </a:p>
        </p:txBody>
      </p:sp>
      <p:pic>
        <p:nvPicPr>
          <p:cNvPr id="17" name="Image 6" descr="preencoded.png">    </p:cNvPr>
          <p:cNvPicPr>
            <a:picLocks noChangeAspect="1"/>
          </p:cNvPicPr>
          <p:nvPr/>
        </p:nvPicPr>
        <p:blipFill>
          <a:blip r:embed="rId7"/>
          <a:stretch>
            <a:fillRect/>
          </a:stretch>
        </p:blipFill>
        <p:spPr>
          <a:xfrm>
            <a:off x="5032653" y="2340769"/>
            <a:ext cx="4564975" cy="4564975"/>
          </a:xfrm>
          <a:prstGeom prst="rect">
            <a:avLst/>
          </a:prstGeom>
        </p:spPr>
      </p:pic>
      <p:pic>
        <p:nvPicPr>
          <p:cNvPr id="18" name="Image 7" descr="preencoded.png">    </p:cNvPr>
          <p:cNvPicPr>
            <a:picLocks noChangeAspect="1"/>
          </p:cNvPicPr>
          <p:nvPr/>
        </p:nvPicPr>
        <p:blipFill>
          <a:blip r:embed="rId8"/>
          <a:stretch>
            <a:fillRect/>
          </a:stretch>
        </p:blipFill>
        <p:spPr>
          <a:xfrm>
            <a:off x="5859363" y="5356324"/>
            <a:ext cx="296942" cy="3711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2025-06-16T17:27:00Z</dcterms:created>
  <dcterms:modified xsi:type="dcterms:W3CDTF">2025-06-16T17:27:00Z</dcterms:modified>
</cp:coreProperties>
</file>