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6" r:id="rId3"/>
    <p:sldId id="262" r:id="rId4"/>
    <p:sldId id="263" r:id="rId5"/>
    <p:sldId id="264" r:id="rId6"/>
    <p:sldId id="265" r:id="rId7"/>
    <p:sldId id="269"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4FD1CF-B181-4FD7-9E2E-DF8024FDDD38}"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0306D-7E06-4C26-9FB7-76967F91D082}" type="slidenum">
              <a:rPr lang="en-US" smtClean="0"/>
              <a:t>‹#›</a:t>
            </a:fld>
            <a:endParaRPr lang="en-US"/>
          </a:p>
        </p:txBody>
      </p:sp>
    </p:spTree>
    <p:extLst>
      <p:ext uri="{BB962C8B-B14F-4D97-AF65-F5344CB8AC3E}">
        <p14:creationId xmlns:p14="http://schemas.microsoft.com/office/powerpoint/2010/main" val="403537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FD1CF-B181-4FD7-9E2E-DF8024FDDD38}"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0306D-7E06-4C26-9FB7-76967F91D082}" type="slidenum">
              <a:rPr lang="en-US" smtClean="0"/>
              <a:t>‹#›</a:t>
            </a:fld>
            <a:endParaRPr lang="en-US"/>
          </a:p>
        </p:txBody>
      </p:sp>
    </p:spTree>
    <p:extLst>
      <p:ext uri="{BB962C8B-B14F-4D97-AF65-F5344CB8AC3E}">
        <p14:creationId xmlns:p14="http://schemas.microsoft.com/office/powerpoint/2010/main" val="386432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FD1CF-B181-4FD7-9E2E-DF8024FDDD38}"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0306D-7E06-4C26-9FB7-76967F91D082}" type="slidenum">
              <a:rPr lang="en-US" smtClean="0"/>
              <a:t>‹#›</a:t>
            </a:fld>
            <a:endParaRPr lang="en-US"/>
          </a:p>
        </p:txBody>
      </p:sp>
    </p:spTree>
    <p:extLst>
      <p:ext uri="{BB962C8B-B14F-4D97-AF65-F5344CB8AC3E}">
        <p14:creationId xmlns:p14="http://schemas.microsoft.com/office/powerpoint/2010/main" val="320374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FD1CF-B181-4FD7-9E2E-DF8024FDDD38}"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0306D-7E06-4C26-9FB7-76967F91D082}" type="slidenum">
              <a:rPr lang="en-US" smtClean="0"/>
              <a:t>‹#›</a:t>
            </a:fld>
            <a:endParaRPr lang="en-US"/>
          </a:p>
        </p:txBody>
      </p:sp>
    </p:spTree>
    <p:extLst>
      <p:ext uri="{BB962C8B-B14F-4D97-AF65-F5344CB8AC3E}">
        <p14:creationId xmlns:p14="http://schemas.microsoft.com/office/powerpoint/2010/main" val="298841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4FD1CF-B181-4FD7-9E2E-DF8024FDDD38}"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0306D-7E06-4C26-9FB7-76967F91D082}" type="slidenum">
              <a:rPr lang="en-US" smtClean="0"/>
              <a:t>‹#›</a:t>
            </a:fld>
            <a:endParaRPr lang="en-US"/>
          </a:p>
        </p:txBody>
      </p:sp>
    </p:spTree>
    <p:extLst>
      <p:ext uri="{BB962C8B-B14F-4D97-AF65-F5344CB8AC3E}">
        <p14:creationId xmlns:p14="http://schemas.microsoft.com/office/powerpoint/2010/main" val="425531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4FD1CF-B181-4FD7-9E2E-DF8024FDDD38}"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0306D-7E06-4C26-9FB7-76967F91D082}" type="slidenum">
              <a:rPr lang="en-US" smtClean="0"/>
              <a:t>‹#›</a:t>
            </a:fld>
            <a:endParaRPr lang="en-US"/>
          </a:p>
        </p:txBody>
      </p:sp>
    </p:spTree>
    <p:extLst>
      <p:ext uri="{BB962C8B-B14F-4D97-AF65-F5344CB8AC3E}">
        <p14:creationId xmlns:p14="http://schemas.microsoft.com/office/powerpoint/2010/main" val="142730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4FD1CF-B181-4FD7-9E2E-DF8024FDDD38}" type="datetimeFigureOut">
              <a:rPr lang="en-US" smtClean="0"/>
              <a:t>6/16/2025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50306D-7E06-4C26-9FB7-76967F91D082}" type="slidenum">
              <a:rPr lang="en-US" smtClean="0"/>
              <a:t>‹#›</a:t>
            </a:fld>
            <a:endParaRPr lang="en-US"/>
          </a:p>
        </p:txBody>
      </p:sp>
    </p:spTree>
    <p:extLst>
      <p:ext uri="{BB962C8B-B14F-4D97-AF65-F5344CB8AC3E}">
        <p14:creationId xmlns:p14="http://schemas.microsoft.com/office/powerpoint/2010/main" val="405717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4FD1CF-B181-4FD7-9E2E-DF8024FDDD38}" type="datetimeFigureOut">
              <a:rPr lang="en-US" smtClean="0"/>
              <a:t>6/16/2025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50306D-7E06-4C26-9FB7-76967F91D082}" type="slidenum">
              <a:rPr lang="en-US" smtClean="0"/>
              <a:t>‹#›</a:t>
            </a:fld>
            <a:endParaRPr lang="en-US"/>
          </a:p>
        </p:txBody>
      </p:sp>
    </p:spTree>
    <p:extLst>
      <p:ext uri="{BB962C8B-B14F-4D97-AF65-F5344CB8AC3E}">
        <p14:creationId xmlns:p14="http://schemas.microsoft.com/office/powerpoint/2010/main" val="162976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FD1CF-B181-4FD7-9E2E-DF8024FDDD38}" type="datetimeFigureOut">
              <a:rPr lang="en-US" smtClean="0"/>
              <a:t>6/16/2025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50306D-7E06-4C26-9FB7-76967F91D082}" type="slidenum">
              <a:rPr lang="en-US" smtClean="0"/>
              <a:t>‹#›</a:t>
            </a:fld>
            <a:endParaRPr lang="en-US"/>
          </a:p>
        </p:txBody>
      </p:sp>
    </p:spTree>
    <p:extLst>
      <p:ext uri="{BB962C8B-B14F-4D97-AF65-F5344CB8AC3E}">
        <p14:creationId xmlns:p14="http://schemas.microsoft.com/office/powerpoint/2010/main" val="3221252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FD1CF-B181-4FD7-9E2E-DF8024FDDD38}"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0306D-7E06-4C26-9FB7-76967F91D082}" type="slidenum">
              <a:rPr lang="en-US" smtClean="0"/>
              <a:t>‹#›</a:t>
            </a:fld>
            <a:endParaRPr lang="en-US"/>
          </a:p>
        </p:txBody>
      </p:sp>
    </p:spTree>
    <p:extLst>
      <p:ext uri="{BB962C8B-B14F-4D97-AF65-F5344CB8AC3E}">
        <p14:creationId xmlns:p14="http://schemas.microsoft.com/office/powerpoint/2010/main" val="1772225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FD1CF-B181-4FD7-9E2E-DF8024FDDD38}"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0306D-7E06-4C26-9FB7-76967F91D082}" type="slidenum">
              <a:rPr lang="en-US" smtClean="0"/>
              <a:t>‹#›</a:t>
            </a:fld>
            <a:endParaRPr lang="en-US"/>
          </a:p>
        </p:txBody>
      </p:sp>
    </p:spTree>
    <p:extLst>
      <p:ext uri="{BB962C8B-B14F-4D97-AF65-F5344CB8AC3E}">
        <p14:creationId xmlns:p14="http://schemas.microsoft.com/office/powerpoint/2010/main" val="3781106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FD1CF-B181-4FD7-9E2E-DF8024FDDD38}" type="datetimeFigureOut">
              <a:rPr lang="en-US" smtClean="0"/>
              <a:t>6/16/2025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0306D-7E06-4C26-9FB7-76967F91D082}" type="slidenum">
              <a:rPr lang="en-US" smtClean="0"/>
              <a:t>‹#›</a:t>
            </a:fld>
            <a:endParaRPr lang="en-US"/>
          </a:p>
        </p:txBody>
      </p:sp>
    </p:spTree>
    <p:extLst>
      <p:ext uri="{BB962C8B-B14F-4D97-AF65-F5344CB8AC3E}">
        <p14:creationId xmlns:p14="http://schemas.microsoft.com/office/powerpoint/2010/main" val="31922092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54832BA-1751-4AC9-AEE7-EA316E095EFE}"/>
              </a:ext>
            </a:extLst>
          </p:cNvPr>
          <p:cNvPicPr>
            <a:picLocks noChangeAspect="1"/>
          </p:cNvPicPr>
          <p:nvPr/>
        </p:nvPicPr>
        <p:blipFill>
          <a:blip r:embed="rId2"/>
          <a:stretch>
            <a:fillRect/>
          </a:stretch>
        </p:blipFill>
        <p:spPr>
          <a:xfrm>
            <a:off x="0" y="0"/>
            <a:ext cx="5486400" cy="6858000"/>
          </a:xfrm>
          <a:prstGeom prst="rect">
            <a:avLst/>
          </a:prstGeom>
        </p:spPr>
      </p:pic>
      <p:sp>
        <p:nvSpPr>
          <p:cNvPr id="3" name="Rectangle 2">
            <a:extLst>
              <a:ext uri="{FF2B5EF4-FFF2-40B4-BE49-F238E27FC236}">
                <a16:creationId xmlns:a16="http://schemas.microsoft.com/office/drawing/2014/main" id="{ADE8085A-8142-424B-BC9D-7C2027F0BB7C}"/>
              </a:ext>
            </a:extLst>
          </p:cNvPr>
          <p:cNvSpPr/>
          <p:nvPr/>
        </p:nvSpPr>
        <p:spPr>
          <a:xfrm>
            <a:off x="5915023" y="2155329"/>
            <a:ext cx="6276975" cy="752770"/>
          </a:xfrm>
          <a:prstGeom prst="rect">
            <a:avLst/>
          </a:prstGeom>
        </p:spPr>
        <p:txBody>
          <a:bodyPr wrap="square">
            <a:spAutoFit/>
          </a:bodyPr>
          <a:lstStyle/>
          <a:p>
            <a:pPr>
              <a:lnSpc>
                <a:spcPts val="5500"/>
              </a:lnSpc>
            </a:pPr>
            <a:r>
              <a:rPr lang="en-US" sz="4000" b="1" dirty="0">
                <a:solidFill>
                  <a:srgbClr val="FFFFFF"/>
                </a:solidFill>
                <a:latin typeface="Montserrat Bold" pitchFamily="34" charset="0"/>
                <a:ea typeface="Montserrat Bold" pitchFamily="34" charset="-122"/>
                <a:cs typeface="Montserrat Bold" pitchFamily="34" charset="-120"/>
              </a:rPr>
              <a:t>Train Energy Prediction</a:t>
            </a:r>
            <a:endParaRPr lang="en-US" sz="4000" dirty="0"/>
          </a:p>
        </p:txBody>
      </p:sp>
      <p:sp>
        <p:nvSpPr>
          <p:cNvPr id="4" name="Rectangle 3">
            <a:extLst>
              <a:ext uri="{FF2B5EF4-FFF2-40B4-BE49-F238E27FC236}">
                <a16:creationId xmlns:a16="http://schemas.microsoft.com/office/drawing/2014/main" id="{88C2A27D-979C-4592-895C-58E40BF8F2BC}"/>
              </a:ext>
            </a:extLst>
          </p:cNvPr>
          <p:cNvSpPr/>
          <p:nvPr/>
        </p:nvSpPr>
        <p:spPr>
          <a:xfrm>
            <a:off x="6096000" y="3213011"/>
            <a:ext cx="3185487" cy="431978"/>
          </a:xfrm>
          <a:prstGeom prst="rect">
            <a:avLst/>
          </a:prstGeom>
        </p:spPr>
        <p:txBody>
          <a:bodyPr wrap="none">
            <a:spAutoFit/>
          </a:bodyPr>
          <a:lstStyle/>
          <a:p>
            <a:pPr>
              <a:lnSpc>
                <a:spcPts val="2900"/>
              </a:lnSpc>
            </a:pPr>
            <a:r>
              <a:rPr lang="en-US" dirty="0">
                <a:solidFill>
                  <a:srgbClr val="E2E6E9"/>
                </a:solidFill>
                <a:latin typeface="Source Sans Pro" pitchFamily="34" charset="0"/>
                <a:ea typeface="Source Sans Pro" pitchFamily="34" charset="-122"/>
                <a:cs typeface="Source Sans Pro" pitchFamily="34" charset="-120"/>
              </a:rPr>
              <a:t>By Muhammad Ahmad Mustafa</a:t>
            </a:r>
            <a:endParaRPr lang="en-US" dirty="0"/>
          </a:p>
        </p:txBody>
      </p:sp>
      <p:sp>
        <p:nvSpPr>
          <p:cNvPr id="5" name="Rectangle 4">
            <a:extLst>
              <a:ext uri="{FF2B5EF4-FFF2-40B4-BE49-F238E27FC236}">
                <a16:creationId xmlns:a16="http://schemas.microsoft.com/office/drawing/2014/main" id="{B57B0264-C41F-4C89-8CE2-B7C32715EAA0}"/>
              </a:ext>
            </a:extLst>
          </p:cNvPr>
          <p:cNvSpPr/>
          <p:nvPr/>
        </p:nvSpPr>
        <p:spPr>
          <a:xfrm>
            <a:off x="6238873" y="3905250"/>
            <a:ext cx="5486401" cy="821037"/>
          </a:xfrm>
          <a:prstGeom prst="rect">
            <a:avLst/>
          </a:prstGeom>
        </p:spPr>
        <p:txBody>
          <a:bodyPr wrap="square">
            <a:spAutoFit/>
          </a:bodyPr>
          <a:lstStyle/>
          <a:p>
            <a:pPr marL="342900" indent="-342900">
              <a:lnSpc>
                <a:spcPts val="2900"/>
              </a:lnSpc>
              <a:buSzPct val="100000"/>
              <a:buChar char="•"/>
            </a:pPr>
            <a:r>
              <a:rPr lang="en-US" dirty="0">
                <a:solidFill>
                  <a:srgbClr val="E2E6E9"/>
                </a:solidFill>
                <a:latin typeface="Source Sans Pro" pitchFamily="34" charset="0"/>
                <a:ea typeface="Source Sans Pro" pitchFamily="34" charset="-122"/>
                <a:cs typeface="Source Sans Pro" pitchFamily="34" charset="-120"/>
              </a:rPr>
              <a:t>This presentation explores the prediction of train energy consumption.</a:t>
            </a:r>
            <a:endParaRPr lang="en-US" dirty="0"/>
          </a:p>
        </p:txBody>
      </p:sp>
      <p:sp>
        <p:nvSpPr>
          <p:cNvPr id="6" name="Rectangle 5">
            <a:extLst>
              <a:ext uri="{FF2B5EF4-FFF2-40B4-BE49-F238E27FC236}">
                <a16:creationId xmlns:a16="http://schemas.microsoft.com/office/drawing/2014/main" id="{C7C55D99-085F-46AE-BF7B-10CA57600174}"/>
              </a:ext>
            </a:extLst>
          </p:cNvPr>
          <p:cNvSpPr/>
          <p:nvPr/>
        </p:nvSpPr>
        <p:spPr>
          <a:xfrm>
            <a:off x="6238873" y="4986548"/>
            <a:ext cx="5572359" cy="431978"/>
          </a:xfrm>
          <a:prstGeom prst="rect">
            <a:avLst/>
          </a:prstGeom>
        </p:spPr>
        <p:txBody>
          <a:bodyPr wrap="none">
            <a:spAutoFit/>
          </a:bodyPr>
          <a:lstStyle/>
          <a:p>
            <a:pPr marL="342900" indent="-342900">
              <a:lnSpc>
                <a:spcPts val="2900"/>
              </a:lnSpc>
              <a:buSzPct val="100000"/>
              <a:buChar char="•"/>
            </a:pPr>
            <a:r>
              <a:rPr lang="en-US" dirty="0">
                <a:solidFill>
                  <a:srgbClr val="E2E6E9"/>
                </a:solidFill>
                <a:latin typeface="Source Sans Pro" pitchFamily="34" charset="0"/>
                <a:ea typeface="Source Sans Pro" pitchFamily="34" charset="-122"/>
                <a:cs typeface="Source Sans Pro" pitchFamily="34" charset="-120"/>
              </a:rPr>
              <a:t>We will cover the methodology, model, and findings.</a:t>
            </a:r>
            <a:endParaRPr lang="en-US" dirty="0"/>
          </a:p>
        </p:txBody>
      </p:sp>
    </p:spTree>
    <p:extLst>
      <p:ext uri="{BB962C8B-B14F-4D97-AF65-F5344CB8AC3E}">
        <p14:creationId xmlns:p14="http://schemas.microsoft.com/office/powerpoint/2010/main" val="146858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AD7BE7-94DF-45B7-B2A7-9640131656E3}"/>
              </a:ext>
            </a:extLst>
          </p:cNvPr>
          <p:cNvSpPr/>
          <p:nvPr/>
        </p:nvSpPr>
        <p:spPr>
          <a:xfrm>
            <a:off x="0" y="0"/>
            <a:ext cx="2657475" cy="26098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Image 0" descr="preencoded.png">
            <a:extLst>
              <a:ext uri="{FF2B5EF4-FFF2-40B4-BE49-F238E27FC236}">
                <a16:creationId xmlns:a16="http://schemas.microsoft.com/office/drawing/2014/main" id="{F42A6348-B25F-4401-8DAB-4409EF8D8448}"/>
              </a:ext>
            </a:extLst>
          </p:cNvPr>
          <p:cNvPicPr>
            <a:picLocks noChangeAspect="1"/>
          </p:cNvPicPr>
          <p:nvPr/>
        </p:nvPicPr>
        <p:blipFill>
          <a:blip r:embed="rId2"/>
          <a:stretch>
            <a:fillRect/>
          </a:stretch>
        </p:blipFill>
        <p:spPr>
          <a:xfrm>
            <a:off x="0" y="27640"/>
            <a:ext cx="12192000" cy="3085386"/>
          </a:xfrm>
          <a:prstGeom prst="rect">
            <a:avLst/>
          </a:prstGeom>
        </p:spPr>
      </p:pic>
      <p:sp>
        <p:nvSpPr>
          <p:cNvPr id="4" name="Rectangle 3">
            <a:extLst>
              <a:ext uri="{FF2B5EF4-FFF2-40B4-BE49-F238E27FC236}">
                <a16:creationId xmlns:a16="http://schemas.microsoft.com/office/drawing/2014/main" id="{091FC4A6-8215-497C-8D20-8185BDB6505E}"/>
              </a:ext>
            </a:extLst>
          </p:cNvPr>
          <p:cNvSpPr/>
          <p:nvPr/>
        </p:nvSpPr>
        <p:spPr>
          <a:xfrm>
            <a:off x="1001963" y="3772615"/>
            <a:ext cx="5546711" cy="765915"/>
          </a:xfrm>
          <a:prstGeom prst="rect">
            <a:avLst/>
          </a:prstGeom>
        </p:spPr>
        <p:txBody>
          <a:bodyPr wrap="none">
            <a:spAutoFit/>
          </a:bodyPr>
          <a:lstStyle/>
          <a:p>
            <a:pPr>
              <a:lnSpc>
                <a:spcPts val="5500"/>
              </a:lnSpc>
            </a:pPr>
            <a:r>
              <a:rPr lang="en-US" sz="4400" b="1" dirty="0">
                <a:solidFill>
                  <a:srgbClr val="FFFFFF"/>
                </a:solidFill>
                <a:latin typeface="Montserrat Bold" pitchFamily="34" charset="0"/>
                <a:ea typeface="Montserrat Bold" pitchFamily="34" charset="-122"/>
                <a:cs typeface="Montserrat Bold" pitchFamily="34" charset="-120"/>
              </a:rPr>
              <a:t>Project Introduction</a:t>
            </a:r>
            <a:endParaRPr lang="en-US" sz="4400" dirty="0"/>
          </a:p>
        </p:txBody>
      </p:sp>
      <p:sp>
        <p:nvSpPr>
          <p:cNvPr id="5" name="Shape 1">
            <a:extLst>
              <a:ext uri="{FF2B5EF4-FFF2-40B4-BE49-F238E27FC236}">
                <a16:creationId xmlns:a16="http://schemas.microsoft.com/office/drawing/2014/main" id="{E98198D3-CB81-48DA-AFFB-1EC4A6AAA516}"/>
              </a:ext>
            </a:extLst>
          </p:cNvPr>
          <p:cNvSpPr/>
          <p:nvPr/>
        </p:nvSpPr>
        <p:spPr>
          <a:xfrm>
            <a:off x="773429" y="4948105"/>
            <a:ext cx="555308" cy="555308"/>
          </a:xfrm>
          <a:prstGeom prst="roundRect">
            <a:avLst>
              <a:gd name="adj" fmla="val 6667"/>
            </a:avLst>
          </a:prstGeom>
          <a:solidFill>
            <a:srgbClr val="303132"/>
          </a:solidFill>
          <a:ln/>
        </p:spPr>
        <p:txBody>
          <a:bodyPr/>
          <a:lstStyle/>
          <a:p>
            <a:endParaRPr/>
          </a:p>
        </p:txBody>
      </p:sp>
      <p:sp>
        <p:nvSpPr>
          <p:cNvPr id="6" name="Rectangle 5">
            <a:extLst>
              <a:ext uri="{FF2B5EF4-FFF2-40B4-BE49-F238E27FC236}">
                <a16:creationId xmlns:a16="http://schemas.microsoft.com/office/drawing/2014/main" id="{D6D1DEF2-7418-47E4-9355-3AB29E103057}"/>
              </a:ext>
            </a:extLst>
          </p:cNvPr>
          <p:cNvSpPr/>
          <p:nvPr/>
        </p:nvSpPr>
        <p:spPr>
          <a:xfrm>
            <a:off x="1580669" y="4922769"/>
            <a:ext cx="1848583" cy="433965"/>
          </a:xfrm>
          <a:prstGeom prst="rect">
            <a:avLst/>
          </a:prstGeom>
        </p:spPr>
        <p:txBody>
          <a:bodyPr wrap="none">
            <a:spAutoFit/>
          </a:bodyPr>
          <a:lstStyle/>
          <a:p>
            <a:pPr>
              <a:lnSpc>
                <a:spcPts val="2750"/>
              </a:lnSpc>
            </a:pPr>
            <a:r>
              <a:rPr lang="en-US" sz="2200" b="1" dirty="0">
                <a:solidFill>
                  <a:srgbClr val="E2E6E9"/>
                </a:solidFill>
                <a:latin typeface="Montserrat Bold" pitchFamily="34" charset="0"/>
                <a:ea typeface="Montserrat Bold" pitchFamily="34" charset="-122"/>
                <a:cs typeface="Montserrat Bold" pitchFamily="34" charset="-120"/>
              </a:rPr>
              <a:t>Project Goal</a:t>
            </a:r>
            <a:endParaRPr lang="en-US" sz="2200" dirty="0"/>
          </a:p>
        </p:txBody>
      </p:sp>
      <p:sp>
        <p:nvSpPr>
          <p:cNvPr id="7" name="Rectangle 6">
            <a:extLst>
              <a:ext uri="{FF2B5EF4-FFF2-40B4-BE49-F238E27FC236}">
                <a16:creationId xmlns:a16="http://schemas.microsoft.com/office/drawing/2014/main" id="{2E00E1A6-A1C7-4304-90C7-B69435F801CE}"/>
              </a:ext>
            </a:extLst>
          </p:cNvPr>
          <p:cNvSpPr/>
          <p:nvPr/>
        </p:nvSpPr>
        <p:spPr>
          <a:xfrm>
            <a:off x="1580669" y="5528351"/>
            <a:ext cx="1848583" cy="790409"/>
          </a:xfrm>
          <a:prstGeom prst="rect">
            <a:avLst/>
          </a:prstGeom>
        </p:spPr>
        <p:txBody>
          <a:bodyPr wrap="square">
            <a:spAutoFit/>
          </a:bodyPr>
          <a:lstStyle/>
          <a:p>
            <a:pPr>
              <a:lnSpc>
                <a:spcPts val="2900"/>
              </a:lnSpc>
            </a:pPr>
            <a:r>
              <a:rPr lang="en-US" sz="1400" dirty="0">
                <a:solidFill>
                  <a:srgbClr val="E2E6E9"/>
                </a:solidFill>
                <a:latin typeface="Source Sans Pro" pitchFamily="34" charset="0"/>
                <a:ea typeface="Source Sans Pro" pitchFamily="34" charset="-122"/>
                <a:cs typeface="Source Sans Pro" pitchFamily="34" charset="-120"/>
              </a:rPr>
              <a:t>Predict train energy consumption.</a:t>
            </a:r>
            <a:endParaRPr lang="en-US" sz="1400" dirty="0"/>
          </a:p>
        </p:txBody>
      </p:sp>
      <p:sp>
        <p:nvSpPr>
          <p:cNvPr id="8" name="Rectangle 7">
            <a:extLst>
              <a:ext uri="{FF2B5EF4-FFF2-40B4-BE49-F238E27FC236}">
                <a16:creationId xmlns:a16="http://schemas.microsoft.com/office/drawing/2014/main" id="{6BA0DD70-61B1-4397-ACF5-7872824D1182}"/>
              </a:ext>
            </a:extLst>
          </p:cNvPr>
          <p:cNvSpPr/>
          <p:nvPr/>
        </p:nvSpPr>
        <p:spPr>
          <a:xfrm>
            <a:off x="4590460" y="4935978"/>
            <a:ext cx="1802096" cy="433965"/>
          </a:xfrm>
          <a:prstGeom prst="rect">
            <a:avLst/>
          </a:prstGeom>
        </p:spPr>
        <p:txBody>
          <a:bodyPr wrap="none">
            <a:spAutoFit/>
          </a:bodyPr>
          <a:lstStyle/>
          <a:p>
            <a:pPr>
              <a:lnSpc>
                <a:spcPts val="2750"/>
              </a:lnSpc>
            </a:pPr>
            <a:r>
              <a:rPr lang="en-US" sz="2200" b="1" dirty="0">
                <a:solidFill>
                  <a:srgbClr val="E2E6E9"/>
                </a:solidFill>
                <a:latin typeface="Montserrat Bold" pitchFamily="34" charset="0"/>
                <a:ea typeface="Montserrat Bold" pitchFamily="34" charset="-122"/>
                <a:cs typeface="Montserrat Bold" pitchFamily="34" charset="-120"/>
              </a:rPr>
              <a:t>Key Factors</a:t>
            </a:r>
            <a:endParaRPr lang="en-US" sz="2200" dirty="0"/>
          </a:p>
        </p:txBody>
      </p:sp>
      <p:sp>
        <p:nvSpPr>
          <p:cNvPr id="9" name="Rectangle 8">
            <a:extLst>
              <a:ext uri="{FF2B5EF4-FFF2-40B4-BE49-F238E27FC236}">
                <a16:creationId xmlns:a16="http://schemas.microsoft.com/office/drawing/2014/main" id="{0845C71F-0D6B-4653-A3D0-A2B0740B795F}"/>
              </a:ext>
            </a:extLst>
          </p:cNvPr>
          <p:cNvSpPr/>
          <p:nvPr/>
        </p:nvSpPr>
        <p:spPr>
          <a:xfrm>
            <a:off x="4590460" y="5571217"/>
            <a:ext cx="2295525" cy="790409"/>
          </a:xfrm>
          <a:prstGeom prst="rect">
            <a:avLst/>
          </a:prstGeom>
        </p:spPr>
        <p:txBody>
          <a:bodyPr wrap="square">
            <a:spAutoFit/>
          </a:bodyPr>
          <a:lstStyle/>
          <a:p>
            <a:pPr>
              <a:lnSpc>
                <a:spcPts val="2900"/>
              </a:lnSpc>
            </a:pPr>
            <a:r>
              <a:rPr lang="en-US" sz="1400" dirty="0">
                <a:solidFill>
                  <a:srgbClr val="E2E6E9"/>
                </a:solidFill>
                <a:latin typeface="Source Sans Pro" pitchFamily="34" charset="0"/>
                <a:ea typeface="Source Sans Pro" pitchFamily="34" charset="-122"/>
                <a:cs typeface="Source Sans Pro" pitchFamily="34" charset="-120"/>
              </a:rPr>
              <a:t>Square footage, occupants, appliances, weather.</a:t>
            </a:r>
            <a:endParaRPr lang="en-US" sz="1400" dirty="0"/>
          </a:p>
        </p:txBody>
      </p:sp>
      <p:sp>
        <p:nvSpPr>
          <p:cNvPr id="10" name="Shape 1">
            <a:extLst>
              <a:ext uri="{FF2B5EF4-FFF2-40B4-BE49-F238E27FC236}">
                <a16:creationId xmlns:a16="http://schemas.microsoft.com/office/drawing/2014/main" id="{54C0FB35-9E83-47F9-AFCB-5519E9D9D356}"/>
              </a:ext>
            </a:extLst>
          </p:cNvPr>
          <p:cNvSpPr/>
          <p:nvPr/>
        </p:nvSpPr>
        <p:spPr>
          <a:xfrm>
            <a:off x="3907154" y="4926898"/>
            <a:ext cx="555308" cy="555308"/>
          </a:xfrm>
          <a:prstGeom prst="roundRect">
            <a:avLst>
              <a:gd name="adj" fmla="val 6667"/>
            </a:avLst>
          </a:prstGeom>
          <a:solidFill>
            <a:srgbClr val="303132"/>
          </a:solidFill>
          <a:ln/>
        </p:spPr>
        <p:txBody>
          <a:bodyPr/>
          <a:lstStyle/>
          <a:p>
            <a:endParaRPr/>
          </a:p>
        </p:txBody>
      </p:sp>
      <p:sp>
        <p:nvSpPr>
          <p:cNvPr id="11" name="Shape 4">
            <a:extLst>
              <a:ext uri="{FF2B5EF4-FFF2-40B4-BE49-F238E27FC236}">
                <a16:creationId xmlns:a16="http://schemas.microsoft.com/office/drawing/2014/main" id="{6E5A942C-06CA-4B45-AD55-98778A90216B}"/>
              </a:ext>
            </a:extLst>
          </p:cNvPr>
          <p:cNvSpPr/>
          <p:nvPr/>
        </p:nvSpPr>
        <p:spPr>
          <a:xfrm>
            <a:off x="7999571" y="4948105"/>
            <a:ext cx="555308" cy="555308"/>
          </a:xfrm>
          <a:prstGeom prst="roundRect">
            <a:avLst>
              <a:gd name="adj" fmla="val 6667"/>
            </a:avLst>
          </a:prstGeom>
          <a:solidFill>
            <a:srgbClr val="303132"/>
          </a:solidFill>
          <a:ln/>
        </p:spPr>
        <p:txBody>
          <a:bodyPr/>
          <a:lstStyle/>
          <a:p>
            <a:endParaRPr/>
          </a:p>
        </p:txBody>
      </p:sp>
      <p:sp>
        <p:nvSpPr>
          <p:cNvPr id="12" name="Rectangle 11">
            <a:extLst>
              <a:ext uri="{FF2B5EF4-FFF2-40B4-BE49-F238E27FC236}">
                <a16:creationId xmlns:a16="http://schemas.microsoft.com/office/drawing/2014/main" id="{0F127E19-12C6-4A84-A374-8C27C712716E}"/>
              </a:ext>
            </a:extLst>
          </p:cNvPr>
          <p:cNvSpPr/>
          <p:nvPr/>
        </p:nvSpPr>
        <p:spPr>
          <a:xfrm>
            <a:off x="8554879" y="5482206"/>
            <a:ext cx="3271601" cy="803874"/>
          </a:xfrm>
          <a:prstGeom prst="rect">
            <a:avLst/>
          </a:prstGeom>
        </p:spPr>
        <p:txBody>
          <a:bodyPr wrap="square">
            <a:spAutoFit/>
          </a:bodyPr>
          <a:lstStyle/>
          <a:p>
            <a:pPr>
              <a:lnSpc>
                <a:spcPts val="2900"/>
              </a:lnSpc>
            </a:pPr>
            <a:r>
              <a:rPr lang="en-US" dirty="0">
                <a:solidFill>
                  <a:srgbClr val="E2E6E9"/>
                </a:solidFill>
                <a:latin typeface="Source Sans Pro" pitchFamily="34" charset="0"/>
                <a:ea typeface="Source Sans Pro" pitchFamily="34" charset="-122"/>
                <a:cs typeface="Source Sans Pro" pitchFamily="34" charset="-120"/>
              </a:rPr>
              <a:t>Use machine learning for efficient energy decisions.</a:t>
            </a:r>
            <a:endParaRPr lang="en-US" dirty="0"/>
          </a:p>
        </p:txBody>
      </p:sp>
      <p:sp>
        <p:nvSpPr>
          <p:cNvPr id="13" name="Rectangle 12">
            <a:extLst>
              <a:ext uri="{FF2B5EF4-FFF2-40B4-BE49-F238E27FC236}">
                <a16:creationId xmlns:a16="http://schemas.microsoft.com/office/drawing/2014/main" id="{3AAA358D-553F-413E-924D-83E765E2AD90}"/>
              </a:ext>
            </a:extLst>
          </p:cNvPr>
          <p:cNvSpPr/>
          <p:nvPr/>
        </p:nvSpPr>
        <p:spPr>
          <a:xfrm>
            <a:off x="8876674" y="4939056"/>
            <a:ext cx="1457450" cy="430887"/>
          </a:xfrm>
          <a:prstGeom prst="rect">
            <a:avLst/>
          </a:prstGeom>
        </p:spPr>
        <p:txBody>
          <a:bodyPr wrap="none">
            <a:spAutoFit/>
          </a:bodyPr>
          <a:lstStyle/>
          <a:p>
            <a:r>
              <a:rPr lang="en-US" sz="2200" b="1" dirty="0">
                <a:solidFill>
                  <a:srgbClr val="E2E6E9"/>
                </a:solidFill>
                <a:latin typeface="Montserrat Bold" pitchFamily="34" charset="0"/>
                <a:ea typeface="Montserrat Bold" pitchFamily="34" charset="-122"/>
                <a:cs typeface="Montserrat Bold" pitchFamily="34" charset="-120"/>
              </a:rPr>
              <a:t>Objective</a:t>
            </a:r>
            <a:endParaRPr lang="en-US" sz="2200" dirty="0"/>
          </a:p>
        </p:txBody>
      </p:sp>
    </p:spTree>
    <p:extLst>
      <p:ext uri="{BB962C8B-B14F-4D97-AF65-F5344CB8AC3E}">
        <p14:creationId xmlns:p14="http://schemas.microsoft.com/office/powerpoint/2010/main" val="22193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2E0145E-BF59-417D-BC46-B21A7692FE0E}"/>
              </a:ext>
            </a:extLst>
          </p:cNvPr>
          <p:cNvPicPr>
            <a:picLocks noChangeAspect="1"/>
          </p:cNvPicPr>
          <p:nvPr/>
        </p:nvPicPr>
        <p:blipFill>
          <a:blip r:embed="rId2"/>
          <a:stretch>
            <a:fillRect/>
          </a:stretch>
        </p:blipFill>
        <p:spPr>
          <a:xfrm>
            <a:off x="7753350" y="0"/>
            <a:ext cx="4438650" cy="6858000"/>
          </a:xfrm>
          <a:prstGeom prst="rect">
            <a:avLst/>
          </a:prstGeom>
        </p:spPr>
      </p:pic>
      <p:sp>
        <p:nvSpPr>
          <p:cNvPr id="3" name="Rectangle 2">
            <a:extLst>
              <a:ext uri="{FF2B5EF4-FFF2-40B4-BE49-F238E27FC236}">
                <a16:creationId xmlns:a16="http://schemas.microsoft.com/office/drawing/2014/main" id="{7EE2FE4C-D896-49CA-AEED-43668E0D7486}"/>
              </a:ext>
            </a:extLst>
          </p:cNvPr>
          <p:cNvSpPr/>
          <p:nvPr/>
        </p:nvSpPr>
        <p:spPr>
          <a:xfrm>
            <a:off x="1269965" y="574179"/>
            <a:ext cx="4892686" cy="765915"/>
          </a:xfrm>
          <a:prstGeom prst="rect">
            <a:avLst/>
          </a:prstGeom>
        </p:spPr>
        <p:txBody>
          <a:bodyPr wrap="none">
            <a:spAutoFit/>
          </a:bodyPr>
          <a:lstStyle/>
          <a:p>
            <a:pPr>
              <a:lnSpc>
                <a:spcPts val="5500"/>
              </a:lnSpc>
            </a:pPr>
            <a:r>
              <a:rPr lang="en-US" sz="4400" b="1" dirty="0">
                <a:solidFill>
                  <a:srgbClr val="FFFFFF"/>
                </a:solidFill>
                <a:latin typeface="Montserrat Bold" pitchFamily="34" charset="0"/>
                <a:ea typeface="Montserrat Bold" pitchFamily="34" charset="-122"/>
                <a:cs typeface="Montserrat Bold" pitchFamily="34" charset="-120"/>
              </a:rPr>
              <a:t>Dataset Overview</a:t>
            </a:r>
            <a:endParaRPr lang="en-US" sz="4400" dirty="0"/>
          </a:p>
        </p:txBody>
      </p:sp>
      <p:sp>
        <p:nvSpPr>
          <p:cNvPr id="4" name="Shape 2">
            <a:extLst>
              <a:ext uri="{FF2B5EF4-FFF2-40B4-BE49-F238E27FC236}">
                <a16:creationId xmlns:a16="http://schemas.microsoft.com/office/drawing/2014/main" id="{BEA1826B-E391-48BC-84DF-38A9B38DFC64}"/>
              </a:ext>
            </a:extLst>
          </p:cNvPr>
          <p:cNvSpPr/>
          <p:nvPr/>
        </p:nvSpPr>
        <p:spPr>
          <a:xfrm>
            <a:off x="879038" y="1895475"/>
            <a:ext cx="7385923" cy="681395"/>
          </a:xfrm>
          <a:prstGeom prst="rect">
            <a:avLst/>
          </a:prstGeom>
          <a:solidFill>
            <a:srgbClr val="FFFFFF">
              <a:alpha val="4000"/>
            </a:srgbClr>
          </a:solidFill>
          <a:ln/>
        </p:spPr>
        <p:txBody>
          <a:bodyPr/>
          <a:lstStyle/>
          <a:p>
            <a:endParaRPr dirty="0"/>
          </a:p>
        </p:txBody>
      </p:sp>
      <p:sp>
        <p:nvSpPr>
          <p:cNvPr id="5" name="Rectangle 4">
            <a:extLst>
              <a:ext uri="{FF2B5EF4-FFF2-40B4-BE49-F238E27FC236}">
                <a16:creationId xmlns:a16="http://schemas.microsoft.com/office/drawing/2014/main" id="{C2F9A7F9-F9DC-44B4-8C44-68C8CC1B7038}"/>
              </a:ext>
            </a:extLst>
          </p:cNvPr>
          <p:cNvSpPr/>
          <p:nvPr/>
        </p:nvSpPr>
        <p:spPr>
          <a:xfrm>
            <a:off x="879038" y="2441486"/>
            <a:ext cx="184731" cy="432170"/>
          </a:xfrm>
          <a:prstGeom prst="rect">
            <a:avLst/>
          </a:prstGeom>
        </p:spPr>
        <p:txBody>
          <a:bodyPr wrap="none">
            <a:spAutoFit/>
          </a:bodyPr>
          <a:lstStyle/>
          <a:p>
            <a:pPr>
              <a:lnSpc>
                <a:spcPts val="2900"/>
              </a:lnSpc>
            </a:pPr>
            <a:endParaRPr lang="en-US" dirty="0"/>
          </a:p>
        </p:txBody>
      </p:sp>
      <p:graphicFrame>
        <p:nvGraphicFramePr>
          <p:cNvPr id="6" name="Table 5">
            <a:extLst>
              <a:ext uri="{FF2B5EF4-FFF2-40B4-BE49-F238E27FC236}">
                <a16:creationId xmlns:a16="http://schemas.microsoft.com/office/drawing/2014/main" id="{949A6579-B8F2-4B8F-A733-CE7FB909D219}"/>
              </a:ext>
            </a:extLst>
          </p:cNvPr>
          <p:cNvGraphicFramePr>
            <a:graphicFrameLocks noGrp="1"/>
          </p:cNvGraphicFramePr>
          <p:nvPr>
            <p:extLst>
              <p:ext uri="{D42A27DB-BD31-4B8C-83A1-F6EECF244321}">
                <p14:modId xmlns:p14="http://schemas.microsoft.com/office/powerpoint/2010/main" val="2208139553"/>
              </p:ext>
            </p:extLst>
          </p:nvPr>
        </p:nvGraphicFramePr>
        <p:xfrm>
          <a:off x="555159" y="1750695"/>
          <a:ext cx="2609850" cy="3942715"/>
        </p:xfrm>
        <a:graphic>
          <a:graphicData uri="http://schemas.openxmlformats.org/drawingml/2006/table">
            <a:tbl>
              <a:tblPr/>
              <a:tblGrid>
                <a:gridCol w="2609850">
                  <a:extLst>
                    <a:ext uri="{9D8B030D-6E8A-4147-A177-3AD203B41FA5}">
                      <a16:colId xmlns:a16="http://schemas.microsoft.com/office/drawing/2014/main" val="4146318464"/>
                    </a:ext>
                  </a:extLst>
                </a:gridCol>
              </a:tblGrid>
              <a:tr h="0">
                <a:tc>
                  <a:txBody>
                    <a:bodyPr/>
                    <a:lstStyle/>
                    <a:p>
                      <a:pPr>
                        <a:lnSpc>
                          <a:spcPct val="200000"/>
                        </a:lnSpc>
                      </a:pPr>
                      <a:r>
                        <a:rPr lang="en-US" b="1" dirty="0"/>
                        <a:t>Square Footage</a:t>
                      </a:r>
                      <a:endParaRPr lang="en-US" dirty="0"/>
                    </a:p>
                  </a:txBody>
                  <a:tcPr anchor="ctr">
                    <a:lnL>
                      <a:noFill/>
                    </a:lnL>
                    <a:lnR>
                      <a:noFill/>
                    </a:lnR>
                    <a:lnT>
                      <a:noFill/>
                    </a:lnT>
                    <a:lnB>
                      <a:noFill/>
                    </a:lnB>
                  </a:tcPr>
                </a:tc>
                <a:extLst>
                  <a:ext uri="{0D108BD9-81ED-4DB2-BD59-A6C34878D82A}">
                    <a16:rowId xmlns:a16="http://schemas.microsoft.com/office/drawing/2014/main" val="474632758"/>
                  </a:ext>
                </a:extLst>
              </a:tr>
              <a:tr h="0">
                <a:tc>
                  <a:txBody>
                    <a:bodyPr/>
                    <a:lstStyle/>
                    <a:p>
                      <a:pPr>
                        <a:lnSpc>
                          <a:spcPct val="200000"/>
                        </a:lnSpc>
                      </a:pPr>
                      <a:r>
                        <a:rPr lang="en-US" b="1"/>
                        <a:t>Number of Occupants</a:t>
                      </a:r>
                      <a:endParaRPr lang="en-US"/>
                    </a:p>
                  </a:txBody>
                  <a:tcPr anchor="ctr">
                    <a:lnL>
                      <a:noFill/>
                    </a:lnL>
                    <a:lnR>
                      <a:noFill/>
                    </a:lnR>
                    <a:lnT>
                      <a:noFill/>
                    </a:lnT>
                    <a:lnB>
                      <a:noFill/>
                    </a:lnB>
                  </a:tcPr>
                </a:tc>
                <a:extLst>
                  <a:ext uri="{0D108BD9-81ED-4DB2-BD59-A6C34878D82A}">
                    <a16:rowId xmlns:a16="http://schemas.microsoft.com/office/drawing/2014/main" val="324156456"/>
                  </a:ext>
                </a:extLst>
              </a:tr>
              <a:tr h="0">
                <a:tc>
                  <a:txBody>
                    <a:bodyPr/>
                    <a:lstStyle/>
                    <a:p>
                      <a:pPr>
                        <a:lnSpc>
                          <a:spcPct val="200000"/>
                        </a:lnSpc>
                      </a:pPr>
                      <a:r>
                        <a:rPr lang="en-US" b="1"/>
                        <a:t>Appliances Used</a:t>
                      </a:r>
                      <a:endParaRPr lang="en-US"/>
                    </a:p>
                  </a:txBody>
                  <a:tcPr anchor="ctr">
                    <a:lnL>
                      <a:noFill/>
                    </a:lnL>
                    <a:lnR>
                      <a:noFill/>
                    </a:lnR>
                    <a:lnT>
                      <a:noFill/>
                    </a:lnT>
                    <a:lnB>
                      <a:noFill/>
                    </a:lnB>
                  </a:tcPr>
                </a:tc>
                <a:extLst>
                  <a:ext uri="{0D108BD9-81ED-4DB2-BD59-A6C34878D82A}">
                    <a16:rowId xmlns:a16="http://schemas.microsoft.com/office/drawing/2014/main" val="2837633507"/>
                  </a:ext>
                </a:extLst>
              </a:tr>
              <a:tr h="0">
                <a:tc>
                  <a:txBody>
                    <a:bodyPr/>
                    <a:lstStyle/>
                    <a:p>
                      <a:pPr>
                        <a:lnSpc>
                          <a:spcPct val="200000"/>
                        </a:lnSpc>
                      </a:pPr>
                      <a:r>
                        <a:rPr lang="en-US" b="1"/>
                        <a:t>Average Temperature</a:t>
                      </a:r>
                      <a:endParaRPr lang="en-US"/>
                    </a:p>
                  </a:txBody>
                  <a:tcPr anchor="ctr">
                    <a:lnL>
                      <a:noFill/>
                    </a:lnL>
                    <a:lnR>
                      <a:noFill/>
                    </a:lnR>
                    <a:lnT>
                      <a:noFill/>
                    </a:lnT>
                    <a:lnB>
                      <a:noFill/>
                    </a:lnB>
                  </a:tcPr>
                </a:tc>
                <a:extLst>
                  <a:ext uri="{0D108BD9-81ED-4DB2-BD59-A6C34878D82A}">
                    <a16:rowId xmlns:a16="http://schemas.microsoft.com/office/drawing/2014/main" val="2043635605"/>
                  </a:ext>
                </a:extLst>
              </a:tr>
              <a:tr h="0">
                <a:tc>
                  <a:txBody>
                    <a:bodyPr/>
                    <a:lstStyle/>
                    <a:p>
                      <a:pPr>
                        <a:lnSpc>
                          <a:spcPct val="200000"/>
                        </a:lnSpc>
                      </a:pPr>
                      <a:r>
                        <a:rPr lang="en-US" b="1"/>
                        <a:t>Building Type</a:t>
                      </a:r>
                      <a:endParaRPr lang="en-US"/>
                    </a:p>
                  </a:txBody>
                  <a:tcPr anchor="ctr">
                    <a:lnL>
                      <a:noFill/>
                    </a:lnL>
                    <a:lnR>
                      <a:noFill/>
                    </a:lnR>
                    <a:lnT>
                      <a:noFill/>
                    </a:lnT>
                    <a:lnB>
                      <a:noFill/>
                    </a:lnB>
                  </a:tcPr>
                </a:tc>
                <a:extLst>
                  <a:ext uri="{0D108BD9-81ED-4DB2-BD59-A6C34878D82A}">
                    <a16:rowId xmlns:a16="http://schemas.microsoft.com/office/drawing/2014/main" val="4012284775"/>
                  </a:ext>
                </a:extLst>
              </a:tr>
              <a:tr h="0">
                <a:tc>
                  <a:txBody>
                    <a:bodyPr/>
                    <a:lstStyle/>
                    <a:p>
                      <a:pPr>
                        <a:lnSpc>
                          <a:spcPct val="200000"/>
                        </a:lnSpc>
                      </a:pPr>
                      <a:r>
                        <a:rPr lang="en-US" b="1"/>
                        <a:t>Day of Week</a:t>
                      </a:r>
                      <a:endParaRPr lang="en-US"/>
                    </a:p>
                  </a:txBody>
                  <a:tcPr anchor="ctr">
                    <a:lnL>
                      <a:noFill/>
                    </a:lnL>
                    <a:lnR>
                      <a:noFill/>
                    </a:lnR>
                    <a:lnT>
                      <a:noFill/>
                    </a:lnT>
                    <a:lnB>
                      <a:noFill/>
                    </a:lnB>
                  </a:tcPr>
                </a:tc>
                <a:extLst>
                  <a:ext uri="{0D108BD9-81ED-4DB2-BD59-A6C34878D82A}">
                    <a16:rowId xmlns:a16="http://schemas.microsoft.com/office/drawing/2014/main" val="1499750960"/>
                  </a:ext>
                </a:extLst>
              </a:tr>
              <a:tr h="0">
                <a:tc>
                  <a:txBody>
                    <a:bodyPr/>
                    <a:lstStyle/>
                    <a:p>
                      <a:pPr>
                        <a:lnSpc>
                          <a:spcPct val="200000"/>
                        </a:lnSpc>
                      </a:pPr>
                      <a:r>
                        <a:rPr lang="en-US" b="1" dirty="0"/>
                        <a:t>Energy Consumption</a:t>
                      </a:r>
                      <a:endParaRPr lang="en-US" dirty="0"/>
                    </a:p>
                  </a:txBody>
                  <a:tcPr anchor="ctr">
                    <a:lnL>
                      <a:noFill/>
                    </a:lnL>
                    <a:lnR>
                      <a:noFill/>
                    </a:lnR>
                    <a:lnT>
                      <a:noFill/>
                    </a:lnT>
                    <a:lnB>
                      <a:noFill/>
                    </a:lnB>
                  </a:tcPr>
                </a:tc>
                <a:extLst>
                  <a:ext uri="{0D108BD9-81ED-4DB2-BD59-A6C34878D82A}">
                    <a16:rowId xmlns:a16="http://schemas.microsoft.com/office/drawing/2014/main" val="2613922306"/>
                  </a:ext>
                </a:extLst>
              </a:tr>
            </a:tbl>
          </a:graphicData>
        </a:graphic>
      </p:graphicFrame>
      <p:graphicFrame>
        <p:nvGraphicFramePr>
          <p:cNvPr id="7" name="Table 6">
            <a:extLst>
              <a:ext uri="{FF2B5EF4-FFF2-40B4-BE49-F238E27FC236}">
                <a16:creationId xmlns:a16="http://schemas.microsoft.com/office/drawing/2014/main" id="{C8318887-7110-4E4D-B444-D862209E45A3}"/>
              </a:ext>
            </a:extLst>
          </p:cNvPr>
          <p:cNvGraphicFramePr>
            <a:graphicFrameLocks noGrp="1"/>
          </p:cNvGraphicFramePr>
          <p:nvPr>
            <p:extLst>
              <p:ext uri="{D42A27DB-BD31-4B8C-83A1-F6EECF244321}">
                <p14:modId xmlns:p14="http://schemas.microsoft.com/office/powerpoint/2010/main" val="1917823365"/>
              </p:ext>
            </p:extLst>
          </p:nvPr>
        </p:nvGraphicFramePr>
        <p:xfrm>
          <a:off x="3165009" y="1750695"/>
          <a:ext cx="4438650" cy="4491355"/>
        </p:xfrm>
        <a:graphic>
          <a:graphicData uri="http://schemas.openxmlformats.org/drawingml/2006/table">
            <a:tbl>
              <a:tblPr/>
              <a:tblGrid>
                <a:gridCol w="4438650">
                  <a:extLst>
                    <a:ext uri="{9D8B030D-6E8A-4147-A177-3AD203B41FA5}">
                      <a16:colId xmlns:a16="http://schemas.microsoft.com/office/drawing/2014/main" val="790474054"/>
                    </a:ext>
                  </a:extLst>
                </a:gridCol>
              </a:tblGrid>
              <a:tr h="0">
                <a:tc>
                  <a:txBody>
                    <a:bodyPr/>
                    <a:lstStyle/>
                    <a:p>
                      <a:pPr>
                        <a:lnSpc>
                          <a:spcPct val="200000"/>
                        </a:lnSpc>
                      </a:pPr>
                      <a:r>
                        <a:rPr lang="en-US" dirty="0"/>
                        <a:t>Total area of the monitored space.</a:t>
                      </a:r>
                    </a:p>
                  </a:txBody>
                  <a:tcPr anchor="ctr">
                    <a:lnL>
                      <a:noFill/>
                    </a:lnL>
                    <a:lnR>
                      <a:noFill/>
                    </a:lnR>
                    <a:lnT>
                      <a:noFill/>
                    </a:lnT>
                    <a:lnB>
                      <a:noFill/>
                    </a:lnB>
                  </a:tcPr>
                </a:tc>
                <a:extLst>
                  <a:ext uri="{0D108BD9-81ED-4DB2-BD59-A6C34878D82A}">
                    <a16:rowId xmlns:a16="http://schemas.microsoft.com/office/drawing/2014/main" val="3431225952"/>
                  </a:ext>
                </a:extLst>
              </a:tr>
              <a:tr h="0">
                <a:tc>
                  <a:txBody>
                    <a:bodyPr/>
                    <a:lstStyle/>
                    <a:p>
                      <a:pPr>
                        <a:lnSpc>
                          <a:spcPct val="200000"/>
                        </a:lnSpc>
                      </a:pPr>
                      <a:r>
                        <a:rPr lang="en-US" dirty="0"/>
                        <a:t>Count of individuals within the space.</a:t>
                      </a:r>
                    </a:p>
                  </a:txBody>
                  <a:tcPr anchor="ctr">
                    <a:lnL>
                      <a:noFill/>
                    </a:lnL>
                    <a:lnR>
                      <a:noFill/>
                    </a:lnR>
                    <a:lnT>
                      <a:noFill/>
                    </a:lnT>
                    <a:lnB>
                      <a:noFill/>
                    </a:lnB>
                  </a:tcPr>
                </a:tc>
                <a:extLst>
                  <a:ext uri="{0D108BD9-81ED-4DB2-BD59-A6C34878D82A}">
                    <a16:rowId xmlns:a16="http://schemas.microsoft.com/office/drawing/2014/main" val="1215068659"/>
                  </a:ext>
                </a:extLst>
              </a:tr>
              <a:tr h="0">
                <a:tc>
                  <a:txBody>
                    <a:bodyPr/>
                    <a:lstStyle/>
                    <a:p>
                      <a:pPr>
                        <a:lnSpc>
                          <a:spcPct val="200000"/>
                        </a:lnSpc>
                      </a:pPr>
                      <a:r>
                        <a:rPr lang="en-US" dirty="0"/>
                        <a:t>Types and number of active appliances.</a:t>
                      </a:r>
                    </a:p>
                  </a:txBody>
                  <a:tcPr anchor="ctr">
                    <a:lnL>
                      <a:noFill/>
                    </a:lnL>
                    <a:lnR>
                      <a:noFill/>
                    </a:lnR>
                    <a:lnT>
                      <a:noFill/>
                    </a:lnT>
                    <a:lnB>
                      <a:noFill/>
                    </a:lnB>
                  </a:tcPr>
                </a:tc>
                <a:extLst>
                  <a:ext uri="{0D108BD9-81ED-4DB2-BD59-A6C34878D82A}">
                    <a16:rowId xmlns:a16="http://schemas.microsoft.com/office/drawing/2014/main" val="371961698"/>
                  </a:ext>
                </a:extLst>
              </a:tr>
              <a:tr h="0">
                <a:tc>
                  <a:txBody>
                    <a:bodyPr/>
                    <a:lstStyle/>
                    <a:p>
                      <a:pPr>
                        <a:lnSpc>
                          <a:spcPct val="200000"/>
                        </a:lnSpc>
                      </a:pPr>
                      <a:r>
                        <a:rPr lang="en-US" dirty="0"/>
                        <a:t>Ambient weather temperature.</a:t>
                      </a:r>
                    </a:p>
                  </a:txBody>
                  <a:tcPr anchor="ctr">
                    <a:lnL>
                      <a:noFill/>
                    </a:lnL>
                    <a:lnR>
                      <a:noFill/>
                    </a:lnR>
                    <a:lnT>
                      <a:noFill/>
                    </a:lnT>
                    <a:lnB>
                      <a:noFill/>
                    </a:lnB>
                  </a:tcPr>
                </a:tc>
                <a:extLst>
                  <a:ext uri="{0D108BD9-81ED-4DB2-BD59-A6C34878D82A}">
                    <a16:rowId xmlns:a16="http://schemas.microsoft.com/office/drawing/2014/main" val="4185310827"/>
                  </a:ext>
                </a:extLst>
              </a:tr>
              <a:tr h="0">
                <a:tc>
                  <a:txBody>
                    <a:bodyPr/>
                    <a:lstStyle/>
                    <a:p>
                      <a:pPr>
                        <a:lnSpc>
                          <a:spcPct val="200000"/>
                        </a:lnSpc>
                      </a:pPr>
                      <a:r>
                        <a:rPr lang="en-US" dirty="0"/>
                        <a:t>Classification of the structure or environment.</a:t>
                      </a:r>
                    </a:p>
                  </a:txBody>
                  <a:tcPr anchor="ctr">
                    <a:lnL>
                      <a:noFill/>
                    </a:lnL>
                    <a:lnR>
                      <a:noFill/>
                    </a:lnR>
                    <a:lnT>
                      <a:noFill/>
                    </a:lnT>
                    <a:lnB>
                      <a:noFill/>
                    </a:lnB>
                  </a:tcPr>
                </a:tc>
                <a:extLst>
                  <a:ext uri="{0D108BD9-81ED-4DB2-BD59-A6C34878D82A}">
                    <a16:rowId xmlns:a16="http://schemas.microsoft.com/office/drawing/2014/main" val="3391892785"/>
                  </a:ext>
                </a:extLst>
              </a:tr>
              <a:tr h="0">
                <a:tc>
                  <a:txBody>
                    <a:bodyPr/>
                    <a:lstStyle/>
                    <a:p>
                      <a:pPr>
                        <a:lnSpc>
                          <a:spcPct val="200000"/>
                        </a:lnSpc>
                      </a:pPr>
                      <a:r>
                        <a:rPr lang="en-US" dirty="0"/>
                        <a:t>Weekday or weekend indication.</a:t>
                      </a:r>
                    </a:p>
                  </a:txBody>
                  <a:tcPr anchor="ctr">
                    <a:lnL>
                      <a:noFill/>
                    </a:lnL>
                    <a:lnR>
                      <a:noFill/>
                    </a:lnR>
                    <a:lnT>
                      <a:noFill/>
                    </a:lnT>
                    <a:lnB>
                      <a:noFill/>
                    </a:lnB>
                  </a:tcPr>
                </a:tc>
                <a:extLst>
                  <a:ext uri="{0D108BD9-81ED-4DB2-BD59-A6C34878D82A}">
                    <a16:rowId xmlns:a16="http://schemas.microsoft.com/office/drawing/2014/main" val="2991937386"/>
                  </a:ext>
                </a:extLst>
              </a:tr>
              <a:tr h="0">
                <a:tc>
                  <a:txBody>
                    <a:bodyPr/>
                    <a:lstStyle/>
                    <a:p>
                      <a:pPr>
                        <a:lnSpc>
                          <a:spcPct val="200000"/>
                        </a:lnSpc>
                      </a:pPr>
                      <a:r>
                        <a:rPr lang="en-US" dirty="0"/>
                        <a:t>Target variable for prediction.</a:t>
                      </a:r>
                    </a:p>
                  </a:txBody>
                  <a:tcPr anchor="ctr">
                    <a:lnL>
                      <a:noFill/>
                    </a:lnL>
                    <a:lnR>
                      <a:noFill/>
                    </a:lnR>
                    <a:lnT>
                      <a:noFill/>
                    </a:lnT>
                    <a:lnB>
                      <a:noFill/>
                    </a:lnB>
                  </a:tcPr>
                </a:tc>
                <a:extLst>
                  <a:ext uri="{0D108BD9-81ED-4DB2-BD59-A6C34878D82A}">
                    <a16:rowId xmlns:a16="http://schemas.microsoft.com/office/drawing/2014/main" val="1916477472"/>
                  </a:ext>
                </a:extLst>
              </a:tr>
            </a:tbl>
          </a:graphicData>
        </a:graphic>
      </p:graphicFrame>
    </p:spTree>
    <p:extLst>
      <p:ext uri="{BB962C8B-B14F-4D97-AF65-F5344CB8AC3E}">
        <p14:creationId xmlns:p14="http://schemas.microsoft.com/office/powerpoint/2010/main" val="223023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1D484974-70E8-4B9A-AD93-BFA98F479FFE}"/>
              </a:ext>
            </a:extLst>
          </p:cNvPr>
          <p:cNvSpPr/>
          <p:nvPr/>
        </p:nvSpPr>
        <p:spPr>
          <a:xfrm>
            <a:off x="932457" y="198223"/>
            <a:ext cx="347942" cy="45719"/>
          </a:xfrm>
          <a:prstGeom prst="rect">
            <a:avLst/>
          </a:prstGeom>
          <a:noFill/>
          <a:ln/>
        </p:spPr>
        <p:txBody>
          <a:bodyPr wrap="none" lIns="0" tIns="0" rIns="0" bIns="0" rtlCol="0" anchor="t"/>
          <a:lstStyle/>
          <a:p>
            <a:pPr marL="0" indent="0" algn="l">
              <a:lnSpc>
                <a:spcPts val="4400"/>
              </a:lnSpc>
              <a:buNone/>
            </a:pPr>
            <a:r>
              <a:rPr lang="en-US" sz="3500" b="1" dirty="0">
                <a:solidFill>
                  <a:srgbClr val="FFFFFF"/>
                </a:solidFill>
                <a:latin typeface="Montserrat Bold" pitchFamily="34" charset="0"/>
                <a:ea typeface="Montserrat Bold" pitchFamily="34" charset="-122"/>
                <a:cs typeface="Montserrat Bold" pitchFamily="34" charset="-120"/>
              </a:rPr>
              <a:t>Preprocessing Steps</a:t>
            </a:r>
            <a:endParaRPr lang="en-US" sz="3500" dirty="0"/>
          </a:p>
        </p:txBody>
      </p:sp>
      <p:pic>
        <p:nvPicPr>
          <p:cNvPr id="3" name="Image 0" descr="preencoded.png">
            <a:extLst>
              <a:ext uri="{FF2B5EF4-FFF2-40B4-BE49-F238E27FC236}">
                <a16:creationId xmlns:a16="http://schemas.microsoft.com/office/drawing/2014/main" id="{D03148C1-DE34-4F02-BADA-C39823C25C84}"/>
              </a:ext>
            </a:extLst>
          </p:cNvPr>
          <p:cNvPicPr>
            <a:picLocks noChangeAspect="1"/>
          </p:cNvPicPr>
          <p:nvPr/>
        </p:nvPicPr>
        <p:blipFill>
          <a:blip r:embed="rId2"/>
          <a:stretch>
            <a:fillRect/>
          </a:stretch>
        </p:blipFill>
        <p:spPr>
          <a:xfrm>
            <a:off x="990599" y="1180623"/>
            <a:ext cx="843817" cy="742950"/>
          </a:xfrm>
          <a:prstGeom prst="rect">
            <a:avLst/>
          </a:prstGeom>
        </p:spPr>
      </p:pic>
      <p:sp>
        <p:nvSpPr>
          <p:cNvPr id="4" name="Text 1">
            <a:extLst>
              <a:ext uri="{FF2B5EF4-FFF2-40B4-BE49-F238E27FC236}">
                <a16:creationId xmlns:a16="http://schemas.microsoft.com/office/drawing/2014/main" id="{31404EAD-C932-438D-BEF1-2B6BDC6A5BCB}"/>
              </a:ext>
            </a:extLst>
          </p:cNvPr>
          <p:cNvSpPr/>
          <p:nvPr/>
        </p:nvSpPr>
        <p:spPr>
          <a:xfrm>
            <a:off x="2094197" y="1337895"/>
            <a:ext cx="162530" cy="45719"/>
          </a:xfrm>
          <a:prstGeom prst="rect">
            <a:avLst/>
          </a:prstGeom>
          <a:noFill/>
          <a:ln/>
        </p:spPr>
        <p:txBody>
          <a:bodyPr wrap="none" lIns="0" tIns="0" rIns="0" bIns="0" rtlCol="0" anchor="t"/>
          <a:lstStyle/>
          <a:p>
            <a:pPr marL="0" indent="0" algn="l">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Clean Data</a:t>
            </a:r>
            <a:endParaRPr lang="en-US" sz="1750" dirty="0"/>
          </a:p>
        </p:txBody>
      </p:sp>
      <p:pic>
        <p:nvPicPr>
          <p:cNvPr id="5" name="Image 1" descr="preencoded.png">
            <a:extLst>
              <a:ext uri="{FF2B5EF4-FFF2-40B4-BE49-F238E27FC236}">
                <a16:creationId xmlns:a16="http://schemas.microsoft.com/office/drawing/2014/main" id="{BAE3BCB4-9565-4B0B-9E47-7FE21F4E6A6D}"/>
              </a:ext>
            </a:extLst>
          </p:cNvPr>
          <p:cNvPicPr>
            <a:picLocks noChangeAspect="1"/>
          </p:cNvPicPr>
          <p:nvPr/>
        </p:nvPicPr>
        <p:blipFill>
          <a:blip r:embed="rId3"/>
          <a:stretch>
            <a:fillRect/>
          </a:stretch>
        </p:blipFill>
        <p:spPr>
          <a:xfrm>
            <a:off x="990599" y="2364224"/>
            <a:ext cx="843817" cy="742950"/>
          </a:xfrm>
          <a:prstGeom prst="rect">
            <a:avLst/>
          </a:prstGeom>
        </p:spPr>
      </p:pic>
      <p:sp>
        <p:nvSpPr>
          <p:cNvPr id="6" name="Text 3">
            <a:extLst>
              <a:ext uri="{FF2B5EF4-FFF2-40B4-BE49-F238E27FC236}">
                <a16:creationId xmlns:a16="http://schemas.microsoft.com/office/drawing/2014/main" id="{8A628A2A-7D4B-44B1-B2BB-603E67A8F0D9}"/>
              </a:ext>
            </a:extLst>
          </p:cNvPr>
          <p:cNvSpPr/>
          <p:nvPr/>
        </p:nvSpPr>
        <p:spPr>
          <a:xfrm>
            <a:off x="2097582" y="2521495"/>
            <a:ext cx="191403" cy="45719"/>
          </a:xfrm>
          <a:prstGeom prst="rect">
            <a:avLst/>
          </a:prstGeom>
          <a:noFill/>
          <a:ln/>
        </p:spPr>
        <p:txBody>
          <a:bodyPr wrap="none" lIns="0" tIns="0" rIns="0" bIns="0" rtlCol="0" anchor="t"/>
          <a:lstStyle/>
          <a:p>
            <a:pPr marL="0" indent="0" algn="l">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Handle Missing Values</a:t>
            </a:r>
            <a:endParaRPr lang="en-US" sz="1750" dirty="0"/>
          </a:p>
        </p:txBody>
      </p:sp>
      <p:pic>
        <p:nvPicPr>
          <p:cNvPr id="7" name="Image 2" descr="preencoded.png">
            <a:extLst>
              <a:ext uri="{FF2B5EF4-FFF2-40B4-BE49-F238E27FC236}">
                <a16:creationId xmlns:a16="http://schemas.microsoft.com/office/drawing/2014/main" id="{31AE504E-2D92-41F2-BB3D-B85615471B71}"/>
              </a:ext>
            </a:extLst>
          </p:cNvPr>
          <p:cNvPicPr>
            <a:picLocks noChangeAspect="1"/>
          </p:cNvPicPr>
          <p:nvPr/>
        </p:nvPicPr>
        <p:blipFill>
          <a:blip r:embed="rId4"/>
          <a:stretch>
            <a:fillRect/>
          </a:stretch>
        </p:blipFill>
        <p:spPr>
          <a:xfrm>
            <a:off x="990599" y="3547824"/>
            <a:ext cx="843817" cy="742950"/>
          </a:xfrm>
          <a:prstGeom prst="rect">
            <a:avLst/>
          </a:prstGeom>
        </p:spPr>
      </p:pic>
      <p:sp>
        <p:nvSpPr>
          <p:cNvPr id="8" name="Text 5">
            <a:extLst>
              <a:ext uri="{FF2B5EF4-FFF2-40B4-BE49-F238E27FC236}">
                <a16:creationId xmlns:a16="http://schemas.microsoft.com/office/drawing/2014/main" id="{92100304-5AA9-42F5-8952-2EF2A11A3023}"/>
              </a:ext>
            </a:extLst>
          </p:cNvPr>
          <p:cNvSpPr/>
          <p:nvPr/>
        </p:nvSpPr>
        <p:spPr>
          <a:xfrm>
            <a:off x="2094197" y="3705095"/>
            <a:ext cx="162530" cy="45719"/>
          </a:xfrm>
          <a:prstGeom prst="rect">
            <a:avLst/>
          </a:prstGeom>
          <a:noFill/>
          <a:ln/>
        </p:spPr>
        <p:txBody>
          <a:bodyPr wrap="none" lIns="0" tIns="0" rIns="0" bIns="0" rtlCol="0" anchor="t"/>
          <a:lstStyle/>
          <a:p>
            <a:pPr marL="0" indent="0" algn="l">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Remove Outliers</a:t>
            </a:r>
            <a:endParaRPr lang="en-US" sz="1750" dirty="0"/>
          </a:p>
        </p:txBody>
      </p:sp>
      <p:pic>
        <p:nvPicPr>
          <p:cNvPr id="9" name="Image 3" descr="preencoded.png">
            <a:extLst>
              <a:ext uri="{FF2B5EF4-FFF2-40B4-BE49-F238E27FC236}">
                <a16:creationId xmlns:a16="http://schemas.microsoft.com/office/drawing/2014/main" id="{0AA9AAE5-1A37-4FA8-8B06-DE4802E70F46}"/>
              </a:ext>
            </a:extLst>
          </p:cNvPr>
          <p:cNvPicPr>
            <a:picLocks noChangeAspect="1"/>
          </p:cNvPicPr>
          <p:nvPr/>
        </p:nvPicPr>
        <p:blipFill>
          <a:blip r:embed="rId5"/>
          <a:stretch>
            <a:fillRect/>
          </a:stretch>
        </p:blipFill>
        <p:spPr>
          <a:xfrm>
            <a:off x="990599" y="4731424"/>
            <a:ext cx="843817" cy="742950"/>
          </a:xfrm>
          <a:prstGeom prst="rect">
            <a:avLst/>
          </a:prstGeom>
        </p:spPr>
      </p:pic>
      <p:sp>
        <p:nvSpPr>
          <p:cNvPr id="10" name="Text 7">
            <a:extLst>
              <a:ext uri="{FF2B5EF4-FFF2-40B4-BE49-F238E27FC236}">
                <a16:creationId xmlns:a16="http://schemas.microsoft.com/office/drawing/2014/main" id="{6CEEE421-CABD-4FFB-9D08-CB51C3A886C1}"/>
              </a:ext>
            </a:extLst>
          </p:cNvPr>
          <p:cNvSpPr/>
          <p:nvPr/>
        </p:nvSpPr>
        <p:spPr>
          <a:xfrm>
            <a:off x="2099806" y="4888696"/>
            <a:ext cx="210368" cy="45719"/>
          </a:xfrm>
          <a:prstGeom prst="rect">
            <a:avLst/>
          </a:prstGeom>
          <a:noFill/>
          <a:ln/>
        </p:spPr>
        <p:txBody>
          <a:bodyPr wrap="none" lIns="0" tIns="0" rIns="0" bIns="0" rtlCol="0" anchor="t"/>
          <a:lstStyle/>
          <a:p>
            <a:pPr marL="0" indent="0" algn="l">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Encode Categorical Data</a:t>
            </a:r>
            <a:endParaRPr lang="en-US" sz="1750" dirty="0"/>
          </a:p>
        </p:txBody>
      </p:sp>
      <p:pic>
        <p:nvPicPr>
          <p:cNvPr id="11" name="Image 4" descr="preencoded.png">
            <a:extLst>
              <a:ext uri="{FF2B5EF4-FFF2-40B4-BE49-F238E27FC236}">
                <a16:creationId xmlns:a16="http://schemas.microsoft.com/office/drawing/2014/main" id="{75C0A968-F619-4A86-8B9A-C051997C1703}"/>
              </a:ext>
            </a:extLst>
          </p:cNvPr>
          <p:cNvPicPr>
            <a:picLocks noChangeAspect="1"/>
          </p:cNvPicPr>
          <p:nvPr/>
        </p:nvPicPr>
        <p:blipFill>
          <a:blip r:embed="rId6"/>
          <a:stretch>
            <a:fillRect/>
          </a:stretch>
        </p:blipFill>
        <p:spPr>
          <a:xfrm>
            <a:off x="990599" y="5915025"/>
            <a:ext cx="843817" cy="742950"/>
          </a:xfrm>
          <a:prstGeom prst="rect">
            <a:avLst/>
          </a:prstGeom>
        </p:spPr>
      </p:pic>
      <p:sp>
        <p:nvSpPr>
          <p:cNvPr id="12" name="Text 9">
            <a:extLst>
              <a:ext uri="{FF2B5EF4-FFF2-40B4-BE49-F238E27FC236}">
                <a16:creationId xmlns:a16="http://schemas.microsoft.com/office/drawing/2014/main" id="{E6646576-F3EA-4083-900D-779BF23273E0}"/>
              </a:ext>
            </a:extLst>
          </p:cNvPr>
          <p:cNvSpPr/>
          <p:nvPr/>
        </p:nvSpPr>
        <p:spPr>
          <a:xfrm>
            <a:off x="2100520" y="6072296"/>
            <a:ext cx="216453" cy="45719"/>
          </a:xfrm>
          <a:prstGeom prst="rect">
            <a:avLst/>
          </a:prstGeom>
          <a:noFill/>
          <a:ln/>
        </p:spPr>
        <p:txBody>
          <a:bodyPr wrap="none" lIns="0" tIns="0" rIns="0" bIns="0" rtlCol="0" anchor="t"/>
          <a:lstStyle/>
          <a:p>
            <a:pPr marL="0" indent="0" algn="l">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Scale Numerical Features</a:t>
            </a:r>
            <a:endParaRPr lang="en-US" sz="1750" dirty="0"/>
          </a:p>
        </p:txBody>
      </p:sp>
      <p:pic>
        <p:nvPicPr>
          <p:cNvPr id="13" name="Picture 12">
            <a:extLst>
              <a:ext uri="{FF2B5EF4-FFF2-40B4-BE49-F238E27FC236}">
                <a16:creationId xmlns:a16="http://schemas.microsoft.com/office/drawing/2014/main" id="{2BFFBE23-16DA-4289-BCC5-3A06845CC213}"/>
              </a:ext>
            </a:extLst>
          </p:cNvPr>
          <p:cNvPicPr>
            <a:picLocks noChangeAspect="1"/>
          </p:cNvPicPr>
          <p:nvPr/>
        </p:nvPicPr>
        <p:blipFill>
          <a:blip r:embed="rId7"/>
          <a:stretch>
            <a:fillRect/>
          </a:stretch>
        </p:blipFill>
        <p:spPr>
          <a:xfrm>
            <a:off x="5676900" y="1185742"/>
            <a:ext cx="6276975" cy="3842864"/>
          </a:xfrm>
          <a:prstGeom prst="rect">
            <a:avLst/>
          </a:prstGeom>
        </p:spPr>
      </p:pic>
    </p:spTree>
    <p:extLst>
      <p:ext uri="{BB962C8B-B14F-4D97-AF65-F5344CB8AC3E}">
        <p14:creationId xmlns:p14="http://schemas.microsoft.com/office/powerpoint/2010/main" val="396334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A6CA9C89-A420-42C0-95BC-41DEEB710D78}"/>
              </a:ext>
            </a:extLst>
          </p:cNvPr>
          <p:cNvSpPr/>
          <p:nvPr/>
        </p:nvSpPr>
        <p:spPr>
          <a:xfrm>
            <a:off x="825698" y="718423"/>
            <a:ext cx="5791914" cy="701278"/>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Modeling Approach</a:t>
            </a:r>
            <a:endParaRPr lang="en-US" sz="4400" dirty="0"/>
          </a:p>
        </p:txBody>
      </p:sp>
      <p:sp>
        <p:nvSpPr>
          <p:cNvPr id="3" name="Text 1">
            <a:extLst>
              <a:ext uri="{FF2B5EF4-FFF2-40B4-BE49-F238E27FC236}">
                <a16:creationId xmlns:a16="http://schemas.microsoft.com/office/drawing/2014/main" id="{3E3409BA-8842-4484-9FC1-22A944AD02B4}"/>
              </a:ext>
            </a:extLst>
          </p:cNvPr>
          <p:cNvSpPr/>
          <p:nvPr/>
        </p:nvSpPr>
        <p:spPr>
          <a:xfrm>
            <a:off x="825698" y="2036683"/>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FFFFFF"/>
                </a:solidFill>
                <a:latin typeface="Montserrat Bold" pitchFamily="34" charset="0"/>
                <a:ea typeface="Montserrat Bold" pitchFamily="34" charset="-122"/>
                <a:cs typeface="Montserrat Bold" pitchFamily="34" charset="-120"/>
              </a:rPr>
              <a:t>Data Split</a:t>
            </a:r>
            <a:endParaRPr lang="en-US" sz="2200" dirty="0"/>
          </a:p>
        </p:txBody>
      </p:sp>
      <p:sp>
        <p:nvSpPr>
          <p:cNvPr id="4" name="Text 2">
            <a:extLst>
              <a:ext uri="{FF2B5EF4-FFF2-40B4-BE49-F238E27FC236}">
                <a16:creationId xmlns:a16="http://schemas.microsoft.com/office/drawing/2014/main" id="{B092D5A3-EA98-457A-9A7D-CB086DDB1FC6}"/>
              </a:ext>
            </a:extLst>
          </p:cNvPr>
          <p:cNvSpPr/>
          <p:nvPr/>
        </p:nvSpPr>
        <p:spPr>
          <a:xfrm>
            <a:off x="825698" y="2634139"/>
            <a:ext cx="6150293" cy="370165"/>
          </a:xfrm>
          <a:prstGeom prst="rect">
            <a:avLst/>
          </a:prstGeom>
          <a:noFill/>
          <a:ln/>
        </p:spPr>
        <p:txBody>
          <a:bodyPr wrap="non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80% for training, 20% for testing.</a:t>
            </a:r>
            <a:endParaRPr lang="en-US" sz="1900" dirty="0"/>
          </a:p>
        </p:txBody>
      </p:sp>
      <p:sp>
        <p:nvSpPr>
          <p:cNvPr id="5" name="Text 3">
            <a:extLst>
              <a:ext uri="{FF2B5EF4-FFF2-40B4-BE49-F238E27FC236}">
                <a16:creationId xmlns:a16="http://schemas.microsoft.com/office/drawing/2014/main" id="{B1234467-89EC-436B-A6AE-D3957D7B0C1F}"/>
              </a:ext>
            </a:extLst>
          </p:cNvPr>
          <p:cNvSpPr/>
          <p:nvPr/>
        </p:nvSpPr>
        <p:spPr>
          <a:xfrm>
            <a:off x="825698" y="3226356"/>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Train on scaled features.</a:t>
            </a:r>
            <a:endParaRPr lang="en-US" sz="1900" dirty="0"/>
          </a:p>
        </p:txBody>
      </p:sp>
      <p:sp>
        <p:nvSpPr>
          <p:cNvPr id="6" name="Text 4">
            <a:extLst>
              <a:ext uri="{FF2B5EF4-FFF2-40B4-BE49-F238E27FC236}">
                <a16:creationId xmlns:a16="http://schemas.microsoft.com/office/drawing/2014/main" id="{C3B31D49-2B6E-4F46-9F71-B08C5A95C002}"/>
              </a:ext>
            </a:extLst>
          </p:cNvPr>
          <p:cNvSpPr/>
          <p:nvPr/>
        </p:nvSpPr>
        <p:spPr>
          <a:xfrm>
            <a:off x="825698" y="3682841"/>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Evaluate on unseen data.</a:t>
            </a:r>
            <a:endParaRPr lang="en-US" sz="1900" dirty="0"/>
          </a:p>
        </p:txBody>
      </p:sp>
      <p:sp>
        <p:nvSpPr>
          <p:cNvPr id="7" name="Text 5">
            <a:extLst>
              <a:ext uri="{FF2B5EF4-FFF2-40B4-BE49-F238E27FC236}">
                <a16:creationId xmlns:a16="http://schemas.microsoft.com/office/drawing/2014/main" id="{EEBEA24D-4574-487C-9D2B-862C89EBDA13}"/>
              </a:ext>
            </a:extLst>
          </p:cNvPr>
          <p:cNvSpPr/>
          <p:nvPr/>
        </p:nvSpPr>
        <p:spPr>
          <a:xfrm>
            <a:off x="7585829" y="2036683"/>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FFFFFF"/>
                </a:solidFill>
                <a:latin typeface="Montserrat Bold" pitchFamily="34" charset="0"/>
                <a:ea typeface="Montserrat Bold" pitchFamily="34" charset="-122"/>
                <a:cs typeface="Montserrat Bold" pitchFamily="34" charset="-120"/>
              </a:rPr>
              <a:t>Model Selection</a:t>
            </a:r>
            <a:endParaRPr lang="en-US" sz="2200" dirty="0"/>
          </a:p>
        </p:txBody>
      </p:sp>
      <p:sp>
        <p:nvSpPr>
          <p:cNvPr id="8" name="Rectangle 7">
            <a:extLst>
              <a:ext uri="{FF2B5EF4-FFF2-40B4-BE49-F238E27FC236}">
                <a16:creationId xmlns:a16="http://schemas.microsoft.com/office/drawing/2014/main" id="{795353F5-A942-45E9-9BD0-143EC48FBF42}"/>
              </a:ext>
            </a:extLst>
          </p:cNvPr>
          <p:cNvSpPr/>
          <p:nvPr/>
        </p:nvSpPr>
        <p:spPr>
          <a:xfrm>
            <a:off x="7585829" y="2585791"/>
            <a:ext cx="2824812" cy="425245"/>
          </a:xfrm>
          <a:prstGeom prst="rect">
            <a:avLst/>
          </a:prstGeom>
        </p:spPr>
        <p:txBody>
          <a:bodyPr wrap="none">
            <a:spAutoFit/>
          </a:bodyPr>
          <a:lstStyle/>
          <a:p>
            <a:pPr>
              <a:lnSpc>
                <a:spcPts val="2900"/>
              </a:lnSpc>
            </a:pPr>
            <a:r>
              <a:rPr lang="en-US" sz="1600" dirty="0">
                <a:solidFill>
                  <a:srgbClr val="E2E6E9"/>
                </a:solidFill>
                <a:latin typeface="Source Sans Pro" pitchFamily="34" charset="0"/>
                <a:ea typeface="Source Sans Pro" pitchFamily="34" charset="-122"/>
                <a:cs typeface="Source Sans Pro" pitchFamily="34" charset="-120"/>
              </a:rPr>
              <a:t>Linear Regression was applied.</a:t>
            </a:r>
            <a:endParaRPr lang="en-US" sz="1600" dirty="0"/>
          </a:p>
        </p:txBody>
      </p:sp>
      <p:sp>
        <p:nvSpPr>
          <p:cNvPr id="9" name="Rectangle 8">
            <a:extLst>
              <a:ext uri="{FF2B5EF4-FFF2-40B4-BE49-F238E27FC236}">
                <a16:creationId xmlns:a16="http://schemas.microsoft.com/office/drawing/2014/main" id="{1243A127-B24D-41D9-A8BD-9247EE2D9229}"/>
              </a:ext>
            </a:extLst>
          </p:cNvPr>
          <p:cNvSpPr/>
          <p:nvPr/>
        </p:nvSpPr>
        <p:spPr>
          <a:xfrm>
            <a:off x="7269377" y="3155494"/>
            <a:ext cx="2549096" cy="431978"/>
          </a:xfrm>
          <a:prstGeom prst="rect">
            <a:avLst/>
          </a:prstGeom>
        </p:spPr>
        <p:txBody>
          <a:bodyPr wrap="none">
            <a:spAutoFit/>
          </a:bodyPr>
          <a:lstStyle/>
          <a:p>
            <a:pPr marL="342900" indent="-342900">
              <a:lnSpc>
                <a:spcPts val="2900"/>
              </a:lnSpc>
              <a:buSzPct val="100000"/>
              <a:buChar char="•"/>
            </a:pPr>
            <a:r>
              <a:rPr lang="en-US" dirty="0">
                <a:solidFill>
                  <a:srgbClr val="E2E6E9"/>
                </a:solidFill>
                <a:latin typeface="Source Sans Pro" pitchFamily="34" charset="0"/>
                <a:ea typeface="Source Sans Pro" pitchFamily="34" charset="-122"/>
                <a:cs typeface="Source Sans Pro" pitchFamily="34" charset="-120"/>
              </a:rPr>
              <a:t>Simple and effective.</a:t>
            </a:r>
            <a:endParaRPr lang="en-US" dirty="0"/>
          </a:p>
        </p:txBody>
      </p:sp>
      <p:sp>
        <p:nvSpPr>
          <p:cNvPr id="10" name="Rectangle 9">
            <a:extLst>
              <a:ext uri="{FF2B5EF4-FFF2-40B4-BE49-F238E27FC236}">
                <a16:creationId xmlns:a16="http://schemas.microsoft.com/office/drawing/2014/main" id="{267F0C5A-6330-4684-AB51-93C37E47FA2D}"/>
              </a:ext>
            </a:extLst>
          </p:cNvPr>
          <p:cNvSpPr/>
          <p:nvPr/>
        </p:nvSpPr>
        <p:spPr>
          <a:xfrm>
            <a:off x="7269377" y="3595330"/>
            <a:ext cx="3427541" cy="431978"/>
          </a:xfrm>
          <a:prstGeom prst="rect">
            <a:avLst/>
          </a:prstGeom>
        </p:spPr>
        <p:txBody>
          <a:bodyPr wrap="none">
            <a:spAutoFit/>
          </a:bodyPr>
          <a:lstStyle/>
          <a:p>
            <a:pPr marL="342900" indent="-342900">
              <a:lnSpc>
                <a:spcPts val="2900"/>
              </a:lnSpc>
              <a:buSzPct val="100000"/>
              <a:buChar char="•"/>
            </a:pPr>
            <a:r>
              <a:rPr lang="en-US" dirty="0">
                <a:solidFill>
                  <a:srgbClr val="E2E6E9"/>
                </a:solidFill>
                <a:latin typeface="Source Sans Pro" pitchFamily="34" charset="0"/>
                <a:ea typeface="Source Sans Pro" pitchFamily="34" charset="-122"/>
                <a:cs typeface="Source Sans Pro" pitchFamily="34" charset="-120"/>
              </a:rPr>
              <a:t>Learned feature relationships.</a:t>
            </a:r>
            <a:endParaRPr lang="en-US" dirty="0"/>
          </a:p>
        </p:txBody>
      </p:sp>
      <p:pic>
        <p:nvPicPr>
          <p:cNvPr id="11" name="Picture 10">
            <a:extLst>
              <a:ext uri="{FF2B5EF4-FFF2-40B4-BE49-F238E27FC236}">
                <a16:creationId xmlns:a16="http://schemas.microsoft.com/office/drawing/2014/main" id="{1E3BA32F-850E-4326-B5B2-2ECEC7C61C76}"/>
              </a:ext>
            </a:extLst>
          </p:cNvPr>
          <p:cNvPicPr>
            <a:picLocks noChangeAspect="1"/>
          </p:cNvPicPr>
          <p:nvPr/>
        </p:nvPicPr>
        <p:blipFill>
          <a:blip r:embed="rId2"/>
          <a:stretch>
            <a:fillRect/>
          </a:stretch>
        </p:blipFill>
        <p:spPr>
          <a:xfrm>
            <a:off x="956536" y="4777312"/>
            <a:ext cx="10412278" cy="1362265"/>
          </a:xfrm>
          <a:prstGeom prst="rect">
            <a:avLst/>
          </a:prstGeom>
        </p:spPr>
      </p:pic>
    </p:spTree>
    <p:extLst>
      <p:ext uri="{BB962C8B-B14F-4D97-AF65-F5344CB8AC3E}">
        <p14:creationId xmlns:p14="http://schemas.microsoft.com/office/powerpoint/2010/main" val="41718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383E95E5-D50B-46E9-9668-146CE40D3192}"/>
              </a:ext>
            </a:extLst>
          </p:cNvPr>
          <p:cNvSpPr/>
          <p:nvPr/>
        </p:nvSpPr>
        <p:spPr>
          <a:xfrm>
            <a:off x="349448" y="894398"/>
            <a:ext cx="5609749" cy="701278"/>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Evaluation Metrics</a:t>
            </a:r>
            <a:endParaRPr lang="en-US" sz="4400" dirty="0"/>
          </a:p>
        </p:txBody>
      </p:sp>
      <p:sp>
        <p:nvSpPr>
          <p:cNvPr id="5" name="Shape 1">
            <a:extLst>
              <a:ext uri="{FF2B5EF4-FFF2-40B4-BE49-F238E27FC236}">
                <a16:creationId xmlns:a16="http://schemas.microsoft.com/office/drawing/2014/main" id="{0368B1E9-0191-4FCD-9433-5C12EE1F0055}"/>
              </a:ext>
            </a:extLst>
          </p:cNvPr>
          <p:cNvSpPr/>
          <p:nvPr/>
        </p:nvSpPr>
        <p:spPr>
          <a:xfrm>
            <a:off x="349448" y="1743670"/>
            <a:ext cx="5127428" cy="1228723"/>
          </a:xfrm>
          <a:prstGeom prst="roundRect">
            <a:avLst>
              <a:gd name="adj" fmla="val 2137"/>
            </a:avLst>
          </a:prstGeom>
          <a:solidFill>
            <a:srgbClr val="303132"/>
          </a:solidFill>
          <a:ln/>
        </p:spPr>
        <p:txBody>
          <a:bodyPr/>
          <a:lstStyle/>
          <a:p>
            <a:endParaRPr/>
          </a:p>
        </p:txBody>
      </p:sp>
      <p:sp>
        <p:nvSpPr>
          <p:cNvPr id="6" name="Text 2">
            <a:extLst>
              <a:ext uri="{FF2B5EF4-FFF2-40B4-BE49-F238E27FC236}">
                <a16:creationId xmlns:a16="http://schemas.microsoft.com/office/drawing/2014/main" id="{41E4ABCD-BD21-4A20-BB78-DB8B03937817}"/>
              </a:ext>
            </a:extLst>
          </p:cNvPr>
          <p:cNvSpPr/>
          <p:nvPr/>
        </p:nvSpPr>
        <p:spPr>
          <a:xfrm>
            <a:off x="596265" y="1812608"/>
            <a:ext cx="3959185" cy="350639"/>
          </a:xfrm>
          <a:prstGeom prst="rect">
            <a:avLst/>
          </a:prstGeom>
          <a:noFill/>
          <a:ln/>
        </p:spPr>
        <p:txBody>
          <a:bodyPr wrap="none" lIns="0" tIns="0" rIns="0" bIns="0" rtlCol="0" anchor="t"/>
          <a:lstStyle/>
          <a:p>
            <a:pPr marL="0" indent="0" algn="l">
              <a:lnSpc>
                <a:spcPts val="2750"/>
              </a:lnSpc>
              <a:buNone/>
            </a:pPr>
            <a:r>
              <a:rPr lang="en-US" b="1" dirty="0">
                <a:solidFill>
                  <a:srgbClr val="E2E6E9"/>
                </a:solidFill>
                <a:latin typeface="Montserrat Bold" pitchFamily="34" charset="0"/>
                <a:ea typeface="Montserrat Bold" pitchFamily="34" charset="-122"/>
                <a:cs typeface="Montserrat Bold" pitchFamily="34" charset="-120"/>
              </a:rPr>
              <a:t>Mean Absolute Error (MAE)</a:t>
            </a:r>
            <a:endParaRPr lang="en-US" dirty="0"/>
          </a:p>
        </p:txBody>
      </p:sp>
      <p:sp>
        <p:nvSpPr>
          <p:cNvPr id="7" name="Text 3">
            <a:extLst>
              <a:ext uri="{FF2B5EF4-FFF2-40B4-BE49-F238E27FC236}">
                <a16:creationId xmlns:a16="http://schemas.microsoft.com/office/drawing/2014/main" id="{C7C8ABC7-80E1-4E1F-86A1-0C52D1F41E78}"/>
              </a:ext>
            </a:extLst>
          </p:cNvPr>
          <p:cNvSpPr/>
          <p:nvPr/>
        </p:nvSpPr>
        <p:spPr>
          <a:xfrm>
            <a:off x="596265" y="2182118"/>
            <a:ext cx="4880610" cy="717709"/>
          </a:xfrm>
          <a:prstGeom prst="rect">
            <a:avLst/>
          </a:prstGeom>
          <a:noFill/>
          <a:ln/>
        </p:spPr>
        <p:txBody>
          <a:bodyPr wrap="square" lIns="0" tIns="0" rIns="0" bIns="0" rtlCol="0" anchor="t"/>
          <a:lstStyle/>
          <a:p>
            <a:pPr marL="0" indent="0" algn="l">
              <a:lnSpc>
                <a:spcPts val="2900"/>
              </a:lnSpc>
              <a:buNone/>
            </a:pPr>
            <a:r>
              <a:rPr lang="en-US" sz="1500" dirty="0">
                <a:solidFill>
                  <a:srgbClr val="E2E6E9"/>
                </a:solidFill>
                <a:latin typeface="Source Sans Pro" pitchFamily="34" charset="0"/>
                <a:ea typeface="Source Sans Pro" pitchFamily="34" charset="-122"/>
                <a:cs typeface="Source Sans Pro" pitchFamily="34" charset="-120"/>
              </a:rPr>
              <a:t>Average absolute difference between predicted and actual values. It indicates average prediction error magnitude.</a:t>
            </a:r>
            <a:endParaRPr lang="en-US" sz="1500" dirty="0"/>
          </a:p>
        </p:txBody>
      </p:sp>
      <p:sp>
        <p:nvSpPr>
          <p:cNvPr id="8" name="Shape 4">
            <a:extLst>
              <a:ext uri="{FF2B5EF4-FFF2-40B4-BE49-F238E27FC236}">
                <a16:creationId xmlns:a16="http://schemas.microsoft.com/office/drawing/2014/main" id="{9403252C-A081-4513-91A2-6E962AB309F4}"/>
              </a:ext>
            </a:extLst>
          </p:cNvPr>
          <p:cNvSpPr/>
          <p:nvPr/>
        </p:nvSpPr>
        <p:spPr>
          <a:xfrm>
            <a:off x="425231" y="3793121"/>
            <a:ext cx="5127427" cy="1587997"/>
          </a:xfrm>
          <a:prstGeom prst="roundRect">
            <a:avLst>
              <a:gd name="adj" fmla="val 2137"/>
            </a:avLst>
          </a:prstGeom>
          <a:solidFill>
            <a:srgbClr val="303132"/>
          </a:solidFill>
          <a:ln/>
        </p:spPr>
        <p:txBody>
          <a:bodyPr/>
          <a:lstStyle/>
          <a:p>
            <a:endParaRPr/>
          </a:p>
        </p:txBody>
      </p:sp>
      <p:sp>
        <p:nvSpPr>
          <p:cNvPr id="9" name="Text 5">
            <a:extLst>
              <a:ext uri="{FF2B5EF4-FFF2-40B4-BE49-F238E27FC236}">
                <a16:creationId xmlns:a16="http://schemas.microsoft.com/office/drawing/2014/main" id="{1B6D478E-DFA9-4621-A0B1-C8BC2315EE64}"/>
              </a:ext>
            </a:extLst>
          </p:cNvPr>
          <p:cNvSpPr/>
          <p:nvPr/>
        </p:nvSpPr>
        <p:spPr>
          <a:xfrm>
            <a:off x="596265" y="3820059"/>
            <a:ext cx="3838575" cy="350639"/>
          </a:xfrm>
          <a:prstGeom prst="rect">
            <a:avLst/>
          </a:prstGeom>
          <a:noFill/>
          <a:ln/>
        </p:spPr>
        <p:txBody>
          <a:bodyPr wrap="none" lIns="0" tIns="0" rIns="0" bIns="0" rtlCol="0" anchor="t"/>
          <a:lstStyle/>
          <a:p>
            <a:pPr marL="0" indent="0" algn="l">
              <a:lnSpc>
                <a:spcPts val="2750"/>
              </a:lnSpc>
              <a:buNone/>
            </a:pPr>
            <a:r>
              <a:rPr lang="en-US" b="1" dirty="0">
                <a:solidFill>
                  <a:srgbClr val="E2E6E9"/>
                </a:solidFill>
                <a:latin typeface="Montserrat Bold" pitchFamily="34" charset="0"/>
                <a:ea typeface="Montserrat Bold" pitchFamily="34" charset="-122"/>
                <a:cs typeface="Montserrat Bold" pitchFamily="34" charset="-120"/>
              </a:rPr>
              <a:t>Mean Squared Error (MSE)</a:t>
            </a:r>
            <a:endParaRPr lang="en-US" dirty="0"/>
          </a:p>
        </p:txBody>
      </p:sp>
      <p:sp>
        <p:nvSpPr>
          <p:cNvPr id="10" name="Text 6">
            <a:extLst>
              <a:ext uri="{FF2B5EF4-FFF2-40B4-BE49-F238E27FC236}">
                <a16:creationId xmlns:a16="http://schemas.microsoft.com/office/drawing/2014/main" id="{8E10F233-1F45-40FF-9904-846A02CAFAED}"/>
              </a:ext>
            </a:extLst>
          </p:cNvPr>
          <p:cNvSpPr/>
          <p:nvPr/>
        </p:nvSpPr>
        <p:spPr>
          <a:xfrm>
            <a:off x="596265" y="4278033"/>
            <a:ext cx="4785360" cy="740331"/>
          </a:xfrm>
          <a:prstGeom prst="rect">
            <a:avLst/>
          </a:prstGeom>
          <a:noFill/>
          <a:ln/>
        </p:spPr>
        <p:txBody>
          <a:bodyPr wrap="square" lIns="0" tIns="0" rIns="0" bIns="0" rtlCol="0" anchor="t"/>
          <a:lstStyle/>
          <a:p>
            <a:pPr marL="0" indent="0" algn="l">
              <a:lnSpc>
                <a:spcPts val="2900"/>
              </a:lnSpc>
              <a:buNone/>
            </a:pPr>
            <a:r>
              <a:rPr lang="en-US" sz="1500" dirty="0">
                <a:solidFill>
                  <a:srgbClr val="E2E6E9"/>
                </a:solidFill>
                <a:latin typeface="Source Sans Pro" pitchFamily="34" charset="0"/>
                <a:ea typeface="Source Sans Pro" pitchFamily="34" charset="-122"/>
                <a:cs typeface="Source Sans Pro" pitchFamily="34" charset="-120"/>
              </a:rPr>
              <a:t>Average of squared differences between predictions and actual values. It penalizes larger errors more heavily.</a:t>
            </a:r>
            <a:endParaRPr lang="en-US" sz="1500" dirty="0"/>
          </a:p>
        </p:txBody>
      </p:sp>
      <p:pic>
        <p:nvPicPr>
          <p:cNvPr id="11" name="Picture 10">
            <a:extLst>
              <a:ext uri="{FF2B5EF4-FFF2-40B4-BE49-F238E27FC236}">
                <a16:creationId xmlns:a16="http://schemas.microsoft.com/office/drawing/2014/main" id="{D180C663-EB55-4BC0-A371-197ADEA00D8A}"/>
              </a:ext>
            </a:extLst>
          </p:cNvPr>
          <p:cNvPicPr>
            <a:picLocks noChangeAspect="1"/>
          </p:cNvPicPr>
          <p:nvPr/>
        </p:nvPicPr>
        <p:blipFill>
          <a:blip r:embed="rId2"/>
          <a:stretch>
            <a:fillRect/>
          </a:stretch>
        </p:blipFill>
        <p:spPr>
          <a:xfrm>
            <a:off x="5959197" y="1245037"/>
            <a:ext cx="6068272" cy="4172532"/>
          </a:xfrm>
          <a:prstGeom prst="rect">
            <a:avLst/>
          </a:prstGeom>
        </p:spPr>
      </p:pic>
    </p:spTree>
    <p:extLst>
      <p:ext uri="{BB962C8B-B14F-4D97-AF65-F5344CB8AC3E}">
        <p14:creationId xmlns:p14="http://schemas.microsoft.com/office/powerpoint/2010/main" val="1747315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C858050-97BA-4BDB-BD05-6711C858AC8A}"/>
              </a:ext>
            </a:extLst>
          </p:cNvPr>
          <p:cNvPicPr>
            <a:picLocks noChangeAspect="1"/>
          </p:cNvPicPr>
          <p:nvPr/>
        </p:nvPicPr>
        <p:blipFill>
          <a:blip r:embed="rId2"/>
          <a:stretch>
            <a:fillRect/>
          </a:stretch>
        </p:blipFill>
        <p:spPr>
          <a:xfrm>
            <a:off x="0" y="0"/>
            <a:ext cx="12096750" cy="2468285"/>
          </a:xfrm>
          <a:prstGeom prst="rect">
            <a:avLst/>
          </a:prstGeom>
        </p:spPr>
      </p:pic>
      <p:sp>
        <p:nvSpPr>
          <p:cNvPr id="3" name="Text 0">
            <a:extLst>
              <a:ext uri="{FF2B5EF4-FFF2-40B4-BE49-F238E27FC236}">
                <a16:creationId xmlns:a16="http://schemas.microsoft.com/office/drawing/2014/main" id="{D4CE3D69-FD5E-4CAC-A400-52BA58358C09}"/>
              </a:ext>
            </a:extLst>
          </p:cNvPr>
          <p:cNvSpPr/>
          <p:nvPr/>
        </p:nvSpPr>
        <p:spPr>
          <a:xfrm>
            <a:off x="711398" y="2351008"/>
            <a:ext cx="4487823" cy="560903"/>
          </a:xfrm>
          <a:prstGeom prst="rect">
            <a:avLst/>
          </a:prstGeom>
          <a:noFill/>
          <a:ln/>
        </p:spPr>
        <p:txBody>
          <a:bodyPr wrap="none" lIns="0" tIns="0" rIns="0" bIns="0" rtlCol="0" anchor="t"/>
          <a:lstStyle/>
          <a:p>
            <a:pPr marL="0" indent="0" algn="l">
              <a:lnSpc>
                <a:spcPts val="4400"/>
              </a:lnSpc>
              <a:buNone/>
            </a:pPr>
            <a:r>
              <a:rPr lang="en-US" sz="3500" b="1" dirty="0">
                <a:solidFill>
                  <a:srgbClr val="FFFFFF"/>
                </a:solidFill>
                <a:latin typeface="Montserrat Bold" pitchFamily="34" charset="0"/>
                <a:ea typeface="Montserrat Bold" pitchFamily="34" charset="-122"/>
                <a:cs typeface="Montserrat Bold" pitchFamily="34" charset="-120"/>
              </a:rPr>
              <a:t>Key Findings</a:t>
            </a:r>
            <a:endParaRPr lang="en-US" sz="3500" dirty="0"/>
          </a:p>
        </p:txBody>
      </p:sp>
      <p:pic>
        <p:nvPicPr>
          <p:cNvPr id="4" name="Image 1" descr="preencoded.png">
            <a:extLst>
              <a:ext uri="{FF2B5EF4-FFF2-40B4-BE49-F238E27FC236}">
                <a16:creationId xmlns:a16="http://schemas.microsoft.com/office/drawing/2014/main" id="{1616FB62-AFF4-453D-93B7-CEE6FB413151}"/>
              </a:ext>
            </a:extLst>
          </p:cNvPr>
          <p:cNvPicPr>
            <a:picLocks noChangeAspect="1"/>
          </p:cNvPicPr>
          <p:nvPr/>
        </p:nvPicPr>
        <p:blipFill>
          <a:blip r:embed="rId3"/>
          <a:stretch>
            <a:fillRect/>
          </a:stretch>
        </p:blipFill>
        <p:spPr>
          <a:xfrm>
            <a:off x="711398" y="3208020"/>
            <a:ext cx="493633" cy="493633"/>
          </a:xfrm>
          <a:prstGeom prst="rect">
            <a:avLst/>
          </a:prstGeom>
        </p:spPr>
      </p:pic>
      <p:sp>
        <p:nvSpPr>
          <p:cNvPr id="5" name="Text 1">
            <a:extLst>
              <a:ext uri="{FF2B5EF4-FFF2-40B4-BE49-F238E27FC236}">
                <a16:creationId xmlns:a16="http://schemas.microsoft.com/office/drawing/2014/main" id="{F5AD1F05-AA0F-4C97-B6F1-B4CC9935ABAF}"/>
              </a:ext>
            </a:extLst>
          </p:cNvPr>
          <p:cNvSpPr/>
          <p:nvPr/>
        </p:nvSpPr>
        <p:spPr>
          <a:xfrm>
            <a:off x="1451848" y="3325178"/>
            <a:ext cx="2243852" cy="280511"/>
          </a:xfrm>
          <a:prstGeom prst="rect">
            <a:avLst/>
          </a:prstGeom>
          <a:noFill/>
          <a:ln/>
        </p:spPr>
        <p:txBody>
          <a:bodyPr wrap="none" lIns="0" tIns="0" rIns="0" bIns="0" rtlCol="0" anchor="t"/>
          <a:lstStyle/>
          <a:p>
            <a:pPr marL="0" indent="0" algn="l">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Energy Factors</a:t>
            </a:r>
            <a:endParaRPr lang="en-US" sz="1750" dirty="0"/>
          </a:p>
        </p:txBody>
      </p:sp>
      <p:pic>
        <p:nvPicPr>
          <p:cNvPr id="6" name="Image 2" descr="preencoded.png">
            <a:extLst>
              <a:ext uri="{FF2B5EF4-FFF2-40B4-BE49-F238E27FC236}">
                <a16:creationId xmlns:a16="http://schemas.microsoft.com/office/drawing/2014/main" id="{989991E6-710E-40D4-B474-E07309243D02}"/>
              </a:ext>
            </a:extLst>
          </p:cNvPr>
          <p:cNvPicPr>
            <a:picLocks noChangeAspect="1"/>
          </p:cNvPicPr>
          <p:nvPr/>
        </p:nvPicPr>
        <p:blipFill>
          <a:blip r:embed="rId4"/>
          <a:stretch>
            <a:fillRect/>
          </a:stretch>
        </p:blipFill>
        <p:spPr>
          <a:xfrm>
            <a:off x="711398" y="4514017"/>
            <a:ext cx="493633" cy="493633"/>
          </a:xfrm>
          <a:prstGeom prst="rect">
            <a:avLst/>
          </a:prstGeom>
        </p:spPr>
      </p:pic>
      <p:sp>
        <p:nvSpPr>
          <p:cNvPr id="7" name="Text 3">
            <a:extLst>
              <a:ext uri="{FF2B5EF4-FFF2-40B4-BE49-F238E27FC236}">
                <a16:creationId xmlns:a16="http://schemas.microsoft.com/office/drawing/2014/main" id="{02114B10-2FC9-42E3-81AA-E9671D5FE4D2}"/>
              </a:ext>
            </a:extLst>
          </p:cNvPr>
          <p:cNvSpPr/>
          <p:nvPr/>
        </p:nvSpPr>
        <p:spPr>
          <a:xfrm>
            <a:off x="1451848" y="4631174"/>
            <a:ext cx="2243852" cy="280511"/>
          </a:xfrm>
          <a:prstGeom prst="rect">
            <a:avLst/>
          </a:prstGeom>
          <a:noFill/>
          <a:ln/>
        </p:spPr>
        <p:txBody>
          <a:bodyPr wrap="none" lIns="0" tIns="0" rIns="0" bIns="0" rtlCol="0" anchor="t"/>
          <a:lstStyle/>
          <a:p>
            <a:pPr marL="0" indent="0" algn="l">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Model Accuracy</a:t>
            </a:r>
            <a:endParaRPr lang="en-US" sz="1750" dirty="0"/>
          </a:p>
        </p:txBody>
      </p:sp>
      <p:pic>
        <p:nvPicPr>
          <p:cNvPr id="8" name="Image 3" descr="preencoded.png">
            <a:extLst>
              <a:ext uri="{FF2B5EF4-FFF2-40B4-BE49-F238E27FC236}">
                <a16:creationId xmlns:a16="http://schemas.microsoft.com/office/drawing/2014/main" id="{C0EFC2E2-3081-410C-9816-656962B553B0}"/>
              </a:ext>
            </a:extLst>
          </p:cNvPr>
          <p:cNvPicPr>
            <a:picLocks noChangeAspect="1"/>
          </p:cNvPicPr>
          <p:nvPr/>
        </p:nvPicPr>
        <p:blipFill>
          <a:blip r:embed="rId5"/>
          <a:stretch>
            <a:fillRect/>
          </a:stretch>
        </p:blipFill>
        <p:spPr>
          <a:xfrm>
            <a:off x="711398" y="5742503"/>
            <a:ext cx="493633" cy="493633"/>
          </a:xfrm>
          <a:prstGeom prst="rect">
            <a:avLst/>
          </a:prstGeom>
        </p:spPr>
      </p:pic>
      <p:sp>
        <p:nvSpPr>
          <p:cNvPr id="9" name="Text 5">
            <a:extLst>
              <a:ext uri="{FF2B5EF4-FFF2-40B4-BE49-F238E27FC236}">
                <a16:creationId xmlns:a16="http://schemas.microsoft.com/office/drawing/2014/main" id="{25A771C8-5B3C-41A1-87AC-27155F1DCC8B}"/>
              </a:ext>
            </a:extLst>
          </p:cNvPr>
          <p:cNvSpPr/>
          <p:nvPr/>
        </p:nvSpPr>
        <p:spPr>
          <a:xfrm>
            <a:off x="1451848" y="5849063"/>
            <a:ext cx="2582108" cy="280511"/>
          </a:xfrm>
          <a:prstGeom prst="rect">
            <a:avLst/>
          </a:prstGeom>
          <a:noFill/>
          <a:ln/>
        </p:spPr>
        <p:txBody>
          <a:bodyPr wrap="none" lIns="0" tIns="0" rIns="0" bIns="0" rtlCol="0" anchor="t"/>
          <a:lstStyle/>
          <a:p>
            <a:pPr marL="0" indent="0" algn="l">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Preprocessing Impact</a:t>
            </a:r>
            <a:endParaRPr lang="en-US" sz="1750" dirty="0"/>
          </a:p>
        </p:txBody>
      </p:sp>
      <p:sp>
        <p:nvSpPr>
          <p:cNvPr id="10" name="Rectangle 9">
            <a:extLst>
              <a:ext uri="{FF2B5EF4-FFF2-40B4-BE49-F238E27FC236}">
                <a16:creationId xmlns:a16="http://schemas.microsoft.com/office/drawing/2014/main" id="{1B531CD9-EF8E-4ADD-B633-17F6C036A41A}"/>
              </a:ext>
            </a:extLst>
          </p:cNvPr>
          <p:cNvSpPr/>
          <p:nvPr/>
        </p:nvSpPr>
        <p:spPr>
          <a:xfrm>
            <a:off x="1346984" y="3644686"/>
            <a:ext cx="4605748" cy="360804"/>
          </a:xfrm>
          <a:prstGeom prst="rect">
            <a:avLst/>
          </a:prstGeom>
        </p:spPr>
        <p:txBody>
          <a:bodyPr wrap="none">
            <a:spAutoFit/>
          </a:bodyPr>
          <a:lstStyle/>
          <a:p>
            <a:pPr>
              <a:lnSpc>
                <a:spcPts val="2300"/>
              </a:lnSpc>
            </a:pPr>
            <a:r>
              <a:rPr lang="en-US" sz="1400" dirty="0">
                <a:solidFill>
                  <a:srgbClr val="E2E6E9"/>
                </a:solidFill>
                <a:latin typeface="Source Sans Pro" pitchFamily="34" charset="0"/>
                <a:ea typeface="Source Sans Pro" pitchFamily="34" charset="-122"/>
                <a:cs typeface="Source Sans Pro" pitchFamily="34" charset="-120"/>
              </a:rPr>
              <a:t>Square footage and appliances significantly impact energy.</a:t>
            </a:r>
            <a:endParaRPr lang="en-US" sz="1400" dirty="0"/>
          </a:p>
        </p:txBody>
      </p:sp>
      <p:sp>
        <p:nvSpPr>
          <p:cNvPr id="11" name="Rectangle 10">
            <a:extLst>
              <a:ext uri="{FF2B5EF4-FFF2-40B4-BE49-F238E27FC236}">
                <a16:creationId xmlns:a16="http://schemas.microsoft.com/office/drawing/2014/main" id="{6EF189B1-C873-48C7-B4C9-5F5B5447239D}"/>
              </a:ext>
            </a:extLst>
          </p:cNvPr>
          <p:cNvSpPr/>
          <p:nvPr/>
        </p:nvSpPr>
        <p:spPr>
          <a:xfrm>
            <a:off x="1346984" y="5007650"/>
            <a:ext cx="4719562" cy="360804"/>
          </a:xfrm>
          <a:prstGeom prst="rect">
            <a:avLst/>
          </a:prstGeom>
        </p:spPr>
        <p:txBody>
          <a:bodyPr wrap="none">
            <a:spAutoFit/>
          </a:bodyPr>
          <a:lstStyle/>
          <a:p>
            <a:pPr>
              <a:lnSpc>
                <a:spcPts val="2300"/>
              </a:lnSpc>
            </a:pPr>
            <a:r>
              <a:rPr lang="en-US" sz="1400" dirty="0">
                <a:solidFill>
                  <a:srgbClr val="E2E6E9"/>
                </a:solidFill>
                <a:latin typeface="Source Sans Pro" pitchFamily="34" charset="0"/>
                <a:ea typeface="Source Sans Pro" pitchFamily="34" charset="-122"/>
                <a:cs typeface="Source Sans Pro" pitchFamily="34" charset="-120"/>
              </a:rPr>
              <a:t>Linear Regression provided reasonably accurate predictions.</a:t>
            </a:r>
            <a:endParaRPr lang="en-US" sz="1400" dirty="0"/>
          </a:p>
        </p:txBody>
      </p:sp>
      <p:sp>
        <p:nvSpPr>
          <p:cNvPr id="12" name="Rectangle 11">
            <a:extLst>
              <a:ext uri="{FF2B5EF4-FFF2-40B4-BE49-F238E27FC236}">
                <a16:creationId xmlns:a16="http://schemas.microsoft.com/office/drawing/2014/main" id="{1E9A40F6-4080-4521-85E1-850D1E16E185}"/>
              </a:ext>
            </a:extLst>
          </p:cNvPr>
          <p:cNvSpPr/>
          <p:nvPr/>
        </p:nvSpPr>
        <p:spPr>
          <a:xfrm>
            <a:off x="1346984" y="6236136"/>
            <a:ext cx="3986989" cy="360804"/>
          </a:xfrm>
          <a:prstGeom prst="rect">
            <a:avLst/>
          </a:prstGeom>
        </p:spPr>
        <p:txBody>
          <a:bodyPr wrap="none">
            <a:spAutoFit/>
          </a:bodyPr>
          <a:lstStyle/>
          <a:p>
            <a:pPr>
              <a:lnSpc>
                <a:spcPts val="2300"/>
              </a:lnSpc>
            </a:pPr>
            <a:r>
              <a:rPr lang="en-US" sz="1400" dirty="0">
                <a:solidFill>
                  <a:srgbClr val="E2E6E9"/>
                </a:solidFill>
                <a:latin typeface="Source Sans Pro" pitchFamily="34" charset="0"/>
                <a:ea typeface="Source Sans Pro" pitchFamily="34" charset="-122"/>
                <a:cs typeface="Source Sans Pro" pitchFamily="34" charset="-120"/>
              </a:rPr>
              <a:t>Data preprocessing enhanced model performance.</a:t>
            </a:r>
            <a:endParaRPr lang="en-US" sz="1400" dirty="0"/>
          </a:p>
        </p:txBody>
      </p:sp>
    </p:spTree>
    <p:extLst>
      <p:ext uri="{BB962C8B-B14F-4D97-AF65-F5344CB8AC3E}">
        <p14:creationId xmlns:p14="http://schemas.microsoft.com/office/powerpoint/2010/main" val="414718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CFAE490-1203-4BF9-B8A6-A048C6072BD8}"/>
              </a:ext>
            </a:extLst>
          </p:cNvPr>
          <p:cNvPicPr>
            <a:picLocks noChangeAspect="1"/>
          </p:cNvPicPr>
          <p:nvPr/>
        </p:nvPicPr>
        <p:blipFill>
          <a:blip r:embed="rId2"/>
          <a:stretch>
            <a:fillRect/>
          </a:stretch>
        </p:blipFill>
        <p:spPr>
          <a:xfrm>
            <a:off x="7315201" y="0"/>
            <a:ext cx="4876800" cy="6858000"/>
          </a:xfrm>
          <a:prstGeom prst="rect">
            <a:avLst/>
          </a:prstGeom>
        </p:spPr>
      </p:pic>
      <p:sp>
        <p:nvSpPr>
          <p:cNvPr id="5" name="Text 2">
            <a:extLst>
              <a:ext uri="{FF2B5EF4-FFF2-40B4-BE49-F238E27FC236}">
                <a16:creationId xmlns:a16="http://schemas.microsoft.com/office/drawing/2014/main" id="{B0EB3D52-7409-48C9-A77A-2C56682CA639}"/>
              </a:ext>
            </a:extLst>
          </p:cNvPr>
          <p:cNvSpPr/>
          <p:nvPr/>
        </p:nvSpPr>
        <p:spPr>
          <a:xfrm>
            <a:off x="1331477" y="1908096"/>
            <a:ext cx="2804874" cy="350639"/>
          </a:xfrm>
          <a:prstGeom prst="rect">
            <a:avLst/>
          </a:prstGeom>
          <a:noFill/>
          <a:ln/>
        </p:spPr>
        <p:txBody>
          <a:bodyPr wrap="none" lIns="0" tIns="0" rIns="0" bIns="0" rtlCol="0" anchor="t"/>
          <a:lstStyle/>
          <a:p>
            <a:pPr marL="0" indent="0" algn="l">
              <a:lnSpc>
                <a:spcPts val="2750"/>
              </a:lnSpc>
              <a:buNone/>
            </a:pPr>
            <a:endParaRPr lang="en-US" sz="2200" dirty="0"/>
          </a:p>
        </p:txBody>
      </p:sp>
      <p:sp>
        <p:nvSpPr>
          <p:cNvPr id="13" name="Rectangle 12">
            <a:extLst>
              <a:ext uri="{FF2B5EF4-FFF2-40B4-BE49-F238E27FC236}">
                <a16:creationId xmlns:a16="http://schemas.microsoft.com/office/drawing/2014/main" id="{05088CD2-58EC-4FFA-B1A2-3CE2A5D9C4B9}"/>
              </a:ext>
            </a:extLst>
          </p:cNvPr>
          <p:cNvSpPr/>
          <p:nvPr/>
        </p:nvSpPr>
        <p:spPr>
          <a:xfrm>
            <a:off x="878728" y="583978"/>
            <a:ext cx="3257623" cy="769441"/>
          </a:xfrm>
          <a:prstGeom prst="rect">
            <a:avLst/>
          </a:prstGeom>
        </p:spPr>
        <p:txBody>
          <a:bodyPr wrap="none">
            <a:spAutoFit/>
          </a:bodyPr>
          <a:lstStyle/>
          <a:p>
            <a:r>
              <a:rPr lang="en-US" sz="4400" b="1" dirty="0">
                <a:solidFill>
                  <a:srgbClr val="FFFFFF"/>
                </a:solidFill>
                <a:latin typeface="Montserrat Bold" pitchFamily="34" charset="0"/>
                <a:ea typeface="Montserrat Bold" pitchFamily="34" charset="-122"/>
                <a:cs typeface="Montserrat Bold" pitchFamily="34" charset="-120"/>
              </a:rPr>
              <a:t>Conclusion</a:t>
            </a:r>
            <a:endParaRPr lang="en-US" sz="4400" dirty="0"/>
          </a:p>
        </p:txBody>
      </p:sp>
      <p:sp>
        <p:nvSpPr>
          <p:cNvPr id="14" name="Rectangle 13">
            <a:extLst>
              <a:ext uri="{FF2B5EF4-FFF2-40B4-BE49-F238E27FC236}">
                <a16:creationId xmlns:a16="http://schemas.microsoft.com/office/drawing/2014/main" id="{35665B7C-F122-4520-B7E6-6621EBF989EA}"/>
              </a:ext>
            </a:extLst>
          </p:cNvPr>
          <p:cNvSpPr/>
          <p:nvPr/>
        </p:nvSpPr>
        <p:spPr>
          <a:xfrm>
            <a:off x="878728" y="1478339"/>
            <a:ext cx="6096000" cy="4355551"/>
          </a:xfrm>
          <a:prstGeom prst="rect">
            <a:avLst/>
          </a:prstGeom>
        </p:spPr>
        <p:txBody>
          <a:bodyPr>
            <a:spAutoFit/>
          </a:bodyPr>
          <a:lstStyle/>
          <a:p>
            <a:pPr>
              <a:lnSpc>
                <a:spcPct val="150000"/>
              </a:lnSpc>
            </a:pPr>
            <a:r>
              <a:rPr lang="en-US" sz="1700" dirty="0">
                <a:latin typeface="Tahoma" panose="020B0604030504040204" pitchFamily="34" charset="0"/>
                <a:ea typeface="Tahoma" panose="020B0604030504040204" pitchFamily="34" charset="0"/>
                <a:cs typeface="Tahoma" panose="020B0604030504040204" pitchFamily="34" charset="0"/>
              </a:rPr>
              <a:t>This project successfully demonstrated the process of predicting train energy consumption using machine learning techniques. By carefully preprocessing the dataset—removing outliers, encoding categorical variables, and scaling features—we were able to train a linear regression model that showed reliable prediction performance. The results highlighted that features like square footage and appliance usage play a significant role in energy consumption. With more advanced models and additional data, the accuracy of predictions can be further improved, leading to better energy efficiency planning in railway operations.</a:t>
            </a:r>
          </a:p>
        </p:txBody>
      </p:sp>
    </p:spTree>
    <p:extLst>
      <p:ext uri="{BB962C8B-B14F-4D97-AF65-F5344CB8AC3E}">
        <p14:creationId xmlns:p14="http://schemas.microsoft.com/office/powerpoint/2010/main" val="32947243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33</TotalTime>
  <Words>342</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Montserrat Bold</vt:lpstr>
      <vt:lpstr>Source Sans Pro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Mustafa</dc:creator>
  <cp:lastModifiedBy>Ahmad Mustafa</cp:lastModifiedBy>
  <cp:revision>12</cp:revision>
  <dcterms:created xsi:type="dcterms:W3CDTF">2025-06-16T17:28:53Z</dcterms:created>
  <dcterms:modified xsi:type="dcterms:W3CDTF">2025-06-16T18:02:23Z</dcterms:modified>
</cp:coreProperties>
</file>