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Light" charset="1" panose="020B0306030504020204"/>
      <p:regular r:id="rId14"/>
    </p:embeddedFont>
    <p:embeddedFont>
      <p:font typeface="Poppins Semi-Bold" charset="1" panose="00000700000000000000"/>
      <p:regular r:id="rId15"/>
    </p:embeddedFont>
    <p:embeddedFont>
      <p:font typeface="Poppins Bold" charset="1" panose="000008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1857058"/>
            <a:chOff x="0" y="0"/>
            <a:chExt cx="1839192" cy="489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489102"/>
            </a:xfrm>
            <a:custGeom>
              <a:avLst/>
              <a:gdLst/>
              <a:ahLst/>
              <a:cxnLst/>
              <a:rect r="r" b="b" t="t" l="l"/>
              <a:pathLst>
                <a:path h="489102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489102"/>
                  </a:lnTo>
                  <a:lnTo>
                    <a:pt x="0" y="489102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39192" cy="536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project’s presentation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Presented by : Seemal Mustafa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2023-BS-AI-013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MACHINE LEARNING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6940015" cy="10287000"/>
          </a:xfrm>
          <a:custGeom>
            <a:avLst/>
            <a:gdLst/>
            <a:ahLst/>
            <a:cxnLst/>
            <a:rect r="r" b="b" t="t" l="l"/>
            <a:pathLst>
              <a:path h="10287000" w="6940015">
                <a:moveTo>
                  <a:pt x="0" y="0"/>
                </a:moveTo>
                <a:lnTo>
                  <a:pt x="6940015" y="0"/>
                </a:lnTo>
                <a:lnTo>
                  <a:pt x="69400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23" t="-2261" r="0" b="-226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18125" y="0"/>
            <a:ext cx="7258140" cy="10287000"/>
          </a:xfrm>
          <a:custGeom>
            <a:avLst/>
            <a:gdLst/>
            <a:ahLst/>
            <a:cxnLst/>
            <a:rect r="r" b="b" t="t" l="l"/>
            <a:pathLst>
              <a:path h="10287000" w="7258140">
                <a:moveTo>
                  <a:pt x="0" y="0"/>
                </a:moveTo>
                <a:lnTo>
                  <a:pt x="7258140" y="0"/>
                </a:lnTo>
                <a:lnTo>
                  <a:pt x="72581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569" t="0" r="-976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95420" y="2691489"/>
            <a:ext cx="8011990" cy="103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6"/>
              </a:lnSpc>
            </a:pPr>
            <a:r>
              <a:rPr lang="en-US" sz="74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CLASSIFICATION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95420" y="4123981"/>
            <a:ext cx="9024397" cy="5634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338" spc="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Diabetes Classification Using Machine Learning</a:t>
            </a:r>
          </a:p>
          <a:p>
            <a:pPr algn="l">
              <a:lnSpc>
                <a:spcPts val="4507"/>
              </a:lnSpc>
            </a:pPr>
            <a:r>
              <a:rPr lang="en-US" sz="3338" spc="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OVERVIEW:</a:t>
            </a:r>
          </a:p>
          <a:p>
            <a:pPr algn="l">
              <a:lnSpc>
                <a:spcPts val="4507"/>
              </a:lnSpc>
            </a:pPr>
            <a:r>
              <a:rPr lang="en-US" sz="3338" spc="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 a machine learning model to classify individuals as diabetic or non-diabetic using health-related features (age, BMI, blood pressure, lifestyle factors).</a:t>
            </a:r>
          </a:p>
          <a:p>
            <a:pPr algn="l">
              <a:lnSpc>
                <a:spcPts val="6409"/>
              </a:lnSpc>
            </a:pPr>
          </a:p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5485" y="2514540"/>
            <a:ext cx="10121388" cy="4484342"/>
          </a:xfrm>
          <a:custGeom>
            <a:avLst/>
            <a:gdLst/>
            <a:ahLst/>
            <a:cxnLst/>
            <a:rect r="r" b="b" t="t" l="l"/>
            <a:pathLst>
              <a:path h="4484342" w="10121388">
                <a:moveTo>
                  <a:pt x="0" y="0"/>
                </a:moveTo>
                <a:lnTo>
                  <a:pt x="10121388" y="0"/>
                </a:lnTo>
                <a:lnTo>
                  <a:pt x="10121388" y="4484342"/>
                </a:lnTo>
                <a:lnTo>
                  <a:pt x="0" y="4484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0" t="0" r="-1375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1518" y="1834414"/>
            <a:ext cx="5219089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1518" y="3616771"/>
            <a:ext cx="7055870" cy="4505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PROJECT 2:</a:t>
            </a:r>
          </a:p>
          <a:p>
            <a:pPr algn="l">
              <a:lnSpc>
                <a:spcPts val="4161"/>
              </a:lnSpc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128 samples, 11 features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(numerical: Age, BMI, FBS, HbA1c; 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Gender, Blood Pressure, etc.).</a:t>
            </a:r>
          </a:p>
          <a:p>
            <a:pPr algn="l">
              <a:lnSpc>
                <a:spcPts val="4161"/>
              </a:lnSpc>
            </a:pP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82" spc="18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Target:</a:t>
            </a:r>
            <a:r>
              <a:rPr lang="en-US" sz="3082" spc="18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Diagnosis (Diabetic/Non-Diabetic).</a:t>
            </a:r>
          </a:p>
          <a:p>
            <a:pPr algn="l">
              <a:lnSpc>
                <a:spcPts val="4161"/>
              </a:lnSpc>
            </a:pP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524" y="1213276"/>
            <a:ext cx="7373720" cy="254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6524" y="3873533"/>
            <a:ext cx="8537476" cy="468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Key Processing Steps: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•Preprocessing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•Encoded categorical variables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•Split data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•Scaled numerical features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•Random Forest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•Logistic Regression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•ANN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C212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•Confusion matrices used to assess accuracy.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17783" y="1251376"/>
            <a:ext cx="8941517" cy="6215692"/>
          </a:xfrm>
          <a:custGeom>
            <a:avLst/>
            <a:gdLst/>
            <a:ahLst/>
            <a:cxnLst/>
            <a:rect r="r" b="b" t="t" l="l"/>
            <a:pathLst>
              <a:path h="6215692" w="8941517">
                <a:moveTo>
                  <a:pt x="0" y="0"/>
                </a:moveTo>
                <a:lnTo>
                  <a:pt x="8941517" y="0"/>
                </a:lnTo>
                <a:lnTo>
                  <a:pt x="8941517" y="6215692"/>
                </a:lnTo>
                <a:lnTo>
                  <a:pt x="0" y="6215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8" r="-28510" b="-83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94507" y="7930127"/>
            <a:ext cx="8264793" cy="1259414"/>
          </a:xfrm>
          <a:custGeom>
            <a:avLst/>
            <a:gdLst/>
            <a:ahLst/>
            <a:cxnLst/>
            <a:rect r="r" b="b" t="t" l="l"/>
            <a:pathLst>
              <a:path h="1259414" w="8264793">
                <a:moveTo>
                  <a:pt x="0" y="0"/>
                </a:moveTo>
                <a:lnTo>
                  <a:pt x="8264793" y="0"/>
                </a:lnTo>
                <a:lnTo>
                  <a:pt x="8264793" y="1259414"/>
                </a:lnTo>
                <a:lnTo>
                  <a:pt x="0" y="1259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0" t="0" r="-2944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74557"/>
            <a:ext cx="6907475" cy="6183743"/>
          </a:xfrm>
          <a:custGeom>
            <a:avLst/>
            <a:gdLst/>
            <a:ahLst/>
            <a:cxnLst/>
            <a:rect r="r" b="b" t="t" l="l"/>
            <a:pathLst>
              <a:path h="6183743" w="6907475">
                <a:moveTo>
                  <a:pt x="0" y="0"/>
                </a:moveTo>
                <a:lnTo>
                  <a:pt x="6907475" y="0"/>
                </a:lnTo>
                <a:lnTo>
                  <a:pt x="6907475" y="6183743"/>
                </a:lnTo>
                <a:lnTo>
                  <a:pt x="0" y="61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3" r="0" b="-8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008970"/>
            <a:ext cx="7343069" cy="6499272"/>
          </a:xfrm>
          <a:custGeom>
            <a:avLst/>
            <a:gdLst/>
            <a:ahLst/>
            <a:cxnLst/>
            <a:rect r="r" b="b" t="t" l="l"/>
            <a:pathLst>
              <a:path h="6499272" w="7343069">
                <a:moveTo>
                  <a:pt x="0" y="0"/>
                </a:moveTo>
                <a:lnTo>
                  <a:pt x="7343069" y="0"/>
                </a:lnTo>
                <a:lnTo>
                  <a:pt x="7343069" y="6499272"/>
                </a:lnTo>
                <a:lnTo>
                  <a:pt x="0" y="649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9" t="0" r="-95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54896" y="837257"/>
            <a:ext cx="9578208" cy="178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 AND EVALUATION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834" y="3584648"/>
            <a:ext cx="6491275" cy="6141124"/>
          </a:xfrm>
          <a:custGeom>
            <a:avLst/>
            <a:gdLst/>
            <a:ahLst/>
            <a:cxnLst/>
            <a:rect r="r" b="b" t="t" l="l"/>
            <a:pathLst>
              <a:path h="6141124" w="6491275">
                <a:moveTo>
                  <a:pt x="0" y="0"/>
                </a:moveTo>
                <a:lnTo>
                  <a:pt x="6491275" y="0"/>
                </a:lnTo>
                <a:lnTo>
                  <a:pt x="6491275" y="6141123"/>
                </a:lnTo>
                <a:lnTo>
                  <a:pt x="0" y="6141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87" y="1787527"/>
            <a:ext cx="8369513" cy="7470773"/>
          </a:xfrm>
          <a:custGeom>
            <a:avLst/>
            <a:gdLst/>
            <a:ahLst/>
            <a:cxnLst/>
            <a:rect r="r" b="b" t="t" l="l"/>
            <a:pathLst>
              <a:path h="7470773" w="8369513">
                <a:moveTo>
                  <a:pt x="0" y="0"/>
                </a:moveTo>
                <a:lnTo>
                  <a:pt x="8369513" y="0"/>
                </a:lnTo>
                <a:lnTo>
                  <a:pt x="8369513" y="7470773"/>
                </a:lnTo>
                <a:lnTo>
                  <a:pt x="0" y="747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89602"/>
            <a:ext cx="6437409" cy="20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FINDINGS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386794"/>
            <a:ext cx="8498516" cy="5513412"/>
          </a:xfrm>
          <a:custGeom>
            <a:avLst/>
            <a:gdLst/>
            <a:ahLst/>
            <a:cxnLst/>
            <a:rect r="r" b="b" t="t" l="l"/>
            <a:pathLst>
              <a:path h="5513412" w="8498516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9523" y="2955708"/>
            <a:ext cx="7052162" cy="3966185"/>
          </a:xfrm>
          <a:custGeom>
            <a:avLst/>
            <a:gdLst/>
            <a:ahLst/>
            <a:cxnLst/>
            <a:rect r="r" b="b" t="t" l="l"/>
            <a:pathLst>
              <a:path h="3966185" w="7052162">
                <a:moveTo>
                  <a:pt x="0" y="0"/>
                </a:moveTo>
                <a:lnTo>
                  <a:pt x="7052162" y="0"/>
                </a:lnTo>
                <a:lnTo>
                  <a:pt x="7052162" y="3966185"/>
                </a:lnTo>
                <a:lnTo>
                  <a:pt x="0" y="396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32" r="0" b="-923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6698" y="3414082"/>
            <a:ext cx="6779156" cy="6065561"/>
          </a:xfrm>
          <a:custGeom>
            <a:avLst/>
            <a:gdLst/>
            <a:ahLst/>
            <a:cxnLst/>
            <a:rect r="r" b="b" t="t" l="l"/>
            <a:pathLst>
              <a:path h="6065561" w="6779156">
                <a:moveTo>
                  <a:pt x="0" y="0"/>
                </a:moveTo>
                <a:lnTo>
                  <a:pt x="6779156" y="0"/>
                </a:lnTo>
                <a:lnTo>
                  <a:pt x="6779156" y="6065560"/>
                </a:lnTo>
                <a:lnTo>
                  <a:pt x="0" y="6065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6698" y="2221646"/>
            <a:ext cx="7425121" cy="119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4"/>
              </a:lnSpc>
            </a:pPr>
            <a:r>
              <a:rPr lang="en-US" sz="854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DAGqhT_-n64</dc:identifier>
  <dcterms:modified xsi:type="dcterms:W3CDTF">2011-08-01T06:04:30Z</dcterms:modified>
  <cp:revision>1</cp:revision>
  <dc:title>Blue Minimalist Project Presentation</dc:title>
</cp:coreProperties>
</file>