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lexandria Semi Bold" panose="020B0604020202020204" charset="-78"/>
      <p:regular r:id="rId11"/>
    </p:embeddedFont>
    <p:embeddedFont>
      <p:font typeface="Sora Light"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57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2439352"/>
            <a:ext cx="7627382" cy="1247061"/>
          </a:xfrm>
          <a:prstGeom prst="rect">
            <a:avLst/>
          </a:prstGeom>
          <a:noFill/>
          <a:ln/>
        </p:spPr>
        <p:txBody>
          <a:bodyPr wrap="square" lIns="0" tIns="0" rIns="0" bIns="0" rtlCol="0" anchor="t"/>
          <a:lstStyle/>
          <a:p>
            <a:pPr marL="0" indent="0" algn="l">
              <a:lnSpc>
                <a:spcPts val="4900"/>
              </a:lnSpc>
              <a:buNone/>
            </a:pPr>
            <a:r>
              <a:rPr lang="en-US" sz="3900" b="1" dirty="0">
                <a:solidFill>
                  <a:srgbClr val="1F1E1E"/>
                </a:solidFill>
                <a:latin typeface="Alexandria Semi Bold" pitchFamily="34" charset="0"/>
                <a:ea typeface="Alexandria Semi Bold" pitchFamily="34" charset="-122"/>
                <a:cs typeface="Alexandria Semi Bold" pitchFamily="34" charset="-120"/>
              </a:rPr>
              <a:t>Best Seller Supplement Classification</a:t>
            </a:r>
            <a:endParaRPr lang="en-US" sz="3900" b="1" dirty="0"/>
          </a:p>
        </p:txBody>
      </p:sp>
      <p:sp>
        <p:nvSpPr>
          <p:cNvPr id="4" name="Text 1"/>
          <p:cNvSpPr/>
          <p:nvPr/>
        </p:nvSpPr>
        <p:spPr>
          <a:xfrm>
            <a:off x="758309" y="3970734"/>
            <a:ext cx="7627382" cy="1819513"/>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This presentation outlines a classification AI project aimed at predicting whether a supplement will become a "Best Seller." By leveraging various data features and robust machine learning techniques, we aim to provide actionable insights for marketing and product strategy decisions. This practical evaluation will cover the methodology, results, and future potential of our classification model.</a:t>
            </a: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314"/>
          </a:xfrm>
          <a:prstGeom prst="rect">
            <a:avLst/>
          </a:prstGeom>
        </p:spPr>
      </p:pic>
      <p:sp>
        <p:nvSpPr>
          <p:cNvPr id="3" name="Text 0"/>
          <p:cNvSpPr/>
          <p:nvPr/>
        </p:nvSpPr>
        <p:spPr>
          <a:xfrm>
            <a:off x="6225540" y="508159"/>
            <a:ext cx="7665720" cy="1215628"/>
          </a:xfrm>
          <a:prstGeom prst="rect">
            <a:avLst/>
          </a:prstGeom>
          <a:noFill/>
          <a:ln/>
        </p:spPr>
        <p:txBody>
          <a:bodyPr wrap="square" lIns="0" tIns="0" rIns="0" bIns="0" rtlCol="0" anchor="t"/>
          <a:lstStyle/>
          <a:p>
            <a:pPr marL="0" indent="0" algn="l">
              <a:lnSpc>
                <a:spcPts val="4750"/>
              </a:lnSpc>
              <a:buNone/>
            </a:pPr>
            <a:r>
              <a:rPr lang="en-US" sz="3800" dirty="0">
                <a:solidFill>
                  <a:srgbClr val="1F1E1E"/>
                </a:solidFill>
                <a:latin typeface="Alexandria Semi Bold" pitchFamily="34" charset="0"/>
                <a:ea typeface="Alexandria Semi Bold" pitchFamily="34" charset="-122"/>
                <a:cs typeface="Alexandria Semi Bold" pitchFamily="34" charset="-120"/>
              </a:rPr>
              <a:t>Introduction: Predicting Best Sellers</a:t>
            </a:r>
            <a:endParaRPr lang="en-US" sz="3800" dirty="0"/>
          </a:p>
        </p:txBody>
      </p:sp>
      <p:sp>
        <p:nvSpPr>
          <p:cNvPr id="4" name="Shape 1"/>
          <p:cNvSpPr/>
          <p:nvPr/>
        </p:nvSpPr>
        <p:spPr>
          <a:xfrm>
            <a:off x="6225540" y="2000964"/>
            <a:ext cx="415766" cy="415766"/>
          </a:xfrm>
          <a:prstGeom prst="roundRect">
            <a:avLst>
              <a:gd name="adj" fmla="val 18667"/>
            </a:avLst>
          </a:prstGeom>
          <a:solidFill>
            <a:srgbClr val="D5DCF6"/>
          </a:solidFill>
          <a:ln w="7620">
            <a:solidFill>
              <a:srgbClr val="BBC2DC"/>
            </a:solidFill>
            <a:prstDash val="solid"/>
          </a:ln>
        </p:spPr>
      </p:sp>
      <p:sp>
        <p:nvSpPr>
          <p:cNvPr id="5" name="Text 2"/>
          <p:cNvSpPr/>
          <p:nvPr/>
        </p:nvSpPr>
        <p:spPr>
          <a:xfrm>
            <a:off x="6826091" y="2064425"/>
            <a:ext cx="2431375" cy="303848"/>
          </a:xfrm>
          <a:prstGeom prst="rect">
            <a:avLst/>
          </a:prstGeom>
          <a:noFill/>
          <a:ln/>
        </p:spPr>
        <p:txBody>
          <a:bodyPr wrap="none" lIns="0" tIns="0" rIns="0" bIns="0" rtlCol="0" anchor="t"/>
          <a:lstStyle/>
          <a:p>
            <a:pPr marL="0" indent="0" algn="l">
              <a:lnSpc>
                <a:spcPts val="2350"/>
              </a:lnSpc>
              <a:buNone/>
            </a:pPr>
            <a:r>
              <a:rPr lang="en-US" sz="1900" b="1" dirty="0">
                <a:solidFill>
                  <a:srgbClr val="3B3535"/>
                </a:solidFill>
                <a:latin typeface="Alexandria Semi Bold" pitchFamily="34" charset="0"/>
                <a:ea typeface="Alexandria Semi Bold" pitchFamily="34" charset="-122"/>
                <a:cs typeface="Alexandria Semi Bold" pitchFamily="34" charset="-120"/>
              </a:rPr>
              <a:t>Project Goal</a:t>
            </a:r>
            <a:endParaRPr lang="en-US" sz="1900" b="1" dirty="0"/>
          </a:p>
        </p:txBody>
      </p:sp>
      <p:sp>
        <p:nvSpPr>
          <p:cNvPr id="6" name="Text 3"/>
          <p:cNvSpPr/>
          <p:nvPr/>
        </p:nvSpPr>
        <p:spPr>
          <a:xfrm>
            <a:off x="6826091" y="2479119"/>
            <a:ext cx="7065169" cy="1182529"/>
          </a:xfrm>
          <a:prstGeom prst="rect">
            <a:avLst/>
          </a:prstGeom>
          <a:noFill/>
          <a:ln/>
        </p:spPr>
        <p:txBody>
          <a:bodyPr wrap="square" lIns="0" tIns="0" rIns="0" bIns="0" rtlCol="0" anchor="t"/>
          <a:lstStyle/>
          <a:p>
            <a:pPr marL="0" indent="0" algn="l">
              <a:lnSpc>
                <a:spcPts val="2300"/>
              </a:lnSpc>
              <a:buNone/>
            </a:pPr>
            <a:r>
              <a:rPr lang="en-US" sz="1450" dirty="0">
                <a:solidFill>
                  <a:srgbClr val="3B3535"/>
                </a:solidFill>
                <a:latin typeface="Sora Light" pitchFamily="34" charset="0"/>
                <a:ea typeface="Sora Light" pitchFamily="34" charset="-122"/>
                <a:cs typeface="Sora Light" pitchFamily="34" charset="-120"/>
              </a:rPr>
              <a:t>This project utilizes advanced classification techniques to predict whether a supplement will achieve 'Best Seller' status within a defined market segment. This binary classification (Yes/No) is crucial for strategic business decisions.</a:t>
            </a:r>
            <a:endParaRPr lang="en-US" sz="1450" dirty="0"/>
          </a:p>
        </p:txBody>
      </p:sp>
      <p:sp>
        <p:nvSpPr>
          <p:cNvPr id="7" name="Shape 4"/>
          <p:cNvSpPr/>
          <p:nvPr/>
        </p:nvSpPr>
        <p:spPr>
          <a:xfrm>
            <a:off x="6225540" y="4031218"/>
            <a:ext cx="415766" cy="415766"/>
          </a:xfrm>
          <a:prstGeom prst="roundRect">
            <a:avLst>
              <a:gd name="adj" fmla="val 18667"/>
            </a:avLst>
          </a:prstGeom>
          <a:solidFill>
            <a:srgbClr val="D5DCF6"/>
          </a:solidFill>
          <a:ln w="7620">
            <a:solidFill>
              <a:srgbClr val="BBC2DC"/>
            </a:solidFill>
            <a:prstDash val="solid"/>
          </a:ln>
        </p:spPr>
      </p:sp>
      <p:sp>
        <p:nvSpPr>
          <p:cNvPr id="8" name="Text 5"/>
          <p:cNvSpPr/>
          <p:nvPr/>
        </p:nvSpPr>
        <p:spPr>
          <a:xfrm>
            <a:off x="6826091" y="4094678"/>
            <a:ext cx="2431375" cy="303848"/>
          </a:xfrm>
          <a:prstGeom prst="rect">
            <a:avLst/>
          </a:prstGeom>
          <a:noFill/>
          <a:ln/>
        </p:spPr>
        <p:txBody>
          <a:bodyPr wrap="none" lIns="0" tIns="0" rIns="0" bIns="0" rtlCol="0" anchor="t"/>
          <a:lstStyle/>
          <a:p>
            <a:pPr marL="0" indent="0" algn="l">
              <a:lnSpc>
                <a:spcPts val="2350"/>
              </a:lnSpc>
              <a:buNone/>
            </a:pPr>
            <a:r>
              <a:rPr lang="en-US" sz="1900" b="1" dirty="0">
                <a:solidFill>
                  <a:srgbClr val="3B3535"/>
                </a:solidFill>
                <a:latin typeface="Alexandria Semi Bold" pitchFamily="34" charset="0"/>
                <a:ea typeface="Alexandria Semi Bold" pitchFamily="34" charset="-122"/>
                <a:cs typeface="Alexandria Semi Bold" pitchFamily="34" charset="-120"/>
              </a:rPr>
              <a:t>Key Features</a:t>
            </a:r>
            <a:endParaRPr lang="en-US" sz="1900" b="1" dirty="0"/>
          </a:p>
        </p:txBody>
      </p:sp>
      <p:sp>
        <p:nvSpPr>
          <p:cNvPr id="9" name="Text 6"/>
          <p:cNvSpPr/>
          <p:nvPr/>
        </p:nvSpPr>
        <p:spPr>
          <a:xfrm>
            <a:off x="6826091" y="4509373"/>
            <a:ext cx="7065169" cy="1182529"/>
          </a:xfrm>
          <a:prstGeom prst="rect">
            <a:avLst/>
          </a:prstGeom>
          <a:noFill/>
          <a:ln/>
        </p:spPr>
        <p:txBody>
          <a:bodyPr wrap="square" lIns="0" tIns="0" rIns="0" bIns="0" rtlCol="0" anchor="t"/>
          <a:lstStyle/>
          <a:p>
            <a:pPr marL="0" indent="0" algn="l">
              <a:lnSpc>
                <a:spcPts val="2300"/>
              </a:lnSpc>
              <a:buNone/>
            </a:pPr>
            <a:r>
              <a:rPr lang="en-US" sz="1450" dirty="0">
                <a:solidFill>
                  <a:srgbClr val="3B3535"/>
                </a:solidFill>
                <a:latin typeface="Sora Light" pitchFamily="34" charset="0"/>
                <a:ea typeface="Sora Light" pitchFamily="34" charset="-122"/>
                <a:cs typeface="Sora Light" pitchFamily="34" charset="-120"/>
              </a:rPr>
              <a:t>The model incorporates a diverse set of features including product rating, total number of reviews, pricing tiers, specific product categories, and critical nutritional factors. These attributes are vital for accurately distinguishing high-potential products.</a:t>
            </a:r>
            <a:endParaRPr lang="en-US" sz="1450" dirty="0"/>
          </a:p>
        </p:txBody>
      </p:sp>
      <p:sp>
        <p:nvSpPr>
          <p:cNvPr id="10" name="Shape 7"/>
          <p:cNvSpPr/>
          <p:nvPr/>
        </p:nvSpPr>
        <p:spPr>
          <a:xfrm>
            <a:off x="6225540" y="6061472"/>
            <a:ext cx="415766" cy="415766"/>
          </a:xfrm>
          <a:prstGeom prst="roundRect">
            <a:avLst>
              <a:gd name="adj" fmla="val 18667"/>
            </a:avLst>
          </a:prstGeom>
          <a:solidFill>
            <a:srgbClr val="D5DCF6"/>
          </a:solidFill>
          <a:ln w="7620">
            <a:solidFill>
              <a:srgbClr val="BBC2DC"/>
            </a:solidFill>
            <a:prstDash val="solid"/>
          </a:ln>
        </p:spPr>
      </p:sp>
      <p:sp>
        <p:nvSpPr>
          <p:cNvPr id="11" name="Text 8"/>
          <p:cNvSpPr/>
          <p:nvPr/>
        </p:nvSpPr>
        <p:spPr>
          <a:xfrm>
            <a:off x="6826091" y="6124932"/>
            <a:ext cx="2431375" cy="303848"/>
          </a:xfrm>
          <a:prstGeom prst="rect">
            <a:avLst/>
          </a:prstGeom>
          <a:noFill/>
          <a:ln/>
        </p:spPr>
        <p:txBody>
          <a:bodyPr wrap="none" lIns="0" tIns="0" rIns="0" bIns="0" rtlCol="0" anchor="t"/>
          <a:lstStyle/>
          <a:p>
            <a:pPr marL="0" indent="0" algn="l">
              <a:lnSpc>
                <a:spcPts val="2350"/>
              </a:lnSpc>
              <a:buNone/>
            </a:pPr>
            <a:r>
              <a:rPr lang="en-US" sz="1900" b="1" dirty="0">
                <a:solidFill>
                  <a:srgbClr val="3B3535"/>
                </a:solidFill>
                <a:latin typeface="Alexandria Semi Bold" pitchFamily="34" charset="0"/>
                <a:ea typeface="Alexandria Semi Bold" pitchFamily="34" charset="-122"/>
                <a:cs typeface="Alexandria Semi Bold" pitchFamily="34" charset="-120"/>
              </a:rPr>
              <a:t>Strategic Objective</a:t>
            </a:r>
            <a:endParaRPr lang="en-US" sz="1900" b="1" dirty="0"/>
          </a:p>
        </p:txBody>
      </p:sp>
      <p:sp>
        <p:nvSpPr>
          <p:cNvPr id="12" name="Text 9"/>
          <p:cNvSpPr/>
          <p:nvPr/>
        </p:nvSpPr>
        <p:spPr>
          <a:xfrm>
            <a:off x="6826091" y="6539627"/>
            <a:ext cx="7065169" cy="1182529"/>
          </a:xfrm>
          <a:prstGeom prst="rect">
            <a:avLst/>
          </a:prstGeom>
          <a:noFill/>
          <a:ln/>
        </p:spPr>
        <p:txBody>
          <a:bodyPr wrap="square" lIns="0" tIns="0" rIns="0" bIns="0" rtlCol="0" anchor="t"/>
          <a:lstStyle/>
          <a:p>
            <a:pPr marL="0" indent="0" algn="l">
              <a:lnSpc>
                <a:spcPts val="2300"/>
              </a:lnSpc>
              <a:buNone/>
            </a:pPr>
            <a:r>
              <a:rPr lang="en-US" sz="1450" dirty="0">
                <a:solidFill>
                  <a:srgbClr val="3B3535"/>
                </a:solidFill>
                <a:latin typeface="Sora Light" pitchFamily="34" charset="0"/>
                <a:ea typeface="Sora Light" pitchFamily="34" charset="-122"/>
                <a:cs typeface="Sora Light" pitchFamily="34" charset="-120"/>
              </a:rPr>
              <a:t>Our primary objective is to empower marketing and product development teams by identifying supplements with inherent best-seller potential. This proactive insight can significantly optimize resource allocation and enhance market positioning.</a:t>
            </a:r>
            <a:endParaRPr lang="en-US" sz="1450" dirty="0"/>
          </a:p>
        </p:txBody>
      </p:sp>
      <p:pic>
        <p:nvPicPr>
          <p:cNvPr id="14" name="Picture 13">
            <a:extLst>
              <a:ext uri="{FF2B5EF4-FFF2-40B4-BE49-F238E27FC236}">
                <a16:creationId xmlns:a16="http://schemas.microsoft.com/office/drawing/2014/main" id="{04F66E1D-BC05-FF52-5F02-A3F8D841D60C}"/>
              </a:ext>
            </a:extLst>
          </p:cNvPr>
          <p:cNvPicPr>
            <a:picLocks noChangeAspect="1"/>
          </p:cNvPicPr>
          <p:nvPr/>
        </p:nvPicPr>
        <p:blipFill>
          <a:blip r:embed="rId4"/>
          <a:stretch>
            <a:fillRect/>
          </a:stretch>
        </p:blipFill>
        <p:spPr>
          <a:xfrm>
            <a:off x="12628146" y="7722157"/>
            <a:ext cx="2002254" cy="4146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05922" y="940951"/>
            <a:ext cx="4835962" cy="464463"/>
          </a:xfrm>
          <a:prstGeom prst="rect">
            <a:avLst/>
          </a:prstGeom>
          <a:noFill/>
          <a:ln/>
        </p:spPr>
        <p:txBody>
          <a:bodyPr wrap="none" lIns="0" tIns="0" rIns="0" bIns="0" rtlCol="0" anchor="t"/>
          <a:lstStyle/>
          <a:p>
            <a:pPr marL="0" indent="0" algn="l">
              <a:lnSpc>
                <a:spcPts val="3650"/>
              </a:lnSpc>
              <a:buNone/>
            </a:pPr>
            <a:r>
              <a:rPr lang="en-US" sz="2900" dirty="0">
                <a:solidFill>
                  <a:srgbClr val="1F1E1E"/>
                </a:solidFill>
                <a:latin typeface="Alexandria Semi Bold" pitchFamily="34" charset="0"/>
                <a:ea typeface="Alexandria Semi Bold" pitchFamily="34" charset="-122"/>
                <a:cs typeface="Alexandria Semi Bold" pitchFamily="34" charset="-120"/>
              </a:rPr>
              <a:t>Essential Libraries &amp; Tools</a:t>
            </a:r>
            <a:endParaRPr lang="en-US" sz="2900" dirty="0"/>
          </a:p>
        </p:txBody>
      </p:sp>
      <p:pic>
        <p:nvPicPr>
          <p:cNvPr id="4" name="Image 1" descr="preencoded.png"/>
          <p:cNvPicPr>
            <a:picLocks noChangeAspect="1"/>
          </p:cNvPicPr>
          <p:nvPr/>
        </p:nvPicPr>
        <p:blipFill>
          <a:blip r:embed="rId4"/>
          <a:stretch>
            <a:fillRect/>
          </a:stretch>
        </p:blipFill>
        <p:spPr>
          <a:xfrm>
            <a:off x="705922" y="1617107"/>
            <a:ext cx="352901" cy="352901"/>
          </a:xfrm>
          <a:prstGeom prst="rect">
            <a:avLst/>
          </a:prstGeom>
        </p:spPr>
      </p:pic>
      <p:sp>
        <p:nvSpPr>
          <p:cNvPr id="5" name="Text 1"/>
          <p:cNvSpPr/>
          <p:nvPr/>
        </p:nvSpPr>
        <p:spPr>
          <a:xfrm>
            <a:off x="1235273" y="1700927"/>
            <a:ext cx="1857851" cy="232172"/>
          </a:xfrm>
          <a:prstGeom prst="rect">
            <a:avLst/>
          </a:prstGeom>
          <a:noFill/>
          <a:ln/>
        </p:spPr>
        <p:txBody>
          <a:bodyPr wrap="none" lIns="0" tIns="0" rIns="0" bIns="0" rtlCol="0" anchor="t"/>
          <a:lstStyle/>
          <a:p>
            <a:pPr marL="0" indent="0" algn="l">
              <a:lnSpc>
                <a:spcPts val="1800"/>
              </a:lnSpc>
              <a:buNone/>
            </a:pPr>
            <a:r>
              <a:rPr lang="en-US" sz="1600" b="1" dirty="0">
                <a:solidFill>
                  <a:srgbClr val="3B3535"/>
                </a:solidFill>
                <a:latin typeface="Alexandria Semi Bold" pitchFamily="34" charset="0"/>
                <a:ea typeface="Alexandria Semi Bold" pitchFamily="34" charset="-122"/>
                <a:cs typeface="Alexandria Semi Bold" pitchFamily="34" charset="-120"/>
              </a:rPr>
              <a:t>Data Handling</a:t>
            </a:r>
            <a:endParaRPr lang="en-US" sz="1600" b="1" dirty="0"/>
          </a:p>
        </p:txBody>
      </p:sp>
      <p:sp>
        <p:nvSpPr>
          <p:cNvPr id="6" name="Text 2"/>
          <p:cNvSpPr/>
          <p:nvPr/>
        </p:nvSpPr>
        <p:spPr>
          <a:xfrm>
            <a:off x="1235273" y="2017752"/>
            <a:ext cx="1930360" cy="2032754"/>
          </a:xfrm>
          <a:prstGeom prst="rect">
            <a:avLst/>
          </a:prstGeom>
          <a:noFill/>
          <a:ln/>
        </p:spPr>
        <p:txBody>
          <a:bodyPr wrap="square" lIns="0" tIns="0" rIns="0" bIns="0" rtlCol="0" anchor="t"/>
          <a:lstStyle/>
          <a:p>
            <a:pPr marL="0" indent="0" algn="l">
              <a:lnSpc>
                <a:spcPts val="1750"/>
              </a:lnSpc>
              <a:buNone/>
            </a:pPr>
            <a:r>
              <a:rPr lang="en-US" sz="1200" b="1" dirty="0">
                <a:solidFill>
                  <a:srgbClr val="3B3535"/>
                </a:solidFill>
                <a:latin typeface="Sora Light" pitchFamily="34" charset="0"/>
                <a:ea typeface="Sora Light" pitchFamily="34" charset="-122"/>
                <a:cs typeface="Sora Light" pitchFamily="34" charset="-120"/>
              </a:rPr>
              <a:t>Pandas</a:t>
            </a:r>
            <a:r>
              <a:rPr lang="en-US" sz="1200" dirty="0">
                <a:solidFill>
                  <a:srgbClr val="3B3535"/>
                </a:solidFill>
                <a:latin typeface="Sora Light" pitchFamily="34" charset="0"/>
                <a:ea typeface="Sora Light" pitchFamily="34" charset="-122"/>
                <a:cs typeface="Sora Light" pitchFamily="34" charset="-120"/>
              </a:rPr>
              <a:t> and </a:t>
            </a:r>
            <a:r>
              <a:rPr lang="en-US" sz="1200" b="1" dirty="0">
                <a:solidFill>
                  <a:srgbClr val="3B3535"/>
                </a:solidFill>
                <a:latin typeface="Sora Light" pitchFamily="34" charset="0"/>
                <a:ea typeface="Sora Light" pitchFamily="34" charset="-122"/>
                <a:cs typeface="Sora Light" pitchFamily="34" charset="-120"/>
              </a:rPr>
              <a:t>NumPy</a:t>
            </a:r>
            <a:r>
              <a:rPr lang="en-US" sz="1200" dirty="0">
                <a:solidFill>
                  <a:srgbClr val="3B3535"/>
                </a:solidFill>
                <a:latin typeface="Sora Light" pitchFamily="34" charset="0"/>
                <a:ea typeface="Sora Light" pitchFamily="34" charset="-122"/>
                <a:cs typeface="Sora Light" pitchFamily="34" charset="-120"/>
              </a:rPr>
              <a:t> were indispensable for efficient data loading, comprehensive manipulation, and various preprocessing tasks. They provided the foundational capabilities for structured data operations.</a:t>
            </a:r>
            <a:endParaRPr lang="en-US" sz="1200" dirty="0"/>
          </a:p>
        </p:txBody>
      </p:sp>
      <p:pic>
        <p:nvPicPr>
          <p:cNvPr id="7" name="Image 2" descr="preencoded.png"/>
          <p:cNvPicPr>
            <a:picLocks noChangeAspect="1"/>
          </p:cNvPicPr>
          <p:nvPr/>
        </p:nvPicPr>
        <p:blipFill>
          <a:blip r:embed="rId5"/>
          <a:stretch>
            <a:fillRect/>
          </a:stretch>
        </p:blipFill>
        <p:spPr>
          <a:xfrm>
            <a:off x="3342084" y="1617107"/>
            <a:ext cx="352901" cy="352901"/>
          </a:xfrm>
          <a:prstGeom prst="rect">
            <a:avLst/>
          </a:prstGeom>
        </p:spPr>
      </p:pic>
      <p:sp>
        <p:nvSpPr>
          <p:cNvPr id="8" name="Text 3"/>
          <p:cNvSpPr/>
          <p:nvPr/>
        </p:nvSpPr>
        <p:spPr>
          <a:xfrm>
            <a:off x="3871436" y="1700927"/>
            <a:ext cx="1857851" cy="232172"/>
          </a:xfrm>
          <a:prstGeom prst="rect">
            <a:avLst/>
          </a:prstGeom>
          <a:noFill/>
          <a:ln/>
        </p:spPr>
        <p:txBody>
          <a:bodyPr wrap="none" lIns="0" tIns="0" rIns="0" bIns="0" rtlCol="0" anchor="t"/>
          <a:lstStyle/>
          <a:p>
            <a:pPr marL="0" indent="0" algn="l">
              <a:lnSpc>
                <a:spcPts val="1800"/>
              </a:lnSpc>
              <a:buNone/>
            </a:pPr>
            <a:r>
              <a:rPr lang="en-US" sz="1600" b="1" dirty="0">
                <a:solidFill>
                  <a:srgbClr val="3B3535"/>
                </a:solidFill>
                <a:latin typeface="Alexandria Semi Bold" pitchFamily="34" charset="0"/>
                <a:ea typeface="Alexandria Semi Bold" pitchFamily="34" charset="-122"/>
                <a:cs typeface="Alexandria Semi Bold" pitchFamily="34" charset="-120"/>
              </a:rPr>
              <a:t>Visualization</a:t>
            </a:r>
            <a:endParaRPr lang="en-US" sz="1600" b="1" dirty="0"/>
          </a:p>
        </p:txBody>
      </p:sp>
      <p:sp>
        <p:nvSpPr>
          <p:cNvPr id="9" name="Text 4"/>
          <p:cNvSpPr/>
          <p:nvPr/>
        </p:nvSpPr>
        <p:spPr>
          <a:xfrm>
            <a:off x="3871436" y="2017752"/>
            <a:ext cx="1930360" cy="2032754"/>
          </a:xfrm>
          <a:prstGeom prst="rect">
            <a:avLst/>
          </a:prstGeom>
          <a:noFill/>
          <a:ln/>
        </p:spPr>
        <p:txBody>
          <a:bodyPr wrap="square" lIns="0" tIns="0" rIns="0" bIns="0" rtlCol="0" anchor="t"/>
          <a:lstStyle/>
          <a:p>
            <a:pPr marL="0" indent="0" algn="l">
              <a:lnSpc>
                <a:spcPts val="1750"/>
              </a:lnSpc>
              <a:buNone/>
            </a:pPr>
            <a:r>
              <a:rPr lang="en-US" sz="1200" b="1" dirty="0">
                <a:solidFill>
                  <a:srgbClr val="3B3535"/>
                </a:solidFill>
                <a:latin typeface="Sora Light" pitchFamily="34" charset="0"/>
                <a:ea typeface="Sora Light" pitchFamily="34" charset="-122"/>
                <a:cs typeface="Sora Light" pitchFamily="34" charset="-120"/>
              </a:rPr>
              <a:t>Matplotlib</a:t>
            </a:r>
            <a:r>
              <a:rPr lang="en-US" sz="1200" dirty="0">
                <a:solidFill>
                  <a:srgbClr val="3B3535"/>
                </a:solidFill>
                <a:latin typeface="Sora Light" pitchFamily="34" charset="0"/>
                <a:ea typeface="Sora Light" pitchFamily="34" charset="-122"/>
                <a:cs typeface="Sora Light" pitchFamily="34" charset="-120"/>
              </a:rPr>
              <a:t> and </a:t>
            </a:r>
            <a:r>
              <a:rPr lang="en-US" sz="1200" b="1" dirty="0">
                <a:solidFill>
                  <a:srgbClr val="3B3535"/>
                </a:solidFill>
                <a:latin typeface="Sora Light" pitchFamily="34" charset="0"/>
                <a:ea typeface="Sora Light" pitchFamily="34" charset="-122"/>
                <a:cs typeface="Sora Light" pitchFamily="34" charset="-120"/>
              </a:rPr>
              <a:t>Seaborn</a:t>
            </a:r>
            <a:r>
              <a:rPr lang="en-US" sz="1200" dirty="0">
                <a:solidFill>
                  <a:srgbClr val="3B3535"/>
                </a:solidFill>
                <a:latin typeface="Sora Light" pitchFamily="34" charset="0"/>
                <a:ea typeface="Sora Light" pitchFamily="34" charset="-122"/>
                <a:cs typeface="Sora Light" pitchFamily="34" charset="-120"/>
              </a:rPr>
              <a:t> were employed for generating insightful data visualizations, including distributions, correlations, and model evaluation plots, which aided in understanding data patterns.</a:t>
            </a:r>
            <a:endParaRPr lang="en-US" sz="1200" dirty="0"/>
          </a:p>
        </p:txBody>
      </p:sp>
      <p:pic>
        <p:nvPicPr>
          <p:cNvPr id="10" name="Image 3" descr="preencoded.png"/>
          <p:cNvPicPr>
            <a:picLocks noChangeAspect="1"/>
          </p:cNvPicPr>
          <p:nvPr/>
        </p:nvPicPr>
        <p:blipFill>
          <a:blip r:embed="rId6"/>
          <a:stretch>
            <a:fillRect/>
          </a:stretch>
        </p:blipFill>
        <p:spPr>
          <a:xfrm>
            <a:off x="5978247" y="1617107"/>
            <a:ext cx="352901" cy="352901"/>
          </a:xfrm>
          <a:prstGeom prst="rect">
            <a:avLst/>
          </a:prstGeom>
        </p:spPr>
      </p:pic>
      <p:sp>
        <p:nvSpPr>
          <p:cNvPr id="11" name="Text 5"/>
          <p:cNvSpPr/>
          <p:nvPr/>
        </p:nvSpPr>
        <p:spPr>
          <a:xfrm>
            <a:off x="6507599" y="1700927"/>
            <a:ext cx="1857851" cy="232172"/>
          </a:xfrm>
          <a:prstGeom prst="rect">
            <a:avLst/>
          </a:prstGeom>
          <a:noFill/>
          <a:ln/>
        </p:spPr>
        <p:txBody>
          <a:bodyPr wrap="none" lIns="0" tIns="0" rIns="0" bIns="0" rtlCol="0" anchor="t"/>
          <a:lstStyle/>
          <a:p>
            <a:pPr marL="0" indent="0" algn="l">
              <a:lnSpc>
                <a:spcPts val="1800"/>
              </a:lnSpc>
              <a:buNone/>
            </a:pPr>
            <a:r>
              <a:rPr lang="en-US" sz="1600" b="1" dirty="0">
                <a:solidFill>
                  <a:srgbClr val="3B3535"/>
                </a:solidFill>
                <a:latin typeface="Alexandria Semi Bold" pitchFamily="34" charset="0"/>
                <a:ea typeface="Alexandria Semi Bold" pitchFamily="34" charset="-122"/>
                <a:cs typeface="Alexandria Semi Bold" pitchFamily="34" charset="-120"/>
              </a:rPr>
              <a:t>ML Ecosystem</a:t>
            </a:r>
            <a:endParaRPr lang="en-US" sz="1600" b="1" dirty="0"/>
          </a:p>
        </p:txBody>
      </p:sp>
      <p:sp>
        <p:nvSpPr>
          <p:cNvPr id="12" name="Text 6"/>
          <p:cNvSpPr/>
          <p:nvPr/>
        </p:nvSpPr>
        <p:spPr>
          <a:xfrm>
            <a:off x="6507599" y="2017752"/>
            <a:ext cx="1930360" cy="2258616"/>
          </a:xfrm>
          <a:prstGeom prst="rect">
            <a:avLst/>
          </a:prstGeom>
          <a:noFill/>
          <a:ln/>
        </p:spPr>
        <p:txBody>
          <a:bodyPr wrap="square" lIns="0" tIns="0" rIns="0" bIns="0" rtlCol="0" anchor="t"/>
          <a:lstStyle/>
          <a:p>
            <a:pPr marL="0" indent="0" algn="l">
              <a:lnSpc>
                <a:spcPts val="1750"/>
              </a:lnSpc>
              <a:buNone/>
            </a:pPr>
            <a:r>
              <a:rPr lang="en-US" sz="1200" b="1" dirty="0">
                <a:solidFill>
                  <a:srgbClr val="3B3535"/>
                </a:solidFill>
                <a:latin typeface="Sora Light" pitchFamily="34" charset="0"/>
                <a:ea typeface="Sora Light" pitchFamily="34" charset="-122"/>
                <a:cs typeface="Sora Light" pitchFamily="34" charset="-120"/>
              </a:rPr>
              <a:t>Scikit-learn</a:t>
            </a:r>
            <a:r>
              <a:rPr lang="en-US" sz="1200" dirty="0">
                <a:solidFill>
                  <a:srgbClr val="3B3535"/>
                </a:solidFill>
                <a:latin typeface="Sora Light" pitchFamily="34" charset="0"/>
                <a:ea typeface="Sora Light" pitchFamily="34" charset="-122"/>
                <a:cs typeface="Sora Light" pitchFamily="34" charset="-120"/>
              </a:rPr>
              <a:t> served as the core framework for essential machine learning tasks, encompassing preprocessing pipelines, robust train-test splitting, diverse classification models, and comprehensive evaluation metrics.</a:t>
            </a:r>
            <a:endParaRPr lang="en-US" sz="1200" dirty="0"/>
          </a:p>
        </p:txBody>
      </p:sp>
      <p:pic>
        <p:nvPicPr>
          <p:cNvPr id="13" name="Image 4" descr="preencoded.png"/>
          <p:cNvPicPr>
            <a:picLocks noChangeAspect="1"/>
          </p:cNvPicPr>
          <p:nvPr/>
        </p:nvPicPr>
        <p:blipFill>
          <a:blip r:embed="rId7"/>
          <a:stretch>
            <a:fillRect/>
          </a:stretch>
        </p:blipFill>
        <p:spPr>
          <a:xfrm>
            <a:off x="705922" y="4629269"/>
            <a:ext cx="352901" cy="352901"/>
          </a:xfrm>
          <a:prstGeom prst="rect">
            <a:avLst/>
          </a:prstGeom>
        </p:spPr>
      </p:pic>
      <p:sp>
        <p:nvSpPr>
          <p:cNvPr id="14" name="Text 7"/>
          <p:cNvSpPr/>
          <p:nvPr/>
        </p:nvSpPr>
        <p:spPr>
          <a:xfrm>
            <a:off x="1235273" y="4713089"/>
            <a:ext cx="1857851" cy="232172"/>
          </a:xfrm>
          <a:prstGeom prst="rect">
            <a:avLst/>
          </a:prstGeom>
          <a:noFill/>
          <a:ln/>
        </p:spPr>
        <p:txBody>
          <a:bodyPr wrap="none" lIns="0" tIns="0" rIns="0" bIns="0" rtlCol="0" anchor="t"/>
          <a:lstStyle/>
          <a:p>
            <a:pPr marL="0" indent="0" algn="l">
              <a:lnSpc>
                <a:spcPts val="1800"/>
              </a:lnSpc>
              <a:buNone/>
            </a:pPr>
            <a:r>
              <a:rPr lang="en-US" sz="1600" b="1" dirty="0">
                <a:solidFill>
                  <a:srgbClr val="3B3535"/>
                </a:solidFill>
                <a:latin typeface="Alexandria Semi Bold" pitchFamily="34" charset="0"/>
                <a:ea typeface="Alexandria Semi Bold" pitchFamily="34" charset="-122"/>
                <a:cs typeface="Alexandria Semi Bold" pitchFamily="34" charset="-120"/>
              </a:rPr>
              <a:t>Scaling Techniques</a:t>
            </a:r>
            <a:endParaRPr lang="en-US" sz="1600" b="1" dirty="0"/>
          </a:p>
        </p:txBody>
      </p:sp>
      <p:sp>
        <p:nvSpPr>
          <p:cNvPr id="15" name="Text 8"/>
          <p:cNvSpPr/>
          <p:nvPr/>
        </p:nvSpPr>
        <p:spPr>
          <a:xfrm>
            <a:off x="1235273" y="5029914"/>
            <a:ext cx="1930360" cy="2258616"/>
          </a:xfrm>
          <a:prstGeom prst="rect">
            <a:avLst/>
          </a:prstGeom>
          <a:noFill/>
          <a:ln/>
        </p:spPr>
        <p:txBody>
          <a:bodyPr wrap="square" lIns="0" tIns="0" rIns="0" bIns="0" rtlCol="0" anchor="t"/>
          <a:lstStyle/>
          <a:p>
            <a:pPr marL="0" indent="0" algn="l">
              <a:lnSpc>
                <a:spcPts val="1750"/>
              </a:lnSpc>
              <a:buNone/>
            </a:pPr>
            <a:r>
              <a:rPr lang="en-US" sz="1200" b="1" dirty="0">
                <a:solidFill>
                  <a:srgbClr val="3B3535"/>
                </a:solidFill>
                <a:latin typeface="Sora Light" pitchFamily="34" charset="0"/>
                <a:ea typeface="Sora Light" pitchFamily="34" charset="-122"/>
                <a:cs typeface="Sora Light" pitchFamily="34" charset="-120"/>
              </a:rPr>
              <a:t>MinMaxScaler</a:t>
            </a:r>
            <a:r>
              <a:rPr lang="en-US" sz="1200" dirty="0">
                <a:solidFill>
                  <a:srgbClr val="3B3535"/>
                </a:solidFill>
                <a:latin typeface="Sora Light" pitchFamily="34" charset="0"/>
                <a:ea typeface="Sora Light" pitchFamily="34" charset="-122"/>
                <a:cs typeface="Sora Light" pitchFamily="34" charset="-120"/>
              </a:rPr>
              <a:t> was specifically utilized to normalize features into a consistent 0-1 range, ensuring that no single feature disproportionately influences the model during training. We also explored other classifiers for robustness.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891659"/>
            <a:ext cx="7376755" cy="498872"/>
          </a:xfrm>
          <a:prstGeom prst="rect">
            <a:avLst/>
          </a:prstGeom>
          <a:noFill/>
          <a:ln/>
        </p:spPr>
        <p:txBody>
          <a:bodyPr wrap="none" lIns="0" tIns="0" rIns="0" bIns="0" rtlCol="0" anchor="t"/>
          <a:lstStyle/>
          <a:p>
            <a:pPr marL="0" indent="0" algn="l">
              <a:lnSpc>
                <a:spcPts val="3900"/>
              </a:lnSpc>
              <a:buNone/>
            </a:pPr>
            <a:r>
              <a:rPr lang="en-US" sz="3100" dirty="0">
                <a:solidFill>
                  <a:srgbClr val="1F1E1E"/>
                </a:solidFill>
                <a:latin typeface="Alexandria Semi Bold" pitchFamily="34" charset="0"/>
                <a:ea typeface="Alexandria Semi Bold" pitchFamily="34" charset="-122"/>
                <a:cs typeface="Alexandria Semi Bold" pitchFamily="34" charset="-120"/>
              </a:rPr>
              <a:t>Comprehensive Preprocessing Steps</a:t>
            </a:r>
            <a:endParaRPr lang="en-US" sz="3100" dirty="0"/>
          </a:p>
        </p:txBody>
      </p:sp>
      <p:pic>
        <p:nvPicPr>
          <p:cNvPr id="3" name="Image 0" descr="preencoded.png"/>
          <p:cNvPicPr>
            <a:picLocks noChangeAspect="1"/>
          </p:cNvPicPr>
          <p:nvPr/>
        </p:nvPicPr>
        <p:blipFill>
          <a:blip r:embed="rId3"/>
          <a:stretch>
            <a:fillRect/>
          </a:stretch>
        </p:blipFill>
        <p:spPr>
          <a:xfrm>
            <a:off x="758309" y="1693783"/>
            <a:ext cx="758309" cy="1128832"/>
          </a:xfrm>
          <a:prstGeom prst="rect">
            <a:avLst/>
          </a:prstGeom>
        </p:spPr>
      </p:pic>
      <p:sp>
        <p:nvSpPr>
          <p:cNvPr id="4" name="Text 1"/>
          <p:cNvSpPr/>
          <p:nvPr/>
        </p:nvSpPr>
        <p:spPr>
          <a:xfrm>
            <a:off x="1668185" y="1845350"/>
            <a:ext cx="1995487" cy="249436"/>
          </a:xfrm>
          <a:prstGeom prst="rect">
            <a:avLst/>
          </a:prstGeom>
          <a:noFill/>
          <a:ln/>
        </p:spPr>
        <p:txBody>
          <a:bodyPr wrap="none" lIns="0" tIns="0" rIns="0" bIns="0" rtlCol="0" anchor="t"/>
          <a:lstStyle/>
          <a:p>
            <a:pPr marL="0" indent="0" algn="l">
              <a:lnSpc>
                <a:spcPts val="1950"/>
              </a:lnSpc>
              <a:buNone/>
            </a:pPr>
            <a:r>
              <a:rPr lang="en-US" sz="1600" dirty="0">
                <a:solidFill>
                  <a:srgbClr val="3B3535"/>
                </a:solidFill>
                <a:latin typeface="Alexandria Semi Bold" pitchFamily="34" charset="0"/>
                <a:ea typeface="Alexandria Semi Bold" pitchFamily="34" charset="-122"/>
                <a:cs typeface="Alexandria Semi Bold" pitchFamily="34" charset="-120"/>
              </a:rPr>
              <a:t>Missing Values</a:t>
            </a:r>
            <a:endParaRPr lang="en-US" sz="1600" dirty="0"/>
          </a:p>
        </p:txBody>
      </p:sp>
      <p:sp>
        <p:nvSpPr>
          <p:cNvPr id="5" name="Text 2"/>
          <p:cNvSpPr/>
          <p:nvPr/>
        </p:nvSpPr>
        <p:spPr>
          <a:xfrm>
            <a:off x="1668185" y="2185749"/>
            <a:ext cx="12203906" cy="485299"/>
          </a:xfrm>
          <a:prstGeom prst="rect">
            <a:avLst/>
          </a:prstGeom>
          <a:noFill/>
          <a:ln/>
        </p:spPr>
        <p:txBody>
          <a:bodyPr wrap="square" lIns="0" tIns="0" rIns="0" bIns="0" rtlCol="0" anchor="t"/>
          <a:lstStyle/>
          <a:p>
            <a:pPr marL="0" indent="0" algn="l">
              <a:lnSpc>
                <a:spcPts val="1900"/>
              </a:lnSpc>
              <a:buNone/>
            </a:pPr>
            <a:r>
              <a:rPr lang="en-US" sz="1200" dirty="0">
                <a:solidFill>
                  <a:srgbClr val="3B3535"/>
                </a:solidFill>
                <a:latin typeface="Sora Light" pitchFamily="34" charset="0"/>
                <a:ea typeface="Sora Light" pitchFamily="34" charset="-122"/>
                <a:cs typeface="Sora Light" pitchFamily="34" charset="-120"/>
              </a:rPr>
              <a:t>Missing numerical values were imputed using the mean of their respective columns, while categorical missing values were filled with the mode to preserve data integrity and prevent information loss.</a:t>
            </a:r>
            <a:endParaRPr lang="en-US" sz="1200" dirty="0"/>
          </a:p>
        </p:txBody>
      </p:sp>
      <p:pic>
        <p:nvPicPr>
          <p:cNvPr id="6" name="Image 1" descr="preencoded.png"/>
          <p:cNvPicPr>
            <a:picLocks noChangeAspect="1"/>
          </p:cNvPicPr>
          <p:nvPr/>
        </p:nvPicPr>
        <p:blipFill>
          <a:blip r:embed="rId4"/>
          <a:stretch>
            <a:fillRect/>
          </a:stretch>
        </p:blipFill>
        <p:spPr>
          <a:xfrm>
            <a:off x="758309" y="2822615"/>
            <a:ext cx="758309" cy="1128832"/>
          </a:xfrm>
          <a:prstGeom prst="rect">
            <a:avLst/>
          </a:prstGeom>
        </p:spPr>
      </p:pic>
      <p:sp>
        <p:nvSpPr>
          <p:cNvPr id="7" name="Text 3"/>
          <p:cNvSpPr/>
          <p:nvPr/>
        </p:nvSpPr>
        <p:spPr>
          <a:xfrm>
            <a:off x="1668185" y="2974181"/>
            <a:ext cx="1995487" cy="249436"/>
          </a:xfrm>
          <a:prstGeom prst="rect">
            <a:avLst/>
          </a:prstGeom>
          <a:noFill/>
          <a:ln/>
        </p:spPr>
        <p:txBody>
          <a:bodyPr wrap="none" lIns="0" tIns="0" rIns="0" bIns="0" rtlCol="0" anchor="t"/>
          <a:lstStyle/>
          <a:p>
            <a:pPr marL="0" indent="0" algn="l">
              <a:lnSpc>
                <a:spcPts val="1950"/>
              </a:lnSpc>
              <a:buNone/>
            </a:pPr>
            <a:r>
              <a:rPr lang="en-US" sz="1600" dirty="0">
                <a:solidFill>
                  <a:srgbClr val="3B3535"/>
                </a:solidFill>
                <a:latin typeface="Alexandria Semi Bold" pitchFamily="34" charset="0"/>
                <a:ea typeface="Alexandria Semi Bold" pitchFamily="34" charset="-122"/>
                <a:cs typeface="Alexandria Semi Bold" pitchFamily="34" charset="-120"/>
              </a:rPr>
              <a:t>Duplicate Removal</a:t>
            </a:r>
            <a:endParaRPr lang="en-US" sz="1600" dirty="0"/>
          </a:p>
        </p:txBody>
      </p:sp>
      <p:sp>
        <p:nvSpPr>
          <p:cNvPr id="8" name="Text 4"/>
          <p:cNvSpPr/>
          <p:nvPr/>
        </p:nvSpPr>
        <p:spPr>
          <a:xfrm>
            <a:off x="1668185" y="3314581"/>
            <a:ext cx="12203906" cy="485299"/>
          </a:xfrm>
          <a:prstGeom prst="rect">
            <a:avLst/>
          </a:prstGeom>
          <a:noFill/>
          <a:ln/>
        </p:spPr>
        <p:txBody>
          <a:bodyPr wrap="square" lIns="0" tIns="0" rIns="0" bIns="0" rtlCol="0" anchor="t"/>
          <a:lstStyle/>
          <a:p>
            <a:pPr marL="0" indent="0" algn="l">
              <a:lnSpc>
                <a:spcPts val="1900"/>
              </a:lnSpc>
              <a:buNone/>
            </a:pPr>
            <a:r>
              <a:rPr lang="en-US" sz="1200" dirty="0">
                <a:solidFill>
                  <a:srgbClr val="3B3535"/>
                </a:solidFill>
                <a:latin typeface="Sora Light" pitchFamily="34" charset="0"/>
                <a:ea typeface="Sora Light" pitchFamily="34" charset="-122"/>
                <a:cs typeface="Sora Light" pitchFamily="34" charset="-120"/>
              </a:rPr>
              <a:t>Identical rows in the dataset were systematically removed to eliminate redundancy and prevent potential bias in model training and evaluation, ensuring a clean and unique dataset.</a:t>
            </a:r>
            <a:endParaRPr lang="en-US" sz="1200" dirty="0"/>
          </a:p>
        </p:txBody>
      </p:sp>
      <p:pic>
        <p:nvPicPr>
          <p:cNvPr id="9" name="Image 2" descr="preencoded.png"/>
          <p:cNvPicPr>
            <a:picLocks noChangeAspect="1"/>
          </p:cNvPicPr>
          <p:nvPr/>
        </p:nvPicPr>
        <p:blipFill>
          <a:blip r:embed="rId5"/>
          <a:stretch>
            <a:fillRect/>
          </a:stretch>
        </p:blipFill>
        <p:spPr>
          <a:xfrm>
            <a:off x="758309" y="3951446"/>
            <a:ext cx="758309" cy="1128832"/>
          </a:xfrm>
          <a:prstGeom prst="rect">
            <a:avLst/>
          </a:prstGeom>
        </p:spPr>
      </p:pic>
      <p:sp>
        <p:nvSpPr>
          <p:cNvPr id="10" name="Text 5"/>
          <p:cNvSpPr/>
          <p:nvPr/>
        </p:nvSpPr>
        <p:spPr>
          <a:xfrm>
            <a:off x="1668185" y="4103013"/>
            <a:ext cx="1995487" cy="249436"/>
          </a:xfrm>
          <a:prstGeom prst="rect">
            <a:avLst/>
          </a:prstGeom>
          <a:noFill/>
          <a:ln/>
        </p:spPr>
        <p:txBody>
          <a:bodyPr wrap="none" lIns="0" tIns="0" rIns="0" bIns="0" rtlCol="0" anchor="t"/>
          <a:lstStyle/>
          <a:p>
            <a:pPr marL="0" indent="0" algn="l">
              <a:lnSpc>
                <a:spcPts val="1950"/>
              </a:lnSpc>
              <a:buNone/>
            </a:pPr>
            <a:r>
              <a:rPr lang="en-US" sz="1600" dirty="0">
                <a:solidFill>
                  <a:srgbClr val="3B3535"/>
                </a:solidFill>
                <a:latin typeface="Alexandria Semi Bold" pitchFamily="34" charset="0"/>
                <a:ea typeface="Alexandria Semi Bold" pitchFamily="34" charset="-122"/>
                <a:cs typeface="Alexandria Semi Bold" pitchFamily="34" charset="-120"/>
              </a:rPr>
              <a:t>Outlier Detection</a:t>
            </a:r>
            <a:endParaRPr lang="en-US" sz="1600" dirty="0"/>
          </a:p>
        </p:txBody>
      </p:sp>
      <p:sp>
        <p:nvSpPr>
          <p:cNvPr id="11" name="Text 6"/>
          <p:cNvSpPr/>
          <p:nvPr/>
        </p:nvSpPr>
        <p:spPr>
          <a:xfrm>
            <a:off x="1668185" y="4443413"/>
            <a:ext cx="12203906" cy="485299"/>
          </a:xfrm>
          <a:prstGeom prst="rect">
            <a:avLst/>
          </a:prstGeom>
          <a:noFill/>
          <a:ln/>
        </p:spPr>
        <p:txBody>
          <a:bodyPr wrap="square" lIns="0" tIns="0" rIns="0" bIns="0" rtlCol="0" anchor="t"/>
          <a:lstStyle/>
          <a:p>
            <a:pPr marL="0" indent="0" algn="l">
              <a:lnSpc>
                <a:spcPts val="1900"/>
              </a:lnSpc>
              <a:buNone/>
            </a:pPr>
            <a:r>
              <a:rPr lang="en-US" sz="1200" dirty="0">
                <a:solidFill>
                  <a:srgbClr val="3B3535"/>
                </a:solidFill>
                <a:latin typeface="Sora Light" pitchFamily="34" charset="0"/>
                <a:ea typeface="Sora Light" pitchFamily="34" charset="-122"/>
                <a:cs typeface="Sora Light" pitchFamily="34" charset="-120"/>
              </a:rPr>
              <a:t>Outliers were identified and treated using IQR-based filtering methods, which helped mitigate their disproportionate impact on model performance and improve generalization.</a:t>
            </a:r>
            <a:endParaRPr lang="en-US" sz="1200" dirty="0"/>
          </a:p>
        </p:txBody>
      </p:sp>
      <p:pic>
        <p:nvPicPr>
          <p:cNvPr id="12" name="Image 3" descr="preencoded.png"/>
          <p:cNvPicPr>
            <a:picLocks noChangeAspect="1"/>
          </p:cNvPicPr>
          <p:nvPr/>
        </p:nvPicPr>
        <p:blipFill>
          <a:blip r:embed="rId6"/>
          <a:stretch>
            <a:fillRect/>
          </a:stretch>
        </p:blipFill>
        <p:spPr>
          <a:xfrm>
            <a:off x="758309" y="5080278"/>
            <a:ext cx="758309" cy="1128832"/>
          </a:xfrm>
          <a:prstGeom prst="rect">
            <a:avLst/>
          </a:prstGeom>
        </p:spPr>
      </p:pic>
      <p:sp>
        <p:nvSpPr>
          <p:cNvPr id="13" name="Text 7"/>
          <p:cNvSpPr/>
          <p:nvPr/>
        </p:nvSpPr>
        <p:spPr>
          <a:xfrm>
            <a:off x="1668185" y="5231844"/>
            <a:ext cx="2430304" cy="249436"/>
          </a:xfrm>
          <a:prstGeom prst="rect">
            <a:avLst/>
          </a:prstGeom>
          <a:noFill/>
          <a:ln/>
        </p:spPr>
        <p:txBody>
          <a:bodyPr wrap="none" lIns="0" tIns="0" rIns="0" bIns="0" rtlCol="0" anchor="t"/>
          <a:lstStyle/>
          <a:p>
            <a:pPr marL="0" indent="0" algn="l">
              <a:lnSpc>
                <a:spcPts val="1950"/>
              </a:lnSpc>
              <a:buNone/>
            </a:pPr>
            <a:r>
              <a:rPr lang="en-US" sz="1600" dirty="0">
                <a:solidFill>
                  <a:srgbClr val="3B3535"/>
                </a:solidFill>
                <a:latin typeface="Alexandria Semi Bold" pitchFamily="34" charset="0"/>
                <a:ea typeface="Alexandria Semi Bold" pitchFamily="34" charset="-122"/>
                <a:cs typeface="Alexandria Semi Bold" pitchFamily="34" charset="-120"/>
              </a:rPr>
              <a:t>Scaling &amp; Normalization</a:t>
            </a:r>
            <a:endParaRPr lang="en-US" sz="1600" dirty="0"/>
          </a:p>
        </p:txBody>
      </p:sp>
      <p:sp>
        <p:nvSpPr>
          <p:cNvPr id="14" name="Text 8"/>
          <p:cNvSpPr/>
          <p:nvPr/>
        </p:nvSpPr>
        <p:spPr>
          <a:xfrm>
            <a:off x="1668185" y="5572244"/>
            <a:ext cx="12203906" cy="485299"/>
          </a:xfrm>
          <a:prstGeom prst="rect">
            <a:avLst/>
          </a:prstGeom>
          <a:noFill/>
          <a:ln/>
        </p:spPr>
        <p:txBody>
          <a:bodyPr wrap="square" lIns="0" tIns="0" rIns="0" bIns="0" rtlCol="0" anchor="t"/>
          <a:lstStyle/>
          <a:p>
            <a:pPr marL="0" indent="0" algn="l">
              <a:lnSpc>
                <a:spcPts val="1900"/>
              </a:lnSpc>
              <a:buNone/>
            </a:pPr>
            <a:r>
              <a:rPr lang="en-US" sz="1200" dirty="0">
                <a:solidFill>
                  <a:srgbClr val="3B3535"/>
                </a:solidFill>
                <a:latin typeface="Sora Light" pitchFamily="34" charset="0"/>
                <a:ea typeface="Sora Light" pitchFamily="34" charset="-122"/>
                <a:cs typeface="Sora Light" pitchFamily="34" charset="-120"/>
              </a:rPr>
              <a:t>Features were scaled using </a:t>
            </a:r>
            <a:r>
              <a:rPr lang="en-US" sz="1200" b="1" dirty="0">
                <a:solidFill>
                  <a:srgbClr val="3B3535"/>
                </a:solidFill>
                <a:latin typeface="Sora Light" pitchFamily="34" charset="0"/>
                <a:ea typeface="Sora Light" pitchFamily="34" charset="-122"/>
                <a:cs typeface="Sora Light" pitchFamily="34" charset="-120"/>
              </a:rPr>
              <a:t>MinMaxScaler</a:t>
            </a:r>
            <a:r>
              <a:rPr lang="en-US" sz="1200" dirty="0">
                <a:solidFill>
                  <a:srgbClr val="3B3535"/>
                </a:solidFill>
                <a:latin typeface="Sora Light" pitchFamily="34" charset="0"/>
                <a:ea typeface="Sora Light" pitchFamily="34" charset="-122"/>
                <a:cs typeface="Sora Light" pitchFamily="34" charset="-120"/>
              </a:rPr>
              <a:t> for normalization (0-1 range) and </a:t>
            </a:r>
            <a:r>
              <a:rPr lang="en-US" sz="1200" b="1" dirty="0">
                <a:solidFill>
                  <a:srgbClr val="3B3535"/>
                </a:solidFill>
                <a:latin typeface="Sora Light" pitchFamily="34" charset="0"/>
                <a:ea typeface="Sora Light" pitchFamily="34" charset="-122"/>
                <a:cs typeface="Sora Light" pitchFamily="34" charset="-120"/>
              </a:rPr>
              <a:t>StandardScaler</a:t>
            </a:r>
            <a:r>
              <a:rPr lang="en-US" sz="1200" dirty="0">
                <a:solidFill>
                  <a:srgbClr val="3B3535"/>
                </a:solidFill>
                <a:latin typeface="Sora Light" pitchFamily="34" charset="0"/>
                <a:ea typeface="Sora Light" pitchFamily="34" charset="-122"/>
                <a:cs typeface="Sora Light" pitchFamily="34" charset="-120"/>
              </a:rPr>
              <a:t> for standardization (zero mean, unit variance), preparing the data for optimal model input.</a:t>
            </a:r>
            <a:endParaRPr lang="en-US" sz="1200" dirty="0"/>
          </a:p>
        </p:txBody>
      </p:sp>
      <p:pic>
        <p:nvPicPr>
          <p:cNvPr id="15" name="Image 4" descr="preencoded.png"/>
          <p:cNvPicPr>
            <a:picLocks noChangeAspect="1"/>
          </p:cNvPicPr>
          <p:nvPr/>
        </p:nvPicPr>
        <p:blipFill>
          <a:blip r:embed="rId7"/>
          <a:stretch>
            <a:fillRect/>
          </a:stretch>
        </p:blipFill>
        <p:spPr>
          <a:xfrm>
            <a:off x="758309" y="6209109"/>
            <a:ext cx="758309" cy="1128832"/>
          </a:xfrm>
          <a:prstGeom prst="rect">
            <a:avLst/>
          </a:prstGeom>
        </p:spPr>
      </p:pic>
      <p:sp>
        <p:nvSpPr>
          <p:cNvPr id="16" name="Text 9"/>
          <p:cNvSpPr/>
          <p:nvPr/>
        </p:nvSpPr>
        <p:spPr>
          <a:xfrm>
            <a:off x="1668185" y="6360676"/>
            <a:ext cx="1995487" cy="249436"/>
          </a:xfrm>
          <a:prstGeom prst="rect">
            <a:avLst/>
          </a:prstGeom>
          <a:noFill/>
          <a:ln/>
        </p:spPr>
        <p:txBody>
          <a:bodyPr wrap="none" lIns="0" tIns="0" rIns="0" bIns="0" rtlCol="0" anchor="t"/>
          <a:lstStyle/>
          <a:p>
            <a:pPr marL="0" indent="0" algn="l">
              <a:lnSpc>
                <a:spcPts val="1950"/>
              </a:lnSpc>
              <a:buNone/>
            </a:pPr>
            <a:r>
              <a:rPr lang="en-US" sz="1600" dirty="0">
                <a:solidFill>
                  <a:srgbClr val="3B3535"/>
                </a:solidFill>
                <a:latin typeface="Alexandria Semi Bold" pitchFamily="34" charset="0"/>
                <a:ea typeface="Alexandria Semi Bold" pitchFamily="34" charset="-122"/>
                <a:cs typeface="Alexandria Semi Bold" pitchFamily="34" charset="-120"/>
              </a:rPr>
              <a:t>Dataset Balancing</a:t>
            </a:r>
            <a:endParaRPr lang="en-US" sz="1600" dirty="0"/>
          </a:p>
        </p:txBody>
      </p:sp>
      <p:sp>
        <p:nvSpPr>
          <p:cNvPr id="17" name="Text 10"/>
          <p:cNvSpPr/>
          <p:nvPr/>
        </p:nvSpPr>
        <p:spPr>
          <a:xfrm>
            <a:off x="1668185" y="6701076"/>
            <a:ext cx="12203906" cy="485299"/>
          </a:xfrm>
          <a:prstGeom prst="rect">
            <a:avLst/>
          </a:prstGeom>
          <a:noFill/>
          <a:ln/>
        </p:spPr>
        <p:txBody>
          <a:bodyPr wrap="square" lIns="0" tIns="0" rIns="0" bIns="0" rtlCol="0" anchor="t"/>
          <a:lstStyle/>
          <a:p>
            <a:pPr marL="0" indent="0" algn="l">
              <a:lnSpc>
                <a:spcPts val="1900"/>
              </a:lnSpc>
              <a:buNone/>
            </a:pPr>
            <a:r>
              <a:rPr lang="en-US" sz="1200" dirty="0">
                <a:solidFill>
                  <a:srgbClr val="3B3535"/>
                </a:solidFill>
                <a:latin typeface="Sora Light" pitchFamily="34" charset="0"/>
                <a:ea typeface="Sora Light" pitchFamily="34" charset="-122"/>
                <a:cs typeface="Sora Light" pitchFamily="34" charset="-120"/>
              </a:rPr>
              <a:t>The final dataset underwent balancing techniques to address class imbalance, ensuring that the 'Best Seller' and 'Non-Best Seller' categories were adequately represented for fair model training.</a:t>
            </a:r>
            <a:endParaRPr lang="en-US" sz="1200" dirty="0"/>
          </a:p>
        </p:txBody>
      </p:sp>
      <p:pic>
        <p:nvPicPr>
          <p:cNvPr id="19" name="Picture 18">
            <a:extLst>
              <a:ext uri="{FF2B5EF4-FFF2-40B4-BE49-F238E27FC236}">
                <a16:creationId xmlns:a16="http://schemas.microsoft.com/office/drawing/2014/main" id="{91F567FF-BF47-BFE4-37CA-ADDE917E34D8}"/>
              </a:ext>
            </a:extLst>
          </p:cNvPr>
          <p:cNvPicPr>
            <a:picLocks noChangeAspect="1"/>
          </p:cNvPicPr>
          <p:nvPr/>
        </p:nvPicPr>
        <p:blipFill>
          <a:blip r:embed="rId8"/>
          <a:stretch>
            <a:fillRect/>
          </a:stretch>
        </p:blipFill>
        <p:spPr>
          <a:xfrm>
            <a:off x="12487610" y="7770672"/>
            <a:ext cx="2142790" cy="375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631031"/>
            <a:ext cx="7038142" cy="623530"/>
          </a:xfrm>
          <a:prstGeom prst="rect">
            <a:avLst/>
          </a:prstGeom>
          <a:noFill/>
          <a:ln/>
        </p:spPr>
        <p:txBody>
          <a:bodyPr wrap="none" lIns="0" tIns="0" rIns="0" bIns="0" rtlCol="0" anchor="t"/>
          <a:lstStyle/>
          <a:p>
            <a:pPr marL="0" indent="0" algn="l">
              <a:lnSpc>
                <a:spcPts val="4900"/>
              </a:lnSpc>
              <a:buNone/>
            </a:pPr>
            <a:r>
              <a:rPr lang="en-US" sz="3900" dirty="0">
                <a:solidFill>
                  <a:srgbClr val="1F1E1E"/>
                </a:solidFill>
                <a:latin typeface="Alexandria Semi Bold" pitchFamily="34" charset="0"/>
                <a:ea typeface="Alexandria Semi Bold" pitchFamily="34" charset="-122"/>
                <a:cs typeface="Alexandria Semi Bold" pitchFamily="34" charset="-120"/>
              </a:rPr>
              <a:t>Model Training &amp; Core Logic</a:t>
            </a:r>
            <a:endParaRPr lang="en-US" sz="3900" dirty="0"/>
          </a:p>
        </p:txBody>
      </p:sp>
      <p:sp>
        <p:nvSpPr>
          <p:cNvPr id="3" name="Shape 1"/>
          <p:cNvSpPr/>
          <p:nvPr/>
        </p:nvSpPr>
        <p:spPr>
          <a:xfrm>
            <a:off x="7303770" y="1633657"/>
            <a:ext cx="22860" cy="5964912"/>
          </a:xfrm>
          <a:prstGeom prst="roundRect">
            <a:avLst>
              <a:gd name="adj" fmla="val 348309"/>
            </a:avLst>
          </a:prstGeom>
          <a:solidFill>
            <a:srgbClr val="BBC2DC"/>
          </a:solidFill>
          <a:ln/>
        </p:spPr>
      </p:sp>
      <p:sp>
        <p:nvSpPr>
          <p:cNvPr id="4" name="Shape 2"/>
          <p:cNvSpPr/>
          <p:nvPr/>
        </p:nvSpPr>
        <p:spPr>
          <a:xfrm>
            <a:off x="6556177" y="1835468"/>
            <a:ext cx="568643" cy="22860"/>
          </a:xfrm>
          <a:prstGeom prst="roundRect">
            <a:avLst>
              <a:gd name="adj" fmla="val 348309"/>
            </a:avLst>
          </a:prstGeom>
          <a:solidFill>
            <a:srgbClr val="BBC2DC"/>
          </a:solidFill>
          <a:ln/>
        </p:spPr>
      </p:sp>
      <p:sp>
        <p:nvSpPr>
          <p:cNvPr id="5" name="Shape 3"/>
          <p:cNvSpPr/>
          <p:nvPr/>
        </p:nvSpPr>
        <p:spPr>
          <a:xfrm>
            <a:off x="7101959" y="1633657"/>
            <a:ext cx="426482" cy="426482"/>
          </a:xfrm>
          <a:prstGeom prst="roundRect">
            <a:avLst>
              <a:gd name="adj" fmla="val 18670"/>
            </a:avLst>
          </a:prstGeom>
          <a:solidFill>
            <a:srgbClr val="D5DCF6"/>
          </a:solidFill>
          <a:ln w="7620">
            <a:solidFill>
              <a:srgbClr val="BBC2DC"/>
            </a:solidFill>
            <a:prstDash val="solid"/>
          </a:ln>
        </p:spPr>
      </p:sp>
      <p:pic>
        <p:nvPicPr>
          <p:cNvPr id="6" name="Image 0" descr="preencoded.png"/>
          <p:cNvPicPr>
            <a:picLocks noChangeAspect="1"/>
          </p:cNvPicPr>
          <p:nvPr/>
        </p:nvPicPr>
        <p:blipFill>
          <a:blip r:embed="rId3"/>
          <a:stretch>
            <a:fillRect/>
          </a:stretch>
        </p:blipFill>
        <p:spPr>
          <a:xfrm>
            <a:off x="7165538" y="1659850"/>
            <a:ext cx="299323" cy="374094"/>
          </a:xfrm>
          <a:prstGeom prst="rect">
            <a:avLst/>
          </a:prstGeom>
        </p:spPr>
      </p:pic>
      <p:sp>
        <p:nvSpPr>
          <p:cNvPr id="7" name="Text 4"/>
          <p:cNvSpPr/>
          <p:nvPr/>
        </p:nvSpPr>
        <p:spPr>
          <a:xfrm>
            <a:off x="3123962" y="1698784"/>
            <a:ext cx="3243382" cy="311706"/>
          </a:xfrm>
          <a:prstGeom prst="rect">
            <a:avLst/>
          </a:prstGeom>
          <a:noFill/>
          <a:ln/>
        </p:spPr>
        <p:txBody>
          <a:bodyPr wrap="none" lIns="0" tIns="0" rIns="0" bIns="0" rtlCol="0" anchor="t"/>
          <a:lstStyle/>
          <a:p>
            <a:pPr marL="0" indent="0" algn="r">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Target Variable Definition</a:t>
            </a:r>
            <a:endParaRPr lang="en-US" sz="1950" dirty="0"/>
          </a:p>
        </p:txBody>
      </p:sp>
      <p:sp>
        <p:nvSpPr>
          <p:cNvPr id="8" name="Text 5"/>
          <p:cNvSpPr/>
          <p:nvPr/>
        </p:nvSpPr>
        <p:spPr>
          <a:xfrm>
            <a:off x="758309" y="2124194"/>
            <a:ext cx="5609034" cy="909757"/>
          </a:xfrm>
          <a:prstGeom prst="rect">
            <a:avLst/>
          </a:prstGeom>
          <a:noFill/>
          <a:ln/>
        </p:spPr>
        <p:txBody>
          <a:bodyPr wrap="square" lIns="0" tIns="0" rIns="0" bIns="0" rtlCol="0" anchor="t"/>
          <a:lstStyle/>
          <a:p>
            <a:pPr marL="0" indent="0" algn="r">
              <a:lnSpc>
                <a:spcPts val="2350"/>
              </a:lnSpc>
              <a:buNone/>
            </a:pPr>
            <a:r>
              <a:rPr lang="en-US" sz="1450" dirty="0">
                <a:solidFill>
                  <a:srgbClr val="3B3535"/>
                </a:solidFill>
                <a:latin typeface="Sora Light" pitchFamily="34" charset="0"/>
                <a:ea typeface="Sora Light" pitchFamily="34" charset="-122"/>
                <a:cs typeface="Sora Light" pitchFamily="34" charset="-120"/>
              </a:rPr>
              <a:t>The core of our model revolves around classifying the 'Best Seller' status of a product, which serves as our binary target variable for prediction.</a:t>
            </a:r>
            <a:endParaRPr lang="en-US" sz="1450" dirty="0"/>
          </a:p>
        </p:txBody>
      </p:sp>
      <p:sp>
        <p:nvSpPr>
          <p:cNvPr id="9" name="Shape 6"/>
          <p:cNvSpPr/>
          <p:nvPr/>
        </p:nvSpPr>
        <p:spPr>
          <a:xfrm>
            <a:off x="7505581" y="2972872"/>
            <a:ext cx="568643" cy="22860"/>
          </a:xfrm>
          <a:prstGeom prst="roundRect">
            <a:avLst>
              <a:gd name="adj" fmla="val 348309"/>
            </a:avLst>
          </a:prstGeom>
          <a:solidFill>
            <a:srgbClr val="BBC2DC"/>
          </a:solidFill>
          <a:ln/>
        </p:spPr>
      </p:sp>
      <p:sp>
        <p:nvSpPr>
          <p:cNvPr id="10" name="Shape 7"/>
          <p:cNvSpPr/>
          <p:nvPr/>
        </p:nvSpPr>
        <p:spPr>
          <a:xfrm>
            <a:off x="7101959" y="2771061"/>
            <a:ext cx="426482" cy="426482"/>
          </a:xfrm>
          <a:prstGeom prst="roundRect">
            <a:avLst>
              <a:gd name="adj" fmla="val 18670"/>
            </a:avLst>
          </a:prstGeom>
          <a:solidFill>
            <a:srgbClr val="D5DCF6"/>
          </a:solidFill>
          <a:ln w="7620">
            <a:solidFill>
              <a:srgbClr val="BBC2DC"/>
            </a:solidFill>
            <a:prstDash val="solid"/>
          </a:ln>
        </p:spPr>
      </p:sp>
      <p:pic>
        <p:nvPicPr>
          <p:cNvPr id="11" name="Image 1" descr="preencoded.png"/>
          <p:cNvPicPr>
            <a:picLocks noChangeAspect="1"/>
          </p:cNvPicPr>
          <p:nvPr/>
        </p:nvPicPr>
        <p:blipFill>
          <a:blip r:embed="rId4"/>
          <a:stretch>
            <a:fillRect/>
          </a:stretch>
        </p:blipFill>
        <p:spPr>
          <a:xfrm>
            <a:off x="7165538" y="2797254"/>
            <a:ext cx="299323" cy="374094"/>
          </a:xfrm>
          <a:prstGeom prst="rect">
            <a:avLst/>
          </a:prstGeom>
        </p:spPr>
      </p:pic>
      <p:sp>
        <p:nvSpPr>
          <p:cNvPr id="12" name="Text 8"/>
          <p:cNvSpPr/>
          <p:nvPr/>
        </p:nvSpPr>
        <p:spPr>
          <a:xfrm>
            <a:off x="8263057" y="2836188"/>
            <a:ext cx="4082891" cy="311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Feature Engineering &amp; Encoding</a:t>
            </a:r>
            <a:endParaRPr lang="en-US" sz="1950" dirty="0"/>
          </a:p>
        </p:txBody>
      </p:sp>
      <p:sp>
        <p:nvSpPr>
          <p:cNvPr id="13" name="Text 9"/>
          <p:cNvSpPr/>
          <p:nvPr/>
        </p:nvSpPr>
        <p:spPr>
          <a:xfrm>
            <a:off x="8263057" y="3261598"/>
            <a:ext cx="5609034" cy="1213009"/>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Categorical features, such as product categories and types, were encoded into numerical representations. Features (X) and labels (y) were then precisely separated to prepare for training.</a:t>
            </a:r>
            <a:endParaRPr lang="en-US" sz="1450" dirty="0"/>
          </a:p>
        </p:txBody>
      </p:sp>
      <p:sp>
        <p:nvSpPr>
          <p:cNvPr id="14" name="Shape 10"/>
          <p:cNvSpPr/>
          <p:nvPr/>
        </p:nvSpPr>
        <p:spPr>
          <a:xfrm>
            <a:off x="6556177" y="4014192"/>
            <a:ext cx="568643" cy="22860"/>
          </a:xfrm>
          <a:prstGeom prst="roundRect">
            <a:avLst>
              <a:gd name="adj" fmla="val 348309"/>
            </a:avLst>
          </a:prstGeom>
          <a:solidFill>
            <a:srgbClr val="BBC2DC"/>
          </a:solidFill>
          <a:ln/>
        </p:spPr>
      </p:sp>
      <p:sp>
        <p:nvSpPr>
          <p:cNvPr id="15" name="Shape 11"/>
          <p:cNvSpPr/>
          <p:nvPr/>
        </p:nvSpPr>
        <p:spPr>
          <a:xfrm>
            <a:off x="7101959" y="3812381"/>
            <a:ext cx="426482" cy="426482"/>
          </a:xfrm>
          <a:prstGeom prst="roundRect">
            <a:avLst>
              <a:gd name="adj" fmla="val 18670"/>
            </a:avLst>
          </a:prstGeom>
          <a:solidFill>
            <a:srgbClr val="D5DCF6"/>
          </a:solidFill>
          <a:ln w="7620">
            <a:solidFill>
              <a:srgbClr val="BBC2DC"/>
            </a:solidFill>
            <a:prstDash val="solid"/>
          </a:ln>
        </p:spPr>
      </p:sp>
      <p:pic>
        <p:nvPicPr>
          <p:cNvPr id="16" name="Image 2" descr="preencoded.png"/>
          <p:cNvPicPr>
            <a:picLocks noChangeAspect="1"/>
          </p:cNvPicPr>
          <p:nvPr/>
        </p:nvPicPr>
        <p:blipFill>
          <a:blip r:embed="rId5"/>
          <a:stretch>
            <a:fillRect/>
          </a:stretch>
        </p:blipFill>
        <p:spPr>
          <a:xfrm>
            <a:off x="7165538" y="3838575"/>
            <a:ext cx="299323" cy="374094"/>
          </a:xfrm>
          <a:prstGeom prst="rect">
            <a:avLst/>
          </a:prstGeom>
        </p:spPr>
      </p:pic>
      <p:sp>
        <p:nvSpPr>
          <p:cNvPr id="17" name="Text 12"/>
          <p:cNvSpPr/>
          <p:nvPr/>
        </p:nvSpPr>
        <p:spPr>
          <a:xfrm>
            <a:off x="3872984" y="3877508"/>
            <a:ext cx="2494359" cy="311706"/>
          </a:xfrm>
          <a:prstGeom prst="rect">
            <a:avLst/>
          </a:prstGeom>
          <a:noFill/>
          <a:ln/>
        </p:spPr>
        <p:txBody>
          <a:bodyPr wrap="none" lIns="0" tIns="0" rIns="0" bIns="0" rtlCol="0" anchor="t"/>
          <a:lstStyle/>
          <a:p>
            <a:pPr marL="0" indent="0" algn="r">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Dataset Split</a:t>
            </a:r>
            <a:endParaRPr lang="en-US" sz="1950" dirty="0"/>
          </a:p>
        </p:txBody>
      </p:sp>
      <p:sp>
        <p:nvSpPr>
          <p:cNvPr id="18" name="Text 13"/>
          <p:cNvSpPr/>
          <p:nvPr/>
        </p:nvSpPr>
        <p:spPr>
          <a:xfrm>
            <a:off x="758309" y="4302919"/>
            <a:ext cx="5609034" cy="1213009"/>
          </a:xfrm>
          <a:prstGeom prst="rect">
            <a:avLst/>
          </a:prstGeom>
          <a:noFill/>
          <a:ln/>
        </p:spPr>
        <p:txBody>
          <a:bodyPr wrap="square" lIns="0" tIns="0" rIns="0" bIns="0" rtlCol="0" anchor="t"/>
          <a:lstStyle/>
          <a:p>
            <a:pPr marL="0" indent="0" algn="r">
              <a:lnSpc>
                <a:spcPts val="2350"/>
              </a:lnSpc>
              <a:buNone/>
            </a:pPr>
            <a:r>
              <a:rPr lang="en-US" sz="1450" dirty="0">
                <a:solidFill>
                  <a:srgbClr val="3B3535"/>
                </a:solidFill>
                <a:latin typeface="Sora Light" pitchFamily="34" charset="0"/>
                <a:ea typeface="Sora Light" pitchFamily="34" charset="-122"/>
                <a:cs typeface="Sora Light" pitchFamily="34" charset="-120"/>
              </a:rPr>
              <a:t>The dataset was divided into distinct training and test sets, typically using an 80/20 split. This ensures that the model is trained on a substantial portion of data while being evaluated on unseen data.</a:t>
            </a:r>
            <a:endParaRPr lang="en-US" sz="1450" dirty="0"/>
          </a:p>
        </p:txBody>
      </p:sp>
      <p:sp>
        <p:nvSpPr>
          <p:cNvPr id="19" name="Shape 14"/>
          <p:cNvSpPr/>
          <p:nvPr/>
        </p:nvSpPr>
        <p:spPr>
          <a:xfrm>
            <a:off x="7505581" y="5055513"/>
            <a:ext cx="568643" cy="22860"/>
          </a:xfrm>
          <a:prstGeom prst="roundRect">
            <a:avLst>
              <a:gd name="adj" fmla="val 348309"/>
            </a:avLst>
          </a:prstGeom>
          <a:solidFill>
            <a:srgbClr val="BBC2DC"/>
          </a:solidFill>
          <a:ln/>
        </p:spPr>
      </p:sp>
      <p:sp>
        <p:nvSpPr>
          <p:cNvPr id="20" name="Shape 15"/>
          <p:cNvSpPr/>
          <p:nvPr/>
        </p:nvSpPr>
        <p:spPr>
          <a:xfrm>
            <a:off x="7101959" y="4853702"/>
            <a:ext cx="426482" cy="426482"/>
          </a:xfrm>
          <a:prstGeom prst="roundRect">
            <a:avLst>
              <a:gd name="adj" fmla="val 18670"/>
            </a:avLst>
          </a:prstGeom>
          <a:solidFill>
            <a:srgbClr val="D5DCF6"/>
          </a:solidFill>
          <a:ln w="7620">
            <a:solidFill>
              <a:srgbClr val="BBC2DC"/>
            </a:solidFill>
            <a:prstDash val="solid"/>
          </a:ln>
        </p:spPr>
      </p:sp>
      <p:pic>
        <p:nvPicPr>
          <p:cNvPr id="21" name="Image 3" descr="preencoded.png"/>
          <p:cNvPicPr>
            <a:picLocks noChangeAspect="1"/>
          </p:cNvPicPr>
          <p:nvPr/>
        </p:nvPicPr>
        <p:blipFill>
          <a:blip r:embed="rId6"/>
          <a:stretch>
            <a:fillRect/>
          </a:stretch>
        </p:blipFill>
        <p:spPr>
          <a:xfrm>
            <a:off x="7165538" y="4879896"/>
            <a:ext cx="299323" cy="374094"/>
          </a:xfrm>
          <a:prstGeom prst="rect">
            <a:avLst/>
          </a:prstGeom>
        </p:spPr>
      </p:pic>
      <p:sp>
        <p:nvSpPr>
          <p:cNvPr id="22" name="Text 16"/>
          <p:cNvSpPr/>
          <p:nvPr/>
        </p:nvSpPr>
        <p:spPr>
          <a:xfrm>
            <a:off x="8263057" y="4918829"/>
            <a:ext cx="3541395" cy="311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Logistic Regression Training</a:t>
            </a:r>
            <a:endParaRPr lang="en-US" sz="1950" dirty="0"/>
          </a:p>
        </p:txBody>
      </p:sp>
      <p:sp>
        <p:nvSpPr>
          <p:cNvPr id="23" name="Text 17"/>
          <p:cNvSpPr/>
          <p:nvPr/>
        </p:nvSpPr>
        <p:spPr>
          <a:xfrm>
            <a:off x="8263057" y="5344239"/>
            <a:ext cx="5609034" cy="1213009"/>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A Logistic Regression classifier was chosen and trained on the prepared training data. This model is well-suited for binary classification tasks due to its interpretability and efficiency.</a:t>
            </a:r>
            <a:endParaRPr lang="en-US" sz="1450" dirty="0"/>
          </a:p>
        </p:txBody>
      </p:sp>
      <p:sp>
        <p:nvSpPr>
          <p:cNvPr id="24" name="Shape 18"/>
          <p:cNvSpPr/>
          <p:nvPr/>
        </p:nvSpPr>
        <p:spPr>
          <a:xfrm>
            <a:off x="6556177" y="6096833"/>
            <a:ext cx="568643" cy="22860"/>
          </a:xfrm>
          <a:prstGeom prst="roundRect">
            <a:avLst>
              <a:gd name="adj" fmla="val 348309"/>
            </a:avLst>
          </a:prstGeom>
          <a:solidFill>
            <a:srgbClr val="BBC2DC"/>
          </a:solidFill>
          <a:ln/>
        </p:spPr>
      </p:sp>
      <p:sp>
        <p:nvSpPr>
          <p:cNvPr id="25" name="Shape 19"/>
          <p:cNvSpPr/>
          <p:nvPr/>
        </p:nvSpPr>
        <p:spPr>
          <a:xfrm>
            <a:off x="7101959" y="5895023"/>
            <a:ext cx="426482" cy="426482"/>
          </a:xfrm>
          <a:prstGeom prst="roundRect">
            <a:avLst>
              <a:gd name="adj" fmla="val 18670"/>
            </a:avLst>
          </a:prstGeom>
          <a:solidFill>
            <a:srgbClr val="D5DCF6"/>
          </a:solidFill>
          <a:ln w="7620">
            <a:solidFill>
              <a:srgbClr val="BBC2DC"/>
            </a:solidFill>
            <a:prstDash val="solid"/>
          </a:ln>
        </p:spPr>
      </p:sp>
      <p:pic>
        <p:nvPicPr>
          <p:cNvPr id="26" name="Image 4" descr="preencoded.png"/>
          <p:cNvPicPr>
            <a:picLocks noChangeAspect="1"/>
          </p:cNvPicPr>
          <p:nvPr/>
        </p:nvPicPr>
        <p:blipFill>
          <a:blip r:embed="rId7"/>
          <a:stretch>
            <a:fillRect/>
          </a:stretch>
        </p:blipFill>
        <p:spPr>
          <a:xfrm>
            <a:off x="7165538" y="5921216"/>
            <a:ext cx="299323" cy="374094"/>
          </a:xfrm>
          <a:prstGeom prst="rect">
            <a:avLst/>
          </a:prstGeom>
        </p:spPr>
      </p:pic>
      <p:sp>
        <p:nvSpPr>
          <p:cNvPr id="27" name="Text 20"/>
          <p:cNvSpPr/>
          <p:nvPr/>
        </p:nvSpPr>
        <p:spPr>
          <a:xfrm>
            <a:off x="1881307" y="5960150"/>
            <a:ext cx="4486037" cy="311706"/>
          </a:xfrm>
          <a:prstGeom prst="rect">
            <a:avLst/>
          </a:prstGeom>
          <a:noFill/>
          <a:ln/>
        </p:spPr>
        <p:txBody>
          <a:bodyPr wrap="none" lIns="0" tIns="0" rIns="0" bIns="0" rtlCol="0" anchor="t"/>
          <a:lstStyle/>
          <a:p>
            <a:pPr marL="0" indent="0" algn="r">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Prediction &amp; Probability Generation</a:t>
            </a:r>
            <a:endParaRPr lang="en-US" sz="1950" dirty="0"/>
          </a:p>
        </p:txBody>
      </p:sp>
      <p:sp>
        <p:nvSpPr>
          <p:cNvPr id="28" name="Text 21"/>
          <p:cNvSpPr/>
          <p:nvPr/>
        </p:nvSpPr>
        <p:spPr>
          <a:xfrm>
            <a:off x="758309" y="6385560"/>
            <a:ext cx="5609034" cy="1213009"/>
          </a:xfrm>
          <a:prstGeom prst="rect">
            <a:avLst/>
          </a:prstGeom>
          <a:noFill/>
          <a:ln/>
        </p:spPr>
        <p:txBody>
          <a:bodyPr wrap="square" lIns="0" tIns="0" rIns="0" bIns="0" rtlCol="0" anchor="t"/>
          <a:lstStyle/>
          <a:p>
            <a:pPr marL="0" indent="0" algn="r">
              <a:lnSpc>
                <a:spcPts val="2350"/>
              </a:lnSpc>
              <a:buNone/>
            </a:pPr>
            <a:r>
              <a:rPr lang="en-US" sz="1450" dirty="0">
                <a:solidFill>
                  <a:srgbClr val="3B3535"/>
                </a:solidFill>
                <a:latin typeface="Sora Light" pitchFamily="34" charset="0"/>
                <a:ea typeface="Sora Light" pitchFamily="34" charset="-122"/>
                <a:cs typeface="Sora Light" pitchFamily="34" charset="-120"/>
              </a:rPr>
              <a:t>The trained model was then used to predict labels and generate class probabilities on the test dataset. These probabilities provide confidence scores for each prediction, offering deeper insights.</a:t>
            </a:r>
            <a:endParaRPr lang="en-US" sz="1450" dirty="0"/>
          </a:p>
        </p:txBody>
      </p:sp>
      <p:pic>
        <p:nvPicPr>
          <p:cNvPr id="29" name="Picture 28">
            <a:extLst>
              <a:ext uri="{FF2B5EF4-FFF2-40B4-BE49-F238E27FC236}">
                <a16:creationId xmlns:a16="http://schemas.microsoft.com/office/drawing/2014/main" id="{D0D8B9FB-708E-C247-2740-98C407BCBEBF}"/>
              </a:ext>
            </a:extLst>
          </p:cNvPr>
          <p:cNvPicPr>
            <a:picLocks noChangeAspect="1"/>
          </p:cNvPicPr>
          <p:nvPr/>
        </p:nvPicPr>
        <p:blipFill>
          <a:blip r:embed="rId8"/>
          <a:stretch>
            <a:fillRect/>
          </a:stretch>
        </p:blipFill>
        <p:spPr>
          <a:xfrm>
            <a:off x="12487610" y="7770672"/>
            <a:ext cx="2142790" cy="3756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1334333"/>
            <a:ext cx="8233410" cy="623530"/>
          </a:xfrm>
          <a:prstGeom prst="rect">
            <a:avLst/>
          </a:prstGeom>
          <a:noFill/>
          <a:ln/>
        </p:spPr>
        <p:txBody>
          <a:bodyPr wrap="none" lIns="0" tIns="0" rIns="0" bIns="0" rtlCol="0" anchor="t"/>
          <a:lstStyle/>
          <a:p>
            <a:pPr marL="0" indent="0" algn="l">
              <a:lnSpc>
                <a:spcPts val="4900"/>
              </a:lnSpc>
              <a:buNone/>
            </a:pPr>
            <a:r>
              <a:rPr lang="en-US" sz="3900" dirty="0">
                <a:solidFill>
                  <a:srgbClr val="1F1E1E"/>
                </a:solidFill>
                <a:latin typeface="Alexandria Semi Bold" pitchFamily="34" charset="0"/>
                <a:ea typeface="Alexandria Semi Bold" pitchFamily="34" charset="-122"/>
                <a:cs typeface="Alexandria Semi Bold" pitchFamily="34" charset="-120"/>
              </a:rPr>
              <a:t>Evaluation Metrics &amp; Key Results</a:t>
            </a:r>
            <a:endParaRPr lang="en-US" sz="3900" dirty="0"/>
          </a:p>
        </p:txBody>
      </p:sp>
      <p:sp>
        <p:nvSpPr>
          <p:cNvPr id="3" name="Shape 1"/>
          <p:cNvSpPr/>
          <p:nvPr/>
        </p:nvSpPr>
        <p:spPr>
          <a:xfrm>
            <a:off x="758309" y="2336959"/>
            <a:ext cx="6462117" cy="2032754"/>
          </a:xfrm>
          <a:prstGeom prst="roundRect">
            <a:avLst>
              <a:gd name="adj" fmla="val 3917"/>
            </a:avLst>
          </a:prstGeom>
          <a:solidFill>
            <a:srgbClr val="D5DCF6"/>
          </a:solidFill>
          <a:ln w="7620">
            <a:solidFill>
              <a:srgbClr val="BBC2DC"/>
            </a:solidFill>
            <a:prstDash val="solid"/>
          </a:ln>
        </p:spPr>
      </p:sp>
      <p:sp>
        <p:nvSpPr>
          <p:cNvPr id="4" name="Text 2"/>
          <p:cNvSpPr/>
          <p:nvPr/>
        </p:nvSpPr>
        <p:spPr>
          <a:xfrm>
            <a:off x="955477" y="2534126"/>
            <a:ext cx="2494359" cy="311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Accuracy Score</a:t>
            </a:r>
            <a:endParaRPr lang="en-US" sz="1950" dirty="0"/>
          </a:p>
        </p:txBody>
      </p:sp>
      <p:sp>
        <p:nvSpPr>
          <p:cNvPr id="5" name="Text 3"/>
          <p:cNvSpPr/>
          <p:nvPr/>
        </p:nvSpPr>
        <p:spPr>
          <a:xfrm>
            <a:off x="955477" y="2959537"/>
            <a:ext cx="6067782" cy="1213009"/>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The model's overall performance was primarily evaluated using the accuracy score, indicating the proportion of correctly predicted instances. Our model demonstrated a high accuracy, validating its predictive power.</a:t>
            </a:r>
            <a:endParaRPr lang="en-US" sz="1450" dirty="0"/>
          </a:p>
        </p:txBody>
      </p:sp>
      <p:sp>
        <p:nvSpPr>
          <p:cNvPr id="6" name="Shape 4"/>
          <p:cNvSpPr/>
          <p:nvPr/>
        </p:nvSpPr>
        <p:spPr>
          <a:xfrm>
            <a:off x="7409974" y="2336959"/>
            <a:ext cx="6462117" cy="2032754"/>
          </a:xfrm>
          <a:prstGeom prst="roundRect">
            <a:avLst>
              <a:gd name="adj" fmla="val 3917"/>
            </a:avLst>
          </a:prstGeom>
          <a:solidFill>
            <a:srgbClr val="D5DCF6"/>
          </a:solidFill>
          <a:ln w="7620">
            <a:solidFill>
              <a:srgbClr val="BBC2DC"/>
            </a:solidFill>
            <a:prstDash val="solid"/>
          </a:ln>
        </p:spPr>
      </p:sp>
      <p:sp>
        <p:nvSpPr>
          <p:cNvPr id="7" name="Text 5"/>
          <p:cNvSpPr/>
          <p:nvPr/>
        </p:nvSpPr>
        <p:spPr>
          <a:xfrm>
            <a:off x="7607141" y="2534126"/>
            <a:ext cx="2620566" cy="311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Classification Report</a:t>
            </a:r>
            <a:endParaRPr lang="en-US" sz="1950" dirty="0"/>
          </a:p>
        </p:txBody>
      </p:sp>
      <p:sp>
        <p:nvSpPr>
          <p:cNvPr id="8" name="Text 6"/>
          <p:cNvSpPr/>
          <p:nvPr/>
        </p:nvSpPr>
        <p:spPr>
          <a:xfrm>
            <a:off x="7607141" y="2959537"/>
            <a:ext cx="6067782" cy="1213009"/>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A detailed classification report provided precision, recall, and F1-score for both 'Best Seller' and 'Non-Best Seller' classes. These metrics offer a granular view of the model's performance across different error types.</a:t>
            </a:r>
            <a:endParaRPr lang="en-US" sz="1450" dirty="0"/>
          </a:p>
        </p:txBody>
      </p:sp>
      <p:sp>
        <p:nvSpPr>
          <p:cNvPr id="9" name="Shape 7"/>
          <p:cNvSpPr/>
          <p:nvPr/>
        </p:nvSpPr>
        <p:spPr>
          <a:xfrm>
            <a:off x="758309" y="4559260"/>
            <a:ext cx="6462117" cy="2336006"/>
          </a:xfrm>
          <a:prstGeom prst="roundRect">
            <a:avLst>
              <a:gd name="adj" fmla="val 3409"/>
            </a:avLst>
          </a:prstGeom>
          <a:solidFill>
            <a:srgbClr val="D5DCF6"/>
          </a:solidFill>
          <a:ln w="7620">
            <a:solidFill>
              <a:srgbClr val="BBC2DC"/>
            </a:solidFill>
            <a:prstDash val="solid"/>
          </a:ln>
        </p:spPr>
      </p:sp>
      <p:sp>
        <p:nvSpPr>
          <p:cNvPr id="10" name="Text 8"/>
          <p:cNvSpPr/>
          <p:nvPr/>
        </p:nvSpPr>
        <p:spPr>
          <a:xfrm>
            <a:off x="955477" y="4756428"/>
            <a:ext cx="2494359" cy="311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Confusion Matrix</a:t>
            </a:r>
            <a:endParaRPr lang="en-US" sz="1950" dirty="0"/>
          </a:p>
        </p:txBody>
      </p:sp>
      <p:sp>
        <p:nvSpPr>
          <p:cNvPr id="11" name="Text 9"/>
          <p:cNvSpPr/>
          <p:nvPr/>
        </p:nvSpPr>
        <p:spPr>
          <a:xfrm>
            <a:off x="955477" y="5181838"/>
            <a:ext cx="6067782" cy="1213009"/>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A confusion matrix was generated to visually represent the count of true positive, true negative, false positive, and false negative predictions. This visual aid is crucial for understanding specific areas of model strength and weakness.</a:t>
            </a:r>
            <a:endParaRPr lang="en-US" sz="1450" dirty="0"/>
          </a:p>
        </p:txBody>
      </p:sp>
      <p:sp>
        <p:nvSpPr>
          <p:cNvPr id="12" name="Shape 10"/>
          <p:cNvSpPr/>
          <p:nvPr/>
        </p:nvSpPr>
        <p:spPr>
          <a:xfrm>
            <a:off x="7409974" y="4559260"/>
            <a:ext cx="6462117" cy="2336006"/>
          </a:xfrm>
          <a:prstGeom prst="roundRect">
            <a:avLst>
              <a:gd name="adj" fmla="val 3409"/>
            </a:avLst>
          </a:prstGeom>
          <a:solidFill>
            <a:srgbClr val="D5DCF6"/>
          </a:solidFill>
          <a:ln w="7620">
            <a:solidFill>
              <a:srgbClr val="BBC2DC"/>
            </a:solidFill>
            <a:prstDash val="solid"/>
          </a:ln>
        </p:spPr>
      </p:sp>
      <p:sp>
        <p:nvSpPr>
          <p:cNvPr id="13" name="Text 11"/>
          <p:cNvSpPr/>
          <p:nvPr/>
        </p:nvSpPr>
        <p:spPr>
          <a:xfrm>
            <a:off x="7607141" y="4756428"/>
            <a:ext cx="2494359" cy="311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Strategic Impact</a:t>
            </a:r>
            <a:endParaRPr lang="en-US" sz="1950" dirty="0"/>
          </a:p>
        </p:txBody>
      </p:sp>
      <p:sp>
        <p:nvSpPr>
          <p:cNvPr id="14" name="Text 12"/>
          <p:cNvSpPr/>
          <p:nvPr/>
        </p:nvSpPr>
        <p:spPr>
          <a:xfrm>
            <a:off x="7607141" y="5181838"/>
            <a:ext cx="6067782" cy="1516261"/>
          </a:xfrm>
          <a:prstGeom prst="rect">
            <a:avLst/>
          </a:prstGeom>
          <a:noFill/>
          <a:ln/>
        </p:spPr>
        <p:txBody>
          <a:bodyPr wrap="square" lIns="0" tIns="0" rIns="0" bIns="0" rtlCol="0" anchor="t"/>
          <a:lstStyle/>
          <a:p>
            <a:pPr marL="0" indent="0" algn="l">
              <a:lnSpc>
                <a:spcPts val="2350"/>
              </a:lnSpc>
              <a:buNone/>
            </a:pPr>
            <a:r>
              <a:rPr lang="en-US" sz="1450" dirty="0">
                <a:solidFill>
                  <a:srgbClr val="3B3535"/>
                </a:solidFill>
                <a:latin typeface="Sora Light" pitchFamily="34" charset="0"/>
                <a:ea typeface="Sora Light" pitchFamily="34" charset="-122"/>
                <a:cs typeface="Sora Light" pitchFamily="34" charset="-120"/>
              </a:rPr>
              <a:t>The high accuracy achieved by our model suggests a strong ability to identify potential best-seller supplements. These insights are invaluable for informing product development, optimizing marketing campaigns, and refining sales strategies to maximize market impact.</a:t>
            </a:r>
            <a:endParaRPr lang="en-US" sz="1450" dirty="0"/>
          </a:p>
        </p:txBody>
      </p:sp>
      <p:pic>
        <p:nvPicPr>
          <p:cNvPr id="15" name="Picture 14">
            <a:extLst>
              <a:ext uri="{FF2B5EF4-FFF2-40B4-BE49-F238E27FC236}">
                <a16:creationId xmlns:a16="http://schemas.microsoft.com/office/drawing/2014/main" id="{A71560CB-575A-3A01-7E62-C1864501807A}"/>
              </a:ext>
            </a:extLst>
          </p:cNvPr>
          <p:cNvPicPr>
            <a:picLocks noChangeAspect="1"/>
          </p:cNvPicPr>
          <p:nvPr/>
        </p:nvPicPr>
        <p:blipFill>
          <a:blip r:embed="rId3"/>
          <a:stretch>
            <a:fillRect/>
          </a:stretch>
        </p:blipFill>
        <p:spPr>
          <a:xfrm>
            <a:off x="12487610" y="7781823"/>
            <a:ext cx="2142790" cy="3756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7709" y="493395"/>
            <a:ext cx="7682746" cy="590193"/>
          </a:xfrm>
          <a:prstGeom prst="rect">
            <a:avLst/>
          </a:prstGeom>
          <a:noFill/>
          <a:ln/>
        </p:spPr>
        <p:txBody>
          <a:bodyPr wrap="none" lIns="0" tIns="0" rIns="0" bIns="0" rtlCol="0" anchor="t"/>
          <a:lstStyle/>
          <a:p>
            <a:pPr marL="0" indent="0" algn="l">
              <a:lnSpc>
                <a:spcPts val="4600"/>
              </a:lnSpc>
              <a:buNone/>
            </a:pPr>
            <a:r>
              <a:rPr lang="en-US" sz="3700" dirty="0">
                <a:solidFill>
                  <a:srgbClr val="1F1E1E"/>
                </a:solidFill>
                <a:latin typeface="Alexandria Semi Bold" pitchFamily="34" charset="0"/>
                <a:ea typeface="Alexandria Semi Bold" pitchFamily="34" charset="-122"/>
                <a:cs typeface="Alexandria Semi Bold" pitchFamily="34" charset="-120"/>
              </a:rPr>
              <a:t>Visual Insights &amp; Interpretations</a:t>
            </a:r>
            <a:endParaRPr lang="en-US" sz="3700" dirty="0"/>
          </a:p>
        </p:txBody>
      </p:sp>
      <p:pic>
        <p:nvPicPr>
          <p:cNvPr id="3" name="Image 0" descr="preencoded.png"/>
          <p:cNvPicPr>
            <a:picLocks noChangeAspect="1"/>
          </p:cNvPicPr>
          <p:nvPr/>
        </p:nvPicPr>
        <p:blipFill>
          <a:blip r:embed="rId3"/>
          <a:stretch>
            <a:fillRect/>
          </a:stretch>
        </p:blipFill>
        <p:spPr>
          <a:xfrm>
            <a:off x="717709" y="1554480"/>
            <a:ext cx="6378654" cy="4364236"/>
          </a:xfrm>
          <a:prstGeom prst="rect">
            <a:avLst/>
          </a:prstGeom>
        </p:spPr>
      </p:pic>
      <p:sp>
        <p:nvSpPr>
          <p:cNvPr id="4" name="Text 1"/>
          <p:cNvSpPr/>
          <p:nvPr/>
        </p:nvSpPr>
        <p:spPr>
          <a:xfrm>
            <a:off x="717709" y="6120527"/>
            <a:ext cx="6378654" cy="1148239"/>
          </a:xfrm>
          <a:prstGeom prst="rect">
            <a:avLst/>
          </a:prstGeom>
          <a:noFill/>
          <a:ln/>
        </p:spPr>
        <p:txBody>
          <a:bodyPr wrap="squar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Boxplots were instrumental in visualizing the distribution of numerical features both before and after outlier removal. This comparison clearly demonstrated the impact of our preprocessing steps on data clarity and consistency, ensuring cleaner input for the model.</a:t>
            </a:r>
            <a:endParaRPr lang="en-US" sz="1400" dirty="0"/>
          </a:p>
        </p:txBody>
      </p:sp>
      <p:sp>
        <p:nvSpPr>
          <p:cNvPr id="6" name="Text 2"/>
          <p:cNvSpPr/>
          <p:nvPr/>
        </p:nvSpPr>
        <p:spPr>
          <a:xfrm>
            <a:off x="7541657" y="6120527"/>
            <a:ext cx="6378654" cy="1722358"/>
          </a:xfrm>
          <a:prstGeom prst="rect">
            <a:avLst/>
          </a:prstGeom>
          <a:noFill/>
          <a:ln/>
        </p:spPr>
        <p:txBody>
          <a:bodyPr wrap="squar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Correlation matrix provided a concise visual summary of the relationships between different features. They helped us identify the most influential factors impacting a supplement's best-seller status, guiding feature selection and model interpretation. Furthermore, countplots offered insights into category distribution, confirming balance.</a:t>
            </a:r>
            <a:endParaRPr lang="en-US" sz="1400" dirty="0"/>
          </a:p>
        </p:txBody>
      </p:sp>
      <p:pic>
        <p:nvPicPr>
          <p:cNvPr id="7" name="Picture 6">
            <a:extLst>
              <a:ext uri="{FF2B5EF4-FFF2-40B4-BE49-F238E27FC236}">
                <a16:creationId xmlns:a16="http://schemas.microsoft.com/office/drawing/2014/main" id="{5CE50CD5-D009-1753-CE06-C8FD0E2FCC92}"/>
              </a:ext>
            </a:extLst>
          </p:cNvPr>
          <p:cNvPicPr>
            <a:picLocks noChangeAspect="1"/>
          </p:cNvPicPr>
          <p:nvPr/>
        </p:nvPicPr>
        <p:blipFill>
          <a:blip r:embed="rId4"/>
          <a:stretch>
            <a:fillRect/>
          </a:stretch>
        </p:blipFill>
        <p:spPr>
          <a:xfrm>
            <a:off x="12487610" y="7770672"/>
            <a:ext cx="2142790" cy="375684"/>
          </a:xfrm>
          <a:prstGeom prst="rect">
            <a:avLst/>
          </a:prstGeom>
        </p:spPr>
      </p:pic>
      <p:pic>
        <p:nvPicPr>
          <p:cNvPr id="9" name="Picture 8">
            <a:extLst>
              <a:ext uri="{FF2B5EF4-FFF2-40B4-BE49-F238E27FC236}">
                <a16:creationId xmlns:a16="http://schemas.microsoft.com/office/drawing/2014/main" id="{940A3AB0-DE11-0DF1-718C-AD17B050F2C6}"/>
              </a:ext>
            </a:extLst>
          </p:cNvPr>
          <p:cNvPicPr>
            <a:picLocks noChangeAspect="1"/>
          </p:cNvPicPr>
          <p:nvPr/>
        </p:nvPicPr>
        <p:blipFill>
          <a:blip r:embed="rId5"/>
          <a:stretch>
            <a:fillRect/>
          </a:stretch>
        </p:blipFill>
        <p:spPr>
          <a:xfrm>
            <a:off x="7694340" y="1540627"/>
            <a:ext cx="6133171" cy="43780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5093" y="512326"/>
            <a:ext cx="4167188" cy="520898"/>
          </a:xfrm>
          <a:prstGeom prst="rect">
            <a:avLst/>
          </a:prstGeom>
          <a:noFill/>
          <a:ln/>
        </p:spPr>
        <p:txBody>
          <a:bodyPr wrap="none" lIns="0" tIns="0" rIns="0" bIns="0" rtlCol="0" anchor="t"/>
          <a:lstStyle/>
          <a:p>
            <a:pPr marL="0" indent="0" algn="l">
              <a:lnSpc>
                <a:spcPts val="4100"/>
              </a:lnSpc>
              <a:buNone/>
            </a:pPr>
            <a:r>
              <a:rPr lang="en-US" sz="3250" dirty="0">
                <a:solidFill>
                  <a:srgbClr val="1F1E1E"/>
                </a:solidFill>
                <a:latin typeface="Alexandria Semi Bold" pitchFamily="34" charset="0"/>
                <a:ea typeface="Alexandria Semi Bold" pitchFamily="34" charset="-122"/>
                <a:cs typeface="Alexandria Semi Bold" pitchFamily="34" charset="-120"/>
              </a:rPr>
              <a:t>Conclusion </a:t>
            </a:r>
            <a:endParaRPr lang="en-US" sz="3250" dirty="0"/>
          </a:p>
        </p:txBody>
      </p:sp>
      <p:sp>
        <p:nvSpPr>
          <p:cNvPr id="3" name="Shape 1"/>
          <p:cNvSpPr/>
          <p:nvPr/>
        </p:nvSpPr>
        <p:spPr>
          <a:xfrm>
            <a:off x="745093" y="1349931"/>
            <a:ext cx="158353" cy="1178838"/>
          </a:xfrm>
          <a:prstGeom prst="roundRect">
            <a:avLst>
              <a:gd name="adj" fmla="val 42001"/>
            </a:avLst>
          </a:prstGeom>
          <a:solidFill>
            <a:srgbClr val="D5DCF6"/>
          </a:solidFill>
          <a:ln w="7620">
            <a:solidFill>
              <a:srgbClr val="BBC2DC"/>
            </a:solidFill>
            <a:prstDash val="solid"/>
          </a:ln>
        </p:spPr>
      </p:sp>
      <p:sp>
        <p:nvSpPr>
          <p:cNvPr id="4" name="Text 2"/>
          <p:cNvSpPr/>
          <p:nvPr/>
        </p:nvSpPr>
        <p:spPr>
          <a:xfrm>
            <a:off x="1061799" y="1508284"/>
            <a:ext cx="2578298" cy="260390"/>
          </a:xfrm>
          <a:prstGeom prst="rect">
            <a:avLst/>
          </a:prstGeom>
          <a:noFill/>
          <a:ln/>
        </p:spPr>
        <p:txBody>
          <a:bodyPr wrap="none" lIns="0" tIns="0" rIns="0" bIns="0" rtlCol="0" anchor="t"/>
          <a:lstStyle/>
          <a:p>
            <a:pPr marL="0" indent="0" algn="l">
              <a:lnSpc>
                <a:spcPts val="2050"/>
              </a:lnSpc>
              <a:buNone/>
            </a:pPr>
            <a:r>
              <a:rPr lang="en-US" sz="1600" dirty="0">
                <a:solidFill>
                  <a:srgbClr val="3B3535"/>
                </a:solidFill>
                <a:latin typeface="Alexandria Semi Bold" pitchFamily="34" charset="0"/>
                <a:ea typeface="Alexandria Semi Bold" pitchFamily="34" charset="-122"/>
                <a:cs typeface="Alexandria Semi Bold" pitchFamily="34" charset="-120"/>
              </a:rPr>
              <a:t>Successful Classification</a:t>
            </a:r>
            <a:endParaRPr lang="en-US" sz="1600" dirty="0"/>
          </a:p>
        </p:txBody>
      </p:sp>
      <p:sp>
        <p:nvSpPr>
          <p:cNvPr id="5" name="Text 3"/>
          <p:cNvSpPr/>
          <p:nvPr/>
        </p:nvSpPr>
        <p:spPr>
          <a:xfrm>
            <a:off x="1061799" y="1863685"/>
            <a:ext cx="12823508" cy="506730"/>
          </a:xfrm>
          <a:prstGeom prst="rect">
            <a:avLst/>
          </a:prstGeom>
          <a:noFill/>
          <a:ln/>
        </p:spPr>
        <p:txBody>
          <a:bodyPr wrap="square" lIns="0" tIns="0" rIns="0" bIns="0" rtlCol="0" anchor="t"/>
          <a:lstStyle/>
          <a:p>
            <a:pPr marL="0" indent="0" algn="l">
              <a:lnSpc>
                <a:spcPts val="1950"/>
              </a:lnSpc>
              <a:buNone/>
            </a:pPr>
            <a:r>
              <a:rPr lang="en-US" sz="1200" dirty="0">
                <a:solidFill>
                  <a:srgbClr val="3B3535"/>
                </a:solidFill>
                <a:latin typeface="Sora Light" pitchFamily="34" charset="0"/>
                <a:ea typeface="Sora Light" pitchFamily="34" charset="-122"/>
                <a:cs typeface="Sora Light" pitchFamily="34" charset="-120"/>
              </a:rPr>
              <a:t>We successfully developed and validated a Logistic Regression model capable of classifying best-seller supplements with high accuracy, demonstrating the effectiveness of our preprocessing and modeling pipeline.</a:t>
            </a:r>
            <a:endParaRPr lang="en-US" sz="1200" dirty="0"/>
          </a:p>
        </p:txBody>
      </p:sp>
      <p:sp>
        <p:nvSpPr>
          <p:cNvPr id="6" name="Shape 4"/>
          <p:cNvSpPr/>
          <p:nvPr/>
        </p:nvSpPr>
        <p:spPr>
          <a:xfrm>
            <a:off x="982623" y="2647474"/>
            <a:ext cx="158353" cy="1178838"/>
          </a:xfrm>
          <a:prstGeom prst="roundRect">
            <a:avLst>
              <a:gd name="adj" fmla="val 42001"/>
            </a:avLst>
          </a:prstGeom>
          <a:solidFill>
            <a:srgbClr val="D5DCF6"/>
          </a:solidFill>
          <a:ln w="7620">
            <a:solidFill>
              <a:srgbClr val="BBC2DC"/>
            </a:solidFill>
            <a:prstDash val="solid"/>
          </a:ln>
        </p:spPr>
      </p:sp>
      <p:sp>
        <p:nvSpPr>
          <p:cNvPr id="7" name="Text 5"/>
          <p:cNvSpPr/>
          <p:nvPr/>
        </p:nvSpPr>
        <p:spPr>
          <a:xfrm>
            <a:off x="1299329" y="2805827"/>
            <a:ext cx="4505325" cy="260390"/>
          </a:xfrm>
          <a:prstGeom prst="rect">
            <a:avLst/>
          </a:prstGeom>
          <a:noFill/>
          <a:ln/>
        </p:spPr>
        <p:txBody>
          <a:bodyPr wrap="none" lIns="0" tIns="0" rIns="0" bIns="0" rtlCol="0" anchor="t"/>
          <a:lstStyle/>
          <a:p>
            <a:pPr marL="0" indent="0" algn="l">
              <a:lnSpc>
                <a:spcPts val="2050"/>
              </a:lnSpc>
              <a:buNone/>
            </a:pPr>
            <a:r>
              <a:rPr lang="en-US" sz="1600" dirty="0">
                <a:solidFill>
                  <a:srgbClr val="3B3535"/>
                </a:solidFill>
                <a:latin typeface="Alexandria Semi Bold" pitchFamily="34" charset="0"/>
                <a:ea typeface="Alexandria Semi Bold" pitchFamily="34" charset="-122"/>
                <a:cs typeface="Alexandria Semi Bold" pitchFamily="34" charset="-120"/>
              </a:rPr>
              <a:t>Improved Accuracy through Preprocessing</a:t>
            </a:r>
            <a:endParaRPr lang="en-US" sz="1600" dirty="0"/>
          </a:p>
        </p:txBody>
      </p:sp>
      <p:sp>
        <p:nvSpPr>
          <p:cNvPr id="8" name="Text 6"/>
          <p:cNvSpPr/>
          <p:nvPr/>
        </p:nvSpPr>
        <p:spPr>
          <a:xfrm>
            <a:off x="1299329" y="3161228"/>
            <a:ext cx="12585978" cy="506730"/>
          </a:xfrm>
          <a:prstGeom prst="rect">
            <a:avLst/>
          </a:prstGeom>
          <a:noFill/>
          <a:ln/>
        </p:spPr>
        <p:txBody>
          <a:bodyPr wrap="square" lIns="0" tIns="0" rIns="0" bIns="0" rtlCol="0" anchor="t"/>
          <a:lstStyle/>
          <a:p>
            <a:pPr marL="0" indent="0" algn="l">
              <a:lnSpc>
                <a:spcPts val="1950"/>
              </a:lnSpc>
              <a:buNone/>
            </a:pPr>
            <a:r>
              <a:rPr lang="en-US" sz="1200" dirty="0">
                <a:solidFill>
                  <a:srgbClr val="3B3535"/>
                </a:solidFill>
                <a:latin typeface="Sora Light" pitchFamily="34" charset="0"/>
                <a:ea typeface="Sora Light" pitchFamily="34" charset="-122"/>
                <a:cs typeface="Sora Light" pitchFamily="34" charset="-120"/>
              </a:rPr>
              <a:t>The meticulous preprocessing steps, including handling missing values, removing duplicates, and outlier detection, were critical in significantly enhancing the model's predictive performance and overall accuracy.</a:t>
            </a:r>
            <a:endParaRPr lang="en-US" sz="1200" dirty="0"/>
          </a:p>
        </p:txBody>
      </p:sp>
      <p:sp>
        <p:nvSpPr>
          <p:cNvPr id="9" name="Shape 7"/>
          <p:cNvSpPr/>
          <p:nvPr/>
        </p:nvSpPr>
        <p:spPr>
          <a:xfrm>
            <a:off x="1220153" y="3945017"/>
            <a:ext cx="158353" cy="1178838"/>
          </a:xfrm>
          <a:prstGeom prst="roundRect">
            <a:avLst>
              <a:gd name="adj" fmla="val 42001"/>
            </a:avLst>
          </a:prstGeom>
          <a:solidFill>
            <a:srgbClr val="D5DCF6"/>
          </a:solidFill>
          <a:ln w="7620">
            <a:solidFill>
              <a:srgbClr val="BBC2DC"/>
            </a:solidFill>
            <a:prstDash val="solid"/>
          </a:ln>
        </p:spPr>
      </p:sp>
      <p:sp>
        <p:nvSpPr>
          <p:cNvPr id="10" name="Text 8"/>
          <p:cNvSpPr/>
          <p:nvPr/>
        </p:nvSpPr>
        <p:spPr>
          <a:xfrm>
            <a:off x="1536859" y="4103370"/>
            <a:ext cx="3326725" cy="260390"/>
          </a:xfrm>
          <a:prstGeom prst="rect">
            <a:avLst/>
          </a:prstGeom>
          <a:noFill/>
          <a:ln/>
        </p:spPr>
        <p:txBody>
          <a:bodyPr wrap="none" lIns="0" tIns="0" rIns="0" bIns="0" rtlCol="0" anchor="t"/>
          <a:lstStyle/>
          <a:p>
            <a:pPr marL="0" indent="0" algn="l">
              <a:lnSpc>
                <a:spcPts val="2050"/>
              </a:lnSpc>
              <a:buNone/>
            </a:pPr>
            <a:r>
              <a:rPr lang="en-US" sz="1600" dirty="0">
                <a:solidFill>
                  <a:srgbClr val="3B3535"/>
                </a:solidFill>
                <a:latin typeface="Alexandria Semi Bold" pitchFamily="34" charset="0"/>
                <a:ea typeface="Alexandria Semi Bold" pitchFamily="34" charset="-122"/>
                <a:cs typeface="Alexandria Semi Bold" pitchFamily="34" charset="-120"/>
              </a:rPr>
              <a:t>Ensemble Methods Exploration</a:t>
            </a:r>
            <a:endParaRPr lang="en-US" sz="1600" dirty="0"/>
          </a:p>
        </p:txBody>
      </p:sp>
      <p:sp>
        <p:nvSpPr>
          <p:cNvPr id="11" name="Text 9"/>
          <p:cNvSpPr/>
          <p:nvPr/>
        </p:nvSpPr>
        <p:spPr>
          <a:xfrm>
            <a:off x="1536859" y="4458772"/>
            <a:ext cx="12348448" cy="506730"/>
          </a:xfrm>
          <a:prstGeom prst="rect">
            <a:avLst/>
          </a:prstGeom>
          <a:noFill/>
          <a:ln/>
        </p:spPr>
        <p:txBody>
          <a:bodyPr wrap="square" lIns="0" tIns="0" rIns="0" bIns="0" rtlCol="0" anchor="t"/>
          <a:lstStyle/>
          <a:p>
            <a:pPr marL="0" indent="0" algn="l">
              <a:lnSpc>
                <a:spcPts val="1950"/>
              </a:lnSpc>
              <a:buNone/>
            </a:pPr>
            <a:r>
              <a:rPr lang="en-US" sz="1200" dirty="0">
                <a:solidFill>
                  <a:srgbClr val="3B3535"/>
                </a:solidFill>
                <a:latin typeface="Sora Light" pitchFamily="34" charset="0"/>
                <a:ea typeface="Sora Light" pitchFamily="34" charset="-122"/>
                <a:cs typeface="Sora Light" pitchFamily="34" charset="-120"/>
              </a:rPr>
              <a:t>Future work will focus on exploring more advanced ensemble methods such as Random Forest and Gradient Boosting. These models often provide increased robustness and predictive power by combining multiple weaker learners.</a:t>
            </a:r>
            <a:endParaRPr lang="en-US" sz="1200" dirty="0"/>
          </a:p>
        </p:txBody>
      </p:sp>
      <p:sp>
        <p:nvSpPr>
          <p:cNvPr id="12" name="Shape 10"/>
          <p:cNvSpPr/>
          <p:nvPr/>
        </p:nvSpPr>
        <p:spPr>
          <a:xfrm>
            <a:off x="1457682" y="5242560"/>
            <a:ext cx="158353" cy="1178838"/>
          </a:xfrm>
          <a:prstGeom prst="roundRect">
            <a:avLst>
              <a:gd name="adj" fmla="val 42001"/>
            </a:avLst>
          </a:prstGeom>
          <a:solidFill>
            <a:srgbClr val="D5DCF6"/>
          </a:solidFill>
          <a:ln w="7620">
            <a:solidFill>
              <a:srgbClr val="BBC2DC"/>
            </a:solidFill>
            <a:prstDash val="solid"/>
          </a:ln>
        </p:spPr>
      </p:sp>
      <p:sp>
        <p:nvSpPr>
          <p:cNvPr id="13" name="Text 11"/>
          <p:cNvSpPr/>
          <p:nvPr/>
        </p:nvSpPr>
        <p:spPr>
          <a:xfrm>
            <a:off x="1774388" y="5400913"/>
            <a:ext cx="3150037" cy="260390"/>
          </a:xfrm>
          <a:prstGeom prst="rect">
            <a:avLst/>
          </a:prstGeom>
          <a:noFill/>
          <a:ln/>
        </p:spPr>
        <p:txBody>
          <a:bodyPr wrap="none" lIns="0" tIns="0" rIns="0" bIns="0" rtlCol="0" anchor="t"/>
          <a:lstStyle/>
          <a:p>
            <a:pPr marL="0" indent="0" algn="l">
              <a:lnSpc>
                <a:spcPts val="2050"/>
              </a:lnSpc>
              <a:buNone/>
            </a:pPr>
            <a:r>
              <a:rPr lang="en-US" sz="1600" dirty="0">
                <a:solidFill>
                  <a:srgbClr val="3B3535"/>
                </a:solidFill>
                <a:latin typeface="Alexandria Semi Bold" pitchFamily="34" charset="0"/>
                <a:ea typeface="Alexandria Semi Bold" pitchFamily="34" charset="-122"/>
                <a:cs typeface="Alexandria Semi Bold" pitchFamily="34" charset="-120"/>
              </a:rPr>
              <a:t>Real-Time Model Deployment</a:t>
            </a:r>
            <a:endParaRPr lang="en-US" sz="1600" dirty="0"/>
          </a:p>
        </p:txBody>
      </p:sp>
      <p:sp>
        <p:nvSpPr>
          <p:cNvPr id="14" name="Text 12"/>
          <p:cNvSpPr/>
          <p:nvPr/>
        </p:nvSpPr>
        <p:spPr>
          <a:xfrm>
            <a:off x="1774388" y="5756315"/>
            <a:ext cx="12110918" cy="506730"/>
          </a:xfrm>
          <a:prstGeom prst="rect">
            <a:avLst/>
          </a:prstGeom>
          <a:noFill/>
          <a:ln/>
        </p:spPr>
        <p:txBody>
          <a:bodyPr wrap="square" lIns="0" tIns="0" rIns="0" bIns="0" rtlCol="0" anchor="t"/>
          <a:lstStyle/>
          <a:p>
            <a:pPr marL="0" indent="0" algn="l">
              <a:lnSpc>
                <a:spcPts val="1950"/>
              </a:lnSpc>
              <a:buNone/>
            </a:pPr>
            <a:r>
              <a:rPr lang="en-US" sz="1200" dirty="0">
                <a:solidFill>
                  <a:srgbClr val="3B3535"/>
                </a:solidFill>
                <a:latin typeface="Sora Light" pitchFamily="34" charset="0"/>
                <a:ea typeface="Sora Light" pitchFamily="34" charset="-122"/>
                <a:cs typeface="Sora Light" pitchFamily="34" charset="-120"/>
              </a:rPr>
              <a:t>The next step involves deploying the classification model within a product analytics pipeline. This will enable real-time predictions, providing immediate insights for product management and marketing teams.</a:t>
            </a:r>
            <a:endParaRPr lang="en-US" sz="1200" dirty="0"/>
          </a:p>
        </p:txBody>
      </p:sp>
      <p:sp>
        <p:nvSpPr>
          <p:cNvPr id="15" name="Shape 13"/>
          <p:cNvSpPr/>
          <p:nvPr/>
        </p:nvSpPr>
        <p:spPr>
          <a:xfrm>
            <a:off x="1220153" y="6540103"/>
            <a:ext cx="158353" cy="1178838"/>
          </a:xfrm>
          <a:prstGeom prst="roundRect">
            <a:avLst>
              <a:gd name="adj" fmla="val 42001"/>
            </a:avLst>
          </a:prstGeom>
          <a:solidFill>
            <a:srgbClr val="D5DCF6"/>
          </a:solidFill>
          <a:ln w="7620">
            <a:solidFill>
              <a:srgbClr val="BBC2DC"/>
            </a:solidFill>
            <a:prstDash val="solid"/>
          </a:ln>
        </p:spPr>
      </p:sp>
      <p:sp>
        <p:nvSpPr>
          <p:cNvPr id="16" name="Text 14"/>
          <p:cNvSpPr/>
          <p:nvPr/>
        </p:nvSpPr>
        <p:spPr>
          <a:xfrm>
            <a:off x="1536859" y="6698456"/>
            <a:ext cx="3284458" cy="260390"/>
          </a:xfrm>
          <a:prstGeom prst="rect">
            <a:avLst/>
          </a:prstGeom>
          <a:noFill/>
          <a:ln/>
        </p:spPr>
        <p:txBody>
          <a:bodyPr wrap="none" lIns="0" tIns="0" rIns="0" bIns="0" rtlCol="0" anchor="t"/>
          <a:lstStyle/>
          <a:p>
            <a:pPr marL="0" indent="0" algn="l">
              <a:lnSpc>
                <a:spcPts val="2050"/>
              </a:lnSpc>
              <a:buNone/>
            </a:pPr>
            <a:r>
              <a:rPr lang="en-US" sz="1600" dirty="0">
                <a:solidFill>
                  <a:srgbClr val="3B3535"/>
                </a:solidFill>
                <a:latin typeface="Alexandria Semi Bold" pitchFamily="34" charset="0"/>
                <a:ea typeface="Alexandria Semi Bold" pitchFamily="34" charset="-122"/>
                <a:cs typeface="Alexandria Semi Bold" pitchFamily="34" charset="-120"/>
              </a:rPr>
              <a:t>Sentiment Analysis Integration</a:t>
            </a:r>
            <a:endParaRPr lang="en-US" sz="1600" dirty="0"/>
          </a:p>
        </p:txBody>
      </p:sp>
      <p:sp>
        <p:nvSpPr>
          <p:cNvPr id="17" name="Text 15"/>
          <p:cNvSpPr/>
          <p:nvPr/>
        </p:nvSpPr>
        <p:spPr>
          <a:xfrm>
            <a:off x="1536859" y="7053858"/>
            <a:ext cx="12348448" cy="506730"/>
          </a:xfrm>
          <a:prstGeom prst="rect">
            <a:avLst/>
          </a:prstGeom>
          <a:noFill/>
          <a:ln/>
        </p:spPr>
        <p:txBody>
          <a:bodyPr wrap="square" lIns="0" tIns="0" rIns="0" bIns="0" rtlCol="0" anchor="t"/>
          <a:lstStyle/>
          <a:p>
            <a:pPr marL="0" indent="0" algn="l">
              <a:lnSpc>
                <a:spcPts val="1950"/>
              </a:lnSpc>
              <a:buNone/>
            </a:pPr>
            <a:r>
              <a:rPr lang="en-US" sz="1200" dirty="0">
                <a:solidFill>
                  <a:srgbClr val="3B3535"/>
                </a:solidFill>
                <a:latin typeface="Sora Light" pitchFamily="34" charset="0"/>
                <a:ea typeface="Sora Light" pitchFamily="34" charset="-122"/>
                <a:cs typeface="Sora Light" pitchFamily="34" charset="-120"/>
              </a:rPr>
              <a:t>To enrich the predictive capabilities, we plan to incorporate customer sentiment analysis from reviews and social media. This qualitative data will provide a deeper understanding of customer preferences, leading to more nuanced and accurate best-seller predictions.</a:t>
            </a:r>
            <a:endParaRPr lang="en-US" sz="1200" dirty="0"/>
          </a:p>
        </p:txBody>
      </p:sp>
      <p:pic>
        <p:nvPicPr>
          <p:cNvPr id="18" name="Picture 17">
            <a:extLst>
              <a:ext uri="{FF2B5EF4-FFF2-40B4-BE49-F238E27FC236}">
                <a16:creationId xmlns:a16="http://schemas.microsoft.com/office/drawing/2014/main" id="{0969687A-DB29-F3CB-4087-5BC6E9D532CD}"/>
              </a:ext>
            </a:extLst>
          </p:cNvPr>
          <p:cNvPicPr>
            <a:picLocks noChangeAspect="1"/>
          </p:cNvPicPr>
          <p:nvPr/>
        </p:nvPicPr>
        <p:blipFill>
          <a:blip r:embed="rId3"/>
          <a:stretch>
            <a:fillRect/>
          </a:stretch>
        </p:blipFill>
        <p:spPr>
          <a:xfrm>
            <a:off x="12487610" y="7770672"/>
            <a:ext cx="2142790" cy="3756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1087</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Sora Light</vt:lpstr>
      <vt:lpstr>Alexandria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Waleed Amjad</cp:lastModifiedBy>
  <cp:revision>8</cp:revision>
  <dcterms:created xsi:type="dcterms:W3CDTF">2025-06-16T15:18:04Z</dcterms:created>
  <dcterms:modified xsi:type="dcterms:W3CDTF">2025-06-16T16:00:13Z</dcterms:modified>
</cp:coreProperties>
</file>