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4"/>
  </p:notesMasterIdLst>
  <p:handoutMasterIdLst>
    <p:handoutMasterId r:id="rId15"/>
  </p:handoutMasterIdLst>
  <p:sldIdLst>
    <p:sldId id="281" r:id="rId5"/>
    <p:sldId id="295" r:id="rId6"/>
    <p:sldId id="283" r:id="rId7"/>
    <p:sldId id="282" r:id="rId8"/>
    <p:sldId id="289" r:id="rId9"/>
    <p:sldId id="291" r:id="rId10"/>
    <p:sldId id="293" r:id="rId11"/>
    <p:sldId id="294" r:id="rId12"/>
    <p:sldId id="296" r:id="rId13"/>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8" d="100"/>
          <a:sy n="78" d="100"/>
        </p:scale>
        <p:origin x="1056" y="294"/>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88" d="100"/>
          <a:sy n="88" d="100"/>
        </p:scale>
        <p:origin x="37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76053B59-8ED2-441F-93B7-B3AA3F88F5B7}" type="datetime1">
              <a:rPr lang="en-GB" smtClean="0"/>
              <a:t>15/06/2025</a:t>
            </a:fld>
            <a:endParaRPr lang="en-GB"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61E857-36B8-43F1-9D87-FE508167BCE3}" type="slidenum">
              <a:rPr lang="en-GB" smtClean="0"/>
              <a:t>‹#›</a:t>
            </a:fld>
            <a:endParaRPr lang="en-GB"/>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220F6-ADC4-4852-80CE-BF89F4F41C83}" type="datetime1">
              <a:rPr lang="en-GB" smtClean="0"/>
              <a:pPr/>
              <a:t>15/06/2025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CFAAAB6-A2C6-4A85-A3A1-98EFBA61C967}" type="slidenum">
              <a:rPr lang="en-GB" noProof="0" smtClean="0"/>
              <a:t>‹#›</a:t>
            </a:fld>
            <a:endParaRPr lang="en-GB" noProof="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i="0">
              <a:effectLst/>
              <a:latin typeface="Segoe UI" panose="020B0502040204020203" pitchFamily="34" charset="0"/>
            </a:endParaRPr>
          </a:p>
          <a:p>
            <a:pPr rtl="0"/>
            <a:r>
              <a:rPr lang="en-GB"/>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rtlCol="0"/>
          <a:lstStyle/>
          <a:p>
            <a:pPr rtl="0"/>
            <a:fld id="{8EAA36B1-75F6-458C-B388-8BC01E9857C8}" type="slidenum">
              <a:rPr lang="en-GB" smtClean="0"/>
              <a:t>1</a:t>
            </a:fld>
            <a:endParaRPr lang="en-GB"/>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rtlCol="0" anchor="ctr">
            <a:normAutofit/>
          </a:bodyPr>
          <a:lstStyle>
            <a:lvl1pPr algn="ctr">
              <a:defRPr sz="6600"/>
            </a:lvl1pPr>
          </a:lstStyle>
          <a:p>
            <a:pPr rtl="0"/>
            <a:r>
              <a:rPr lang="en-US" noProof="0"/>
              <a:t>Click to edit Master title style</a:t>
            </a:r>
            <a:endParaRPr lang="en-GB" noProof="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rtlCol="0"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en-GB" noProof="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rtlCol="0" anchor="ctr">
            <a:normAutofit/>
          </a:bodyPr>
          <a:lstStyle>
            <a:lvl1pPr>
              <a:defRPr sz="28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rtlCol="0"/>
          <a:lstStyle>
            <a:lvl1pPr marL="0" indent="0">
              <a:buNone/>
              <a:defRPr sz="1800"/>
            </a:lvl1pPr>
          </a:lstStyle>
          <a:p>
            <a:pPr lvl="0" rtl="0"/>
            <a:r>
              <a:rPr lang="en-US" noProof="0"/>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rtlCol="0" anchor="ctr"/>
          <a:lstStyle>
            <a:lvl1pPr algn="ctr">
              <a:buNone/>
              <a:defRPr/>
            </a:lvl1pPr>
          </a:lstStyle>
          <a:p>
            <a:pPr rtl="0"/>
            <a:r>
              <a:rPr lang="en-US" noProof="0"/>
              <a:t>Click icon to add picture</a:t>
            </a:r>
            <a:endParaRPr lang="en-GB" noProof="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rtlCol="0" anchor="ctr"/>
          <a:lstStyle>
            <a:lvl1pPr algn="ctr">
              <a:buNone/>
              <a:defRPr/>
            </a:lvl1pPr>
          </a:lstStyle>
          <a:p>
            <a:pPr rtl="0"/>
            <a:r>
              <a:rPr lang="en-US" noProof="0"/>
              <a:t>Click icon to add picture</a:t>
            </a:r>
            <a:endParaRPr lang="en-GB" noProof="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rtlCol="0" anchor="ctr"/>
          <a:lstStyle>
            <a:lvl1pPr algn="ctr">
              <a:buNone/>
              <a:defRPr/>
            </a:lvl1pPr>
          </a:lstStyle>
          <a:p>
            <a:pPr rtl="0"/>
            <a:r>
              <a:rPr lang="en-US" noProof="0"/>
              <a:t>Click icon to add picture</a:t>
            </a:r>
            <a:endParaRPr lang="en-GB" noProof="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p>
            <a:pPr rtl="0"/>
            <a:r>
              <a:rPr lang="en-GB" noProof="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en-GB" noProof="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rtlCol="0" anchor="ctr">
            <a:normAutofit/>
          </a:bodyPr>
          <a:lstStyle>
            <a:lvl1pPr>
              <a:defRPr sz="2800"/>
            </a:lvl1pPr>
          </a:lstStyle>
          <a:p>
            <a:pPr rtl="0"/>
            <a:r>
              <a:rPr lang="en-US" noProof="0"/>
              <a:t>Click to edit Master title style</a:t>
            </a:r>
            <a:endParaRPr lang="en-GB" noProof="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rtlCol="0" anchor="ctr"/>
          <a:lstStyle>
            <a:lvl1pPr algn="ctr">
              <a:buNone/>
              <a:defRPr/>
            </a:lvl1pPr>
          </a:lstStyle>
          <a:p>
            <a:pPr rtl="0"/>
            <a:r>
              <a:rPr lang="en-US" noProof="0"/>
              <a:t>Click icon to add picture</a:t>
            </a:r>
            <a:endParaRPr lang="en-GB" noProof="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rtlCol="0" anchor="ctr"/>
          <a:lstStyle>
            <a:lvl1pPr algn="ctr">
              <a:buNone/>
              <a:defRPr/>
            </a:lvl1pPr>
          </a:lstStyle>
          <a:p>
            <a:pPr rtl="0"/>
            <a:r>
              <a:rPr lang="en-US" noProof="0"/>
              <a:t>Click icon to add picture</a:t>
            </a:r>
            <a:endParaRPr lang="en-GB" noProof="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rtlCol="0" anchor="ctr"/>
          <a:lstStyle>
            <a:lvl1pPr algn="ctr">
              <a:buNone/>
              <a:defRPr/>
            </a:lvl1pPr>
          </a:lstStyle>
          <a:p>
            <a:pPr rtl="0"/>
            <a:r>
              <a:rPr lang="en-US" noProof="0"/>
              <a:t>Click icon to add picture</a:t>
            </a:r>
            <a:endParaRPr lang="en-GB" noProof="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rtlCol="0"/>
          <a:lstStyle/>
          <a:p>
            <a:pPr rtl="0"/>
            <a:r>
              <a:rPr lang="en-GB" noProof="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rtlCol="0"/>
          <a:lstStyle/>
          <a:p>
            <a:pPr rtl="0"/>
            <a:r>
              <a:rPr lang="en-GB" noProof="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rtlCol="0"/>
          <a:lstStyle/>
          <a:p>
            <a:pPr rtl="0"/>
            <a:fld id="{A65A5C87-DF58-40C8-B092-1DE63DB4547E}" type="slidenum">
              <a:rPr lang="en-GB" noProof="0" smtClean="0"/>
              <a:t>‹#›</a:t>
            </a:fld>
            <a:endParaRPr lang="en-GB" noProof="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rtlCol="0" anchor="ctr"/>
          <a:lstStyle>
            <a:lvl1pPr algn="ctr">
              <a:buNone/>
              <a:defRPr/>
            </a:lvl1pPr>
          </a:lstStyle>
          <a:p>
            <a:pPr rtl="0"/>
            <a:r>
              <a:rPr lang="en-US" noProof="0"/>
              <a:t>Click icon to add picture</a:t>
            </a:r>
            <a:endParaRPr lang="en-GB" noProof="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rtlCol="0"/>
          <a:lstStyle>
            <a:lvl1pPr marL="0" indent="0">
              <a:buNone/>
              <a:defRPr sz="1600"/>
            </a:lvl1pPr>
          </a:lstStyle>
          <a:p>
            <a:pPr lvl="0" rtl="0"/>
            <a:r>
              <a:rPr lang="en-US" noProof="0"/>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rtlCol="0"/>
          <a:lstStyle>
            <a:lvl1pPr marL="0" indent="0">
              <a:buNone/>
              <a:defRPr sz="1600"/>
            </a:lvl1pPr>
          </a:lstStyle>
          <a:p>
            <a:pPr lvl="0" rtl="0"/>
            <a:r>
              <a:rPr lang="en-US" noProof="0"/>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rtlCol="0"/>
          <a:lstStyle>
            <a:lvl1pPr marL="0" indent="0">
              <a:buNone/>
              <a:defRPr sz="1600"/>
            </a:lvl1pPr>
          </a:lstStyle>
          <a:p>
            <a:pPr lvl="0" rtl="0"/>
            <a:r>
              <a:rPr lang="en-US" noProof="0"/>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rtlCol="0" anchor="ctr"/>
          <a:lstStyle>
            <a:lvl1pPr algn="ctr">
              <a:buNone/>
              <a:defRPr sz="900"/>
            </a:lvl1pPr>
          </a:lstStyle>
          <a:p>
            <a:pPr rtl="0"/>
            <a:r>
              <a:rPr lang="en-GB" noProof="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rtlCol="0" anchor="ctr"/>
          <a:lstStyle>
            <a:lvl1pPr algn="ctr">
              <a:buNone/>
              <a:defRPr sz="900"/>
            </a:lvl1pPr>
          </a:lstStyle>
          <a:p>
            <a:pPr rtl="0"/>
            <a:r>
              <a:rPr lang="en-GB" noProof="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rtlCol="0" anchor="ctr"/>
          <a:lstStyle>
            <a:lvl1pPr algn="ctr">
              <a:buNone/>
              <a:defRPr sz="900"/>
            </a:lvl1pPr>
          </a:lstStyle>
          <a:p>
            <a:pPr rtl="0"/>
            <a:r>
              <a:rPr lang="en-GB" noProof="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rtlCol="0">
            <a:normAutofit/>
          </a:bodyPr>
          <a:lstStyle>
            <a:lvl1pPr>
              <a:defRPr sz="5400"/>
            </a:lvl1pPr>
          </a:lstStyle>
          <a:p>
            <a:pPr rtl="0"/>
            <a:r>
              <a:rPr lang="en-US" noProof="0"/>
              <a:t>Click to edit Master title style</a:t>
            </a:r>
            <a:endParaRPr lang="en-GB" noProof="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rtlCol="0"/>
          <a:lstStyle/>
          <a:p>
            <a:pPr rtl="0"/>
            <a:r>
              <a:rPr lang="en-GB" noProof="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rtlCol="0"/>
          <a:lstStyle/>
          <a:p>
            <a:pPr rtl="0"/>
            <a:r>
              <a:rPr lang="en-GB" noProof="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rtlCol="0"/>
          <a:lstStyle/>
          <a:p>
            <a:pPr rtl="0"/>
            <a:r>
              <a:rPr lang="en-GB" noProof="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rtlCol="0"/>
          <a:lstStyle/>
          <a:p>
            <a:pPr rtl="0"/>
            <a:r>
              <a:rPr lang="en-GB" noProof="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rtlCol="0" anchor="t">
            <a:normAutofit/>
          </a:bodyPr>
          <a:lstStyle>
            <a:lvl1pPr>
              <a:lnSpc>
                <a:spcPct val="100000"/>
              </a:lnSpc>
              <a:defRPr sz="34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rtlCol="0"/>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rtlCol="0">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rtlCol="0"/>
          <a:lstStyle/>
          <a:p>
            <a:pPr rtl="0"/>
            <a:r>
              <a:rPr lang="en-GB" noProof="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rtlCol="0" anchor="t">
            <a:normAutofit/>
          </a:bodyPr>
          <a:lstStyle>
            <a:lvl1pPr>
              <a:lnSpc>
                <a:spcPct val="100000"/>
              </a:lnSpc>
              <a:defRPr sz="3400"/>
            </a:lvl1pPr>
          </a:lstStyle>
          <a:p>
            <a:pPr rtl="0"/>
            <a:r>
              <a:rPr lang="en-US" noProof="0"/>
              <a:t>Click to edit Master title style</a:t>
            </a:r>
            <a:endParaRPr lang="en-GB" noProof="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rtlCol="0">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en-GB" noProof="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rtlCol="0">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US" noProof="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rtlCol="0"/>
          <a:lstStyle/>
          <a:p>
            <a:pPr rtl="0"/>
            <a:r>
              <a:rPr lang="en-GB" noProof="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rtlCol="0"/>
          <a:lstStyle/>
          <a:p>
            <a:pPr rtl="0"/>
            <a:r>
              <a:rPr lang="en-GB" noProof="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rtlCol="0" anchor="b">
            <a:normAutofit/>
          </a:bodyPr>
          <a:lstStyle>
            <a:lvl1pPr>
              <a:defRPr sz="5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rtlCol="0"/>
          <a:lstStyle>
            <a:lvl1pPr>
              <a:buNone/>
              <a:defRPr sz="1800"/>
            </a:lvl1pPr>
          </a:lstStyle>
          <a:p>
            <a:pPr lvl="0" rtl="0"/>
            <a:r>
              <a:rPr lang="en-US" noProof="0"/>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rtlCol="0"/>
          <a:lstStyle/>
          <a:p>
            <a:pPr rtl="0"/>
            <a:r>
              <a:rPr lang="en-GB" noProof="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rtlCol="0" anchor="ctr"/>
          <a:lstStyle>
            <a:lvl1pPr algn="ctr">
              <a:buNone/>
              <a:defRPr/>
            </a:lvl1pPr>
          </a:lstStyle>
          <a:p>
            <a:pPr rtl="0"/>
            <a:r>
              <a:rPr lang="en-US" noProof="0"/>
              <a:t>Click icon to add picture</a:t>
            </a:r>
            <a:endParaRPr lang="en-GB" noProof="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rtlCol="0" anchor="b">
            <a:normAutofit/>
          </a:bodyPr>
          <a:lstStyle>
            <a:lvl1pPr>
              <a:defRPr sz="52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rtlCol="0"/>
          <a:lstStyle>
            <a:lvl1pPr marL="0" indent="0">
              <a:buNone/>
              <a:defRPr sz="1800"/>
            </a:lvl1pPr>
          </a:lstStyle>
          <a:p>
            <a:pPr lvl="0" rtl="0"/>
            <a:r>
              <a:rPr lang="en-US" noProof="0"/>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rtlCol="0"/>
          <a:lstStyle/>
          <a:p>
            <a:pPr rtl="0"/>
            <a:fld id="{A65A5C87-DF58-40C8-B092-1DE63DB4547E}" type="slidenum">
              <a:rPr lang="en-GB" noProof="0" smtClean="0"/>
              <a:t>‹#›</a:t>
            </a:fld>
            <a:endParaRPr lang="en-GB" noProof="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rtlCol="0" anchor="ctr"/>
          <a:lstStyle>
            <a:lvl1pPr algn="ctr">
              <a:buNone/>
              <a:defRPr/>
            </a:lvl1pPr>
          </a:lstStyle>
          <a:p>
            <a:pPr rtl="0"/>
            <a:r>
              <a:rPr lang="en-US" noProof="0"/>
              <a:t>Click icon to add picture</a:t>
            </a:r>
            <a:endParaRPr lang="en-GB" noProof="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rtlCol="0" anchor="ctr"/>
          <a:lstStyle>
            <a:lvl1pPr algn="ctr">
              <a:buNone/>
              <a:defRPr/>
            </a:lvl1pPr>
          </a:lstStyle>
          <a:p>
            <a:pPr rtl="0"/>
            <a:r>
              <a:rPr lang="en-US" noProof="0"/>
              <a:t>Click icon to add picture</a:t>
            </a:r>
            <a:endParaRPr lang="en-GB" noProof="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rtlCol="0" anchor="ctr">
            <a:normAutofit/>
          </a:bodyPr>
          <a:lstStyle>
            <a:lvl1pPr>
              <a:defRPr sz="54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rtlCol="0"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rtlCol="0"/>
          <a:lstStyle/>
          <a:p>
            <a:pPr rtl="0"/>
            <a:r>
              <a:rPr lang="en-GB" noProof="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rtlCol="0"/>
          <a:lstStyle/>
          <a:p>
            <a:pPr rtl="0"/>
            <a:r>
              <a:rPr lang="en-GB" noProof="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rtlCol="0" anchor="ctr">
            <a:normAutofit/>
          </a:bodyPr>
          <a:lstStyle>
            <a:lvl1pPr algn="ctr">
              <a:defRPr sz="4800"/>
            </a:lvl1pPr>
          </a:lstStyle>
          <a:p>
            <a:pPr rtl="0"/>
            <a:r>
              <a:rPr lang="en-US" noProof="0"/>
              <a:t>Click to edit Master title style</a:t>
            </a:r>
            <a:endParaRPr lang="en-GB" noProof="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rtlCol="0"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US" noProof="0"/>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rtlCol="0"/>
          <a:lstStyle/>
          <a:p>
            <a:pPr rtl="0"/>
            <a:r>
              <a:rPr lang="en-GB" noProof="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rtlCol="0" anchor="ctr"/>
          <a:lstStyle>
            <a:lvl1pPr algn="ctr">
              <a:buNone/>
              <a:defRPr/>
            </a:lvl1pPr>
          </a:lstStyle>
          <a:p>
            <a:pPr rtl="0"/>
            <a:r>
              <a:rPr lang="en-GB" noProof="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rtlCol="0" anchor="ctr"/>
          <a:lstStyle>
            <a:lvl1pPr algn="ctr">
              <a:buNone/>
              <a:defRPr/>
            </a:lvl1pPr>
          </a:lstStyle>
          <a:p>
            <a:pPr rtl="0"/>
            <a:r>
              <a:rPr lang="en-GB" noProof="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rtlCol="0" anchor="ctr"/>
          <a:lstStyle>
            <a:lvl1pPr algn="ctr">
              <a:buNone/>
              <a:defRPr/>
            </a:lvl1pPr>
          </a:lstStyle>
          <a:p>
            <a:pPr rtl="0"/>
            <a:r>
              <a:rPr lang="en-GB" noProof="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rtlCol="0" anchor="ctr"/>
          <a:lstStyle>
            <a:lvl1pPr algn="ctr">
              <a:buNone/>
              <a:defRPr/>
            </a:lvl1pPr>
          </a:lstStyle>
          <a:p>
            <a:pPr rtl="0"/>
            <a:r>
              <a:rPr lang="en-GB" noProof="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rtlCol="0" anchor="ctr"/>
          <a:lstStyle>
            <a:lvl1pPr algn="ctr">
              <a:buNone/>
              <a:defRPr/>
            </a:lvl1pPr>
          </a:lstStyle>
          <a:p>
            <a:pPr rtl="0"/>
            <a:r>
              <a:rPr lang="en-GB" noProof="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rtlCol="0"/>
          <a:lstStyle/>
          <a:p>
            <a:pPr rtl="0"/>
            <a:r>
              <a:rPr lang="en-GB" noProof="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rtlCol="0"/>
          <a:lstStyle/>
          <a:p>
            <a:pPr rtl="0"/>
            <a:r>
              <a:rPr lang="en-GB" noProof="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rtlCol="0"/>
          <a:lstStyle/>
          <a:p>
            <a:pPr rtl="0"/>
            <a:fld id="{A65A5C87-DF58-40C8-B092-1DE63DB4547E}" type="slidenum">
              <a:rPr lang="en-GB" noProof="0" smtClean="0"/>
              <a:t>‹#›</a:t>
            </a:fld>
            <a:endParaRPr lang="en-GB" noProof="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rtlCol="0"/>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rtl="0"/>
            <a:r>
              <a:rPr lang="en-GB" noProof="0"/>
              <a:t>Name</a:t>
            </a:r>
          </a:p>
          <a:p>
            <a:pPr lvl="1" rtl="0"/>
            <a:r>
              <a:rPr lang="en-GB" noProof="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p>
            <a:pPr rtl="0"/>
            <a:r>
              <a:rPr lang="en-GB" noProof="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rtlCol="0">
            <a:normAutofit/>
          </a:bodyPr>
          <a:lstStyle>
            <a:lvl1pPr>
              <a:defRPr sz="4000"/>
            </a:lvl1p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rtlCol="0"/>
          <a:lstStyle/>
          <a:p>
            <a:pPr rtl="0"/>
            <a:r>
              <a:rPr lang="en-GB" noProof="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rtlCol="0"/>
          <a:lstStyle/>
          <a:p>
            <a:pPr rtl="0"/>
            <a:r>
              <a:rPr lang="en-GB" noProof="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rtlCol="0"/>
          <a:lstStyle/>
          <a:p>
            <a:pPr rtl="0"/>
            <a:fld id="{A65A5C87-DF58-40C8-B092-1DE63DB4547E}" type="slidenum">
              <a:rPr lang="en-GB" noProof="0" smtClean="0"/>
              <a:t>‹#›</a:t>
            </a:fld>
            <a:endParaRPr lang="en-GB" noProof="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rtlCol="0"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rtlCol="0"/>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en-GB" noProof="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en-US" noProof="0"/>
              <a:t>Click to edit Master title style</a:t>
            </a:r>
            <a:endParaRPr lang="en-GB" noProof="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Quarter level</a:t>
            </a:r>
          </a:p>
          <a:p>
            <a:pPr lvl="4" rtl="0"/>
            <a:r>
              <a:rPr lang="en-GB" noProof="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r>
              <a:rPr lang="en-GB" noProof="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A65A5C87-DF58-40C8-B092-1DE63DB4547E}" type="slidenum">
              <a:rPr lang="en-GB" noProof="0" smtClean="0"/>
              <a:t>‹#›</a:t>
            </a:fld>
            <a:endParaRPr lang="en-GB" noProof="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1802892" y="1787775"/>
            <a:ext cx="8586216" cy="2176272"/>
          </a:xfrm>
        </p:spPr>
        <p:txBody>
          <a:bodyPr rtlCol="0"/>
          <a:lstStyle/>
          <a:p>
            <a:pPr rtl="0"/>
            <a:r>
              <a:rPr lang="en-GB" dirty="0"/>
              <a:t>Used Car Price Estimator</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p:txBody>
          <a:bodyPr rtlCol="0"/>
          <a:lstStyle/>
          <a:p>
            <a:pPr rtl="0"/>
            <a:r>
              <a:rPr lang="en-GB" dirty="0"/>
              <a:t>Regression Project</a:t>
            </a:r>
          </a:p>
        </p:txBody>
      </p:sp>
    </p:spTree>
    <p:extLst>
      <p:ext uri="{BB962C8B-B14F-4D97-AF65-F5344CB8AC3E}">
        <p14:creationId xmlns:p14="http://schemas.microsoft.com/office/powerpoint/2010/main" val="183373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50D3A-7D4A-FC15-F0A6-104CB1BD5A7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B029E3-193E-DD53-3C2A-E0E141D10968}"/>
              </a:ext>
            </a:extLst>
          </p:cNvPr>
          <p:cNvSpPr>
            <a:spLocks noGrp="1"/>
          </p:cNvSpPr>
          <p:nvPr>
            <p:ph type="sldNum" sz="quarter" idx="12"/>
          </p:nvPr>
        </p:nvSpPr>
        <p:spPr/>
        <p:txBody>
          <a:bodyPr/>
          <a:lstStyle/>
          <a:p>
            <a:pPr rtl="0"/>
            <a:fld id="{A65A5C87-DF58-40C8-B092-1DE63DB4547E}" type="slidenum">
              <a:rPr lang="en-GB" noProof="0" smtClean="0"/>
              <a:t>2</a:t>
            </a:fld>
            <a:endParaRPr lang="en-GB" noProof="0"/>
          </a:p>
        </p:txBody>
      </p:sp>
      <p:sp>
        <p:nvSpPr>
          <p:cNvPr id="3" name="TextBox 2">
            <a:extLst>
              <a:ext uri="{FF2B5EF4-FFF2-40B4-BE49-F238E27FC236}">
                <a16:creationId xmlns:a16="http://schemas.microsoft.com/office/drawing/2014/main" id="{060095A9-EC72-F1E2-FF9F-4F24F64C6B2F}"/>
              </a:ext>
            </a:extLst>
          </p:cNvPr>
          <p:cNvSpPr txBox="1"/>
          <p:nvPr/>
        </p:nvSpPr>
        <p:spPr>
          <a:xfrm>
            <a:off x="678592" y="1281013"/>
            <a:ext cx="8437606" cy="523220"/>
          </a:xfrm>
          <a:prstGeom prst="rect">
            <a:avLst/>
          </a:prstGeom>
          <a:noFill/>
        </p:spPr>
        <p:txBody>
          <a:bodyPr wrap="square" rtlCol="0">
            <a:spAutoFit/>
          </a:bodyPr>
          <a:lstStyle/>
          <a:p>
            <a:r>
              <a:rPr lang="en-US" sz="2800" b="1" dirty="0"/>
              <a:t>Introduction</a:t>
            </a:r>
            <a:endParaRPr lang="en-GB" sz="2800" b="1" dirty="0"/>
          </a:p>
        </p:txBody>
      </p:sp>
      <p:sp>
        <p:nvSpPr>
          <p:cNvPr id="5" name="TextBox 4">
            <a:extLst>
              <a:ext uri="{FF2B5EF4-FFF2-40B4-BE49-F238E27FC236}">
                <a16:creationId xmlns:a16="http://schemas.microsoft.com/office/drawing/2014/main" id="{CD7F89DA-52B4-44E6-FE9E-8720824BAE3D}"/>
              </a:ext>
            </a:extLst>
          </p:cNvPr>
          <p:cNvSpPr txBox="1"/>
          <p:nvPr/>
        </p:nvSpPr>
        <p:spPr>
          <a:xfrm>
            <a:off x="678592" y="1956633"/>
            <a:ext cx="10675208" cy="4247317"/>
          </a:xfrm>
          <a:prstGeom prst="rect">
            <a:avLst/>
          </a:prstGeom>
          <a:noFill/>
        </p:spPr>
        <p:txBody>
          <a:bodyPr wrap="square" rtlCol="0">
            <a:spAutoFit/>
          </a:bodyPr>
          <a:lstStyle/>
          <a:p>
            <a:r>
              <a:rPr lang="en-GB" dirty="0"/>
              <a:t>Buying or selling a used car involves many factors that influence its price, such as how old the car is, how far it has been driven, the type of fuel it uses, and whether it has manual or automatic transmission. Predicting a fair price can be difficult because the used car market is complex and prices vary widely depending on different conditions. In this project, we aimed to build a </a:t>
            </a:r>
            <a:r>
              <a:rPr lang="en-GB" b="1" dirty="0"/>
              <a:t>Linear Regression</a:t>
            </a:r>
            <a:r>
              <a:rPr lang="en-GB" dirty="0"/>
              <a:t> model that can help estimate the price of a used car based on its features.</a:t>
            </a:r>
          </a:p>
          <a:p>
            <a:endParaRPr lang="en-GB" dirty="0"/>
          </a:p>
          <a:p>
            <a:r>
              <a:rPr lang="en-GB" dirty="0"/>
              <a:t>To begin, we collected and explored a dataset containing several details about used cars. We performed </a:t>
            </a:r>
            <a:r>
              <a:rPr lang="en-GB" b="1" dirty="0"/>
              <a:t>data cleaning</a:t>
            </a:r>
            <a:r>
              <a:rPr lang="en-GB" dirty="0"/>
              <a:t> to remove missing or inconsistent values, and handled incorrect data types. We then applied </a:t>
            </a:r>
            <a:r>
              <a:rPr lang="en-GB" b="1" dirty="0"/>
              <a:t>feature engineering</a:t>
            </a:r>
            <a:r>
              <a:rPr lang="en-GB" dirty="0"/>
              <a:t>, such as calculating the </a:t>
            </a:r>
            <a:r>
              <a:rPr lang="en-GB" b="1" dirty="0"/>
              <a:t>car's age</a:t>
            </a:r>
            <a:r>
              <a:rPr lang="en-GB" dirty="0"/>
              <a:t> from its manufacturing year, which is an important factor in determining depreciation.</a:t>
            </a:r>
          </a:p>
          <a:p>
            <a:endParaRPr lang="en-GB" dirty="0"/>
          </a:p>
          <a:p>
            <a:r>
              <a:rPr lang="en-GB" dirty="0"/>
              <a:t>Since the price values were </a:t>
            </a:r>
            <a:r>
              <a:rPr lang="en-GB" b="1" dirty="0"/>
              <a:t>highly skewed</a:t>
            </a:r>
            <a:r>
              <a:rPr lang="en-GB" dirty="0"/>
              <a:t>—meaning some cars were much more expensive than others—we applied a </a:t>
            </a:r>
            <a:r>
              <a:rPr lang="en-GB" b="1" dirty="0"/>
              <a:t>logarithmic transformation</a:t>
            </a:r>
            <a:r>
              <a:rPr lang="en-GB" dirty="0"/>
              <a:t> to the price column. This helped the model better understand the relationship between features and the target (price) by reducing the impact of extreme values.</a:t>
            </a:r>
          </a:p>
        </p:txBody>
      </p:sp>
      <p:sp>
        <p:nvSpPr>
          <p:cNvPr id="10" name="TextBox 9">
            <a:extLst>
              <a:ext uri="{FF2B5EF4-FFF2-40B4-BE49-F238E27FC236}">
                <a16:creationId xmlns:a16="http://schemas.microsoft.com/office/drawing/2014/main" id="{495FF851-A541-F54F-88C3-0EAA0422AA97}"/>
              </a:ext>
            </a:extLst>
          </p:cNvPr>
          <p:cNvSpPr txBox="1"/>
          <p:nvPr/>
        </p:nvSpPr>
        <p:spPr>
          <a:xfrm>
            <a:off x="1051611" y="420727"/>
            <a:ext cx="9929169" cy="646331"/>
          </a:xfrm>
          <a:prstGeom prst="rect">
            <a:avLst/>
          </a:prstGeom>
          <a:noFill/>
        </p:spPr>
        <p:txBody>
          <a:bodyPr wrap="square" rtlCol="0">
            <a:spAutoFit/>
          </a:bodyPr>
          <a:lstStyle/>
          <a:p>
            <a:pPr algn="ctr"/>
            <a:r>
              <a:rPr lang="en-GB" sz="3600" b="1" dirty="0"/>
              <a:t>Used Car Price Estimator using Regression </a:t>
            </a:r>
            <a:endParaRPr lang="en-GB" sz="5400" b="1" dirty="0"/>
          </a:p>
        </p:txBody>
      </p:sp>
    </p:spTree>
    <p:extLst>
      <p:ext uri="{BB962C8B-B14F-4D97-AF65-F5344CB8AC3E}">
        <p14:creationId xmlns:p14="http://schemas.microsoft.com/office/powerpoint/2010/main" val="1934698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67167-9E41-497D-77B7-E3EDF68004A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5DC663-5784-8E73-2AD1-F19716FA00BA}"/>
              </a:ext>
            </a:extLst>
          </p:cNvPr>
          <p:cNvSpPr>
            <a:spLocks noGrp="1"/>
          </p:cNvSpPr>
          <p:nvPr>
            <p:ph type="sldNum" sz="quarter" idx="12"/>
          </p:nvPr>
        </p:nvSpPr>
        <p:spPr/>
        <p:txBody>
          <a:bodyPr/>
          <a:lstStyle/>
          <a:p>
            <a:pPr rtl="0"/>
            <a:fld id="{A65A5C87-DF58-40C8-B092-1DE63DB4547E}" type="slidenum">
              <a:rPr lang="en-GB" noProof="0" smtClean="0"/>
              <a:t>3</a:t>
            </a:fld>
            <a:endParaRPr lang="en-GB" noProof="0"/>
          </a:p>
        </p:txBody>
      </p:sp>
      <p:sp>
        <p:nvSpPr>
          <p:cNvPr id="2" name="TextBox 1">
            <a:extLst>
              <a:ext uri="{FF2B5EF4-FFF2-40B4-BE49-F238E27FC236}">
                <a16:creationId xmlns:a16="http://schemas.microsoft.com/office/drawing/2014/main" id="{DB8E9485-6546-379D-75B3-EB2A29BEBFC3}"/>
              </a:ext>
            </a:extLst>
          </p:cNvPr>
          <p:cNvSpPr txBox="1"/>
          <p:nvPr/>
        </p:nvSpPr>
        <p:spPr>
          <a:xfrm>
            <a:off x="1877197" y="2875002"/>
            <a:ext cx="8437606" cy="1107996"/>
          </a:xfrm>
          <a:prstGeom prst="rect">
            <a:avLst/>
          </a:prstGeom>
          <a:noFill/>
        </p:spPr>
        <p:txBody>
          <a:bodyPr wrap="square" rtlCol="0">
            <a:spAutoFit/>
          </a:bodyPr>
          <a:lstStyle/>
          <a:p>
            <a:r>
              <a:rPr lang="en-US" sz="6600" b="1" dirty="0"/>
              <a:t>Preprocessing Steps</a:t>
            </a:r>
            <a:endParaRPr lang="en-GB" sz="6600" b="1" dirty="0"/>
          </a:p>
        </p:txBody>
      </p:sp>
      <p:sp>
        <p:nvSpPr>
          <p:cNvPr id="3" name="TextBox 2">
            <a:extLst>
              <a:ext uri="{FF2B5EF4-FFF2-40B4-BE49-F238E27FC236}">
                <a16:creationId xmlns:a16="http://schemas.microsoft.com/office/drawing/2014/main" id="{7D591E6B-DD54-9DC6-74CC-FB7719B26CE5}"/>
              </a:ext>
            </a:extLst>
          </p:cNvPr>
          <p:cNvSpPr txBox="1"/>
          <p:nvPr/>
        </p:nvSpPr>
        <p:spPr>
          <a:xfrm>
            <a:off x="1877197" y="2137716"/>
            <a:ext cx="8437606" cy="584775"/>
          </a:xfrm>
          <a:prstGeom prst="rect">
            <a:avLst/>
          </a:prstGeom>
          <a:noFill/>
        </p:spPr>
        <p:txBody>
          <a:bodyPr wrap="square" rtlCol="0">
            <a:spAutoFit/>
          </a:bodyPr>
          <a:lstStyle/>
          <a:p>
            <a:pPr algn="ctr"/>
            <a:r>
              <a:rPr lang="en-US" sz="3200" dirty="0"/>
              <a:t>Regression Project</a:t>
            </a:r>
            <a:endParaRPr lang="en-GB" sz="3200" dirty="0"/>
          </a:p>
        </p:txBody>
      </p:sp>
    </p:spTree>
    <p:extLst>
      <p:ext uri="{BB962C8B-B14F-4D97-AF65-F5344CB8AC3E}">
        <p14:creationId xmlns:p14="http://schemas.microsoft.com/office/powerpoint/2010/main" val="355402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016327-3994-53B3-52C6-FA087EF8F96D}"/>
              </a:ext>
            </a:extLst>
          </p:cNvPr>
          <p:cNvSpPr>
            <a:spLocks noGrp="1"/>
          </p:cNvSpPr>
          <p:nvPr>
            <p:ph type="sldNum" sz="quarter" idx="12"/>
          </p:nvPr>
        </p:nvSpPr>
        <p:spPr/>
        <p:txBody>
          <a:bodyPr/>
          <a:lstStyle/>
          <a:p>
            <a:pPr rtl="0"/>
            <a:fld id="{A65A5C87-DF58-40C8-B092-1DE63DB4547E}" type="slidenum">
              <a:rPr lang="en-GB" noProof="0" smtClean="0"/>
              <a:t>4</a:t>
            </a:fld>
            <a:endParaRPr lang="en-GB" noProof="0"/>
          </a:p>
        </p:txBody>
      </p:sp>
      <p:pic>
        <p:nvPicPr>
          <p:cNvPr id="5" name="Picture 4">
            <a:extLst>
              <a:ext uri="{FF2B5EF4-FFF2-40B4-BE49-F238E27FC236}">
                <a16:creationId xmlns:a16="http://schemas.microsoft.com/office/drawing/2014/main" id="{42C60500-DCC8-68D4-E350-E3EE86C6C9D4}"/>
              </a:ext>
            </a:extLst>
          </p:cNvPr>
          <p:cNvPicPr>
            <a:picLocks noChangeAspect="1"/>
          </p:cNvPicPr>
          <p:nvPr/>
        </p:nvPicPr>
        <p:blipFill>
          <a:blip r:embed="rId2" cstate="print">
            <a:extLst>
              <a:ext uri="{28A0092B-C50C-407E-A947-70E740481C1C}">
                <a14:useLocalDpi xmlns:a14="http://schemas.microsoft.com/office/drawing/2010/main" val="0"/>
              </a:ext>
            </a:extLst>
          </a:blip>
          <a:srcRect l="6220" t="47061" r="6473" b="30163"/>
          <a:stretch>
            <a:fillRect/>
          </a:stretch>
        </p:blipFill>
        <p:spPr bwMode="auto">
          <a:xfrm>
            <a:off x="827903" y="566477"/>
            <a:ext cx="10525897" cy="642551"/>
          </a:xfrm>
          <a:prstGeom prst="rect">
            <a:avLst/>
          </a:prstGeom>
          <a:noFill/>
          <a:ln>
            <a:noFill/>
          </a:ln>
        </p:spPr>
      </p:pic>
      <p:pic>
        <p:nvPicPr>
          <p:cNvPr id="6" name="Picture 5">
            <a:extLst>
              <a:ext uri="{FF2B5EF4-FFF2-40B4-BE49-F238E27FC236}">
                <a16:creationId xmlns:a16="http://schemas.microsoft.com/office/drawing/2014/main" id="{0084EDD6-3014-9FCD-1C8D-B2D7996F3752}"/>
              </a:ext>
            </a:extLst>
          </p:cNvPr>
          <p:cNvPicPr>
            <a:picLocks noChangeAspect="1"/>
          </p:cNvPicPr>
          <p:nvPr/>
        </p:nvPicPr>
        <p:blipFill>
          <a:blip r:embed="rId3"/>
          <a:stretch>
            <a:fillRect/>
          </a:stretch>
        </p:blipFill>
        <p:spPr>
          <a:xfrm>
            <a:off x="4767586" y="1221382"/>
            <a:ext cx="2646525" cy="2278654"/>
          </a:xfrm>
          <a:prstGeom prst="rect">
            <a:avLst/>
          </a:prstGeom>
        </p:spPr>
      </p:pic>
      <p:pic>
        <p:nvPicPr>
          <p:cNvPr id="8" name="Picture 7">
            <a:extLst>
              <a:ext uri="{FF2B5EF4-FFF2-40B4-BE49-F238E27FC236}">
                <a16:creationId xmlns:a16="http://schemas.microsoft.com/office/drawing/2014/main" id="{F0D3A1DD-9DDD-65F6-9E60-DAC5C0B9ED93}"/>
              </a:ext>
            </a:extLst>
          </p:cNvPr>
          <p:cNvPicPr>
            <a:picLocks noChangeAspect="1"/>
          </p:cNvPicPr>
          <p:nvPr/>
        </p:nvPicPr>
        <p:blipFill>
          <a:blip r:embed="rId4"/>
          <a:srcRect l="7065" t="45705" r="6243" b="31517"/>
          <a:stretch>
            <a:fillRect/>
          </a:stretch>
        </p:blipFill>
        <p:spPr bwMode="auto">
          <a:xfrm>
            <a:off x="877326" y="3627874"/>
            <a:ext cx="10427043" cy="642551"/>
          </a:xfrm>
          <a:prstGeom prst="rect">
            <a:avLst/>
          </a:prstGeom>
          <a:noFill/>
          <a:ln>
            <a:noFill/>
          </a:ln>
        </p:spPr>
      </p:pic>
      <p:pic>
        <p:nvPicPr>
          <p:cNvPr id="9" name="Picture 8">
            <a:extLst>
              <a:ext uri="{FF2B5EF4-FFF2-40B4-BE49-F238E27FC236}">
                <a16:creationId xmlns:a16="http://schemas.microsoft.com/office/drawing/2014/main" id="{4BF69E9D-9056-14A4-6994-631F3A9AAF2B}"/>
              </a:ext>
            </a:extLst>
          </p:cNvPr>
          <p:cNvPicPr>
            <a:picLocks noChangeAspect="1"/>
          </p:cNvPicPr>
          <p:nvPr/>
        </p:nvPicPr>
        <p:blipFill>
          <a:blip r:embed="rId5"/>
          <a:srcRect/>
          <a:stretch/>
        </p:blipFill>
        <p:spPr>
          <a:xfrm>
            <a:off x="4890167" y="4526102"/>
            <a:ext cx="2401359" cy="1176824"/>
          </a:xfrm>
          <a:prstGeom prst="rect">
            <a:avLst/>
          </a:prstGeom>
        </p:spPr>
      </p:pic>
    </p:spTree>
    <p:extLst>
      <p:ext uri="{BB962C8B-B14F-4D97-AF65-F5344CB8AC3E}">
        <p14:creationId xmlns:p14="http://schemas.microsoft.com/office/powerpoint/2010/main" val="179799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6DBB2-B29A-D361-28F8-7CA8DBB79A3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ABBE21-E5C1-6181-0648-BC7BCE2F5849}"/>
              </a:ext>
            </a:extLst>
          </p:cNvPr>
          <p:cNvSpPr>
            <a:spLocks noGrp="1"/>
          </p:cNvSpPr>
          <p:nvPr>
            <p:ph type="sldNum" sz="quarter" idx="12"/>
          </p:nvPr>
        </p:nvSpPr>
        <p:spPr/>
        <p:txBody>
          <a:bodyPr/>
          <a:lstStyle/>
          <a:p>
            <a:pPr rtl="0"/>
            <a:fld id="{A65A5C87-DF58-40C8-B092-1DE63DB4547E}" type="slidenum">
              <a:rPr lang="en-GB" noProof="0" smtClean="0"/>
              <a:t>5</a:t>
            </a:fld>
            <a:endParaRPr lang="en-GB" noProof="0"/>
          </a:p>
        </p:txBody>
      </p:sp>
      <p:pic>
        <p:nvPicPr>
          <p:cNvPr id="2" name="Picture 1">
            <a:extLst>
              <a:ext uri="{FF2B5EF4-FFF2-40B4-BE49-F238E27FC236}">
                <a16:creationId xmlns:a16="http://schemas.microsoft.com/office/drawing/2014/main" id="{ACFD7CF1-9F3C-5B87-DE22-B2EC36690E57}"/>
              </a:ext>
            </a:extLst>
          </p:cNvPr>
          <p:cNvPicPr>
            <a:picLocks noChangeAspect="1"/>
          </p:cNvPicPr>
          <p:nvPr/>
        </p:nvPicPr>
        <p:blipFill>
          <a:blip r:embed="rId2" cstate="print">
            <a:extLst>
              <a:ext uri="{28A0092B-C50C-407E-A947-70E740481C1C}">
                <a14:useLocalDpi xmlns:a14="http://schemas.microsoft.com/office/drawing/2010/main" val="0"/>
              </a:ext>
            </a:extLst>
          </a:blip>
          <a:srcRect l="6748" t="42786" r="6713" b="26997"/>
          <a:stretch>
            <a:fillRect/>
          </a:stretch>
        </p:blipFill>
        <p:spPr bwMode="auto">
          <a:xfrm>
            <a:off x="949406" y="264339"/>
            <a:ext cx="10293179" cy="914400"/>
          </a:xfrm>
          <a:prstGeom prst="rect">
            <a:avLst/>
          </a:prstGeom>
          <a:noFill/>
          <a:ln>
            <a:noFill/>
          </a:ln>
        </p:spPr>
      </p:pic>
      <p:pic>
        <p:nvPicPr>
          <p:cNvPr id="5" name="Picture 4">
            <a:extLst>
              <a:ext uri="{FF2B5EF4-FFF2-40B4-BE49-F238E27FC236}">
                <a16:creationId xmlns:a16="http://schemas.microsoft.com/office/drawing/2014/main" id="{9F0569FC-61B9-2ECD-E996-35E1698071E2}"/>
              </a:ext>
            </a:extLst>
          </p:cNvPr>
          <p:cNvPicPr>
            <a:picLocks noChangeAspect="1"/>
          </p:cNvPicPr>
          <p:nvPr/>
        </p:nvPicPr>
        <p:blipFill>
          <a:blip r:embed="rId3"/>
          <a:srcRect t="17898"/>
          <a:stretch>
            <a:fillRect/>
          </a:stretch>
        </p:blipFill>
        <p:spPr>
          <a:xfrm>
            <a:off x="4537376" y="1320021"/>
            <a:ext cx="3117237" cy="1377200"/>
          </a:xfrm>
          <a:prstGeom prst="rect">
            <a:avLst/>
          </a:prstGeom>
        </p:spPr>
      </p:pic>
      <p:pic>
        <p:nvPicPr>
          <p:cNvPr id="6" name="Picture 5">
            <a:extLst>
              <a:ext uri="{FF2B5EF4-FFF2-40B4-BE49-F238E27FC236}">
                <a16:creationId xmlns:a16="http://schemas.microsoft.com/office/drawing/2014/main" id="{D2A15FC1-BF3C-7A0D-343F-924660D706B7}"/>
              </a:ext>
            </a:extLst>
          </p:cNvPr>
          <p:cNvPicPr>
            <a:picLocks noChangeAspect="1"/>
          </p:cNvPicPr>
          <p:nvPr/>
        </p:nvPicPr>
        <p:blipFill>
          <a:blip r:embed="rId4"/>
          <a:srcRect l="6931" t="36252" r="6280" b="23322"/>
          <a:stretch>
            <a:fillRect/>
          </a:stretch>
        </p:blipFill>
        <p:spPr bwMode="auto">
          <a:xfrm>
            <a:off x="1696988" y="2858679"/>
            <a:ext cx="8798011" cy="1223319"/>
          </a:xfrm>
          <a:prstGeom prst="rect">
            <a:avLst/>
          </a:prstGeom>
          <a:noFill/>
          <a:ln>
            <a:noFill/>
          </a:ln>
        </p:spPr>
      </p:pic>
      <p:pic>
        <p:nvPicPr>
          <p:cNvPr id="8" name="Picture 7">
            <a:extLst>
              <a:ext uri="{FF2B5EF4-FFF2-40B4-BE49-F238E27FC236}">
                <a16:creationId xmlns:a16="http://schemas.microsoft.com/office/drawing/2014/main" id="{BB1373D1-4DED-455F-6C7D-5B12118306B1}"/>
              </a:ext>
            </a:extLst>
          </p:cNvPr>
          <p:cNvPicPr>
            <a:picLocks noChangeAspect="1"/>
          </p:cNvPicPr>
          <p:nvPr/>
        </p:nvPicPr>
        <p:blipFill>
          <a:blip r:embed="rId5"/>
          <a:stretch>
            <a:fillRect/>
          </a:stretch>
        </p:blipFill>
        <p:spPr>
          <a:xfrm>
            <a:off x="3750096" y="4223280"/>
            <a:ext cx="4691794" cy="2133070"/>
          </a:xfrm>
          <a:prstGeom prst="rect">
            <a:avLst/>
          </a:prstGeom>
        </p:spPr>
      </p:pic>
    </p:spTree>
    <p:extLst>
      <p:ext uri="{BB962C8B-B14F-4D97-AF65-F5344CB8AC3E}">
        <p14:creationId xmlns:p14="http://schemas.microsoft.com/office/powerpoint/2010/main" val="187411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22434-442F-82B9-BAAA-0CE6A400DF9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C930A1F-A15A-40C4-ECFA-93DF08263556}"/>
              </a:ext>
            </a:extLst>
          </p:cNvPr>
          <p:cNvSpPr>
            <a:spLocks noGrp="1"/>
          </p:cNvSpPr>
          <p:nvPr>
            <p:ph type="sldNum" sz="quarter" idx="12"/>
          </p:nvPr>
        </p:nvSpPr>
        <p:spPr/>
        <p:txBody>
          <a:bodyPr/>
          <a:lstStyle/>
          <a:p>
            <a:pPr rtl="0"/>
            <a:fld id="{A65A5C87-DF58-40C8-B092-1DE63DB4547E}" type="slidenum">
              <a:rPr lang="en-GB" noProof="0" smtClean="0"/>
              <a:t>6</a:t>
            </a:fld>
            <a:endParaRPr lang="en-GB" noProof="0"/>
          </a:p>
        </p:txBody>
      </p:sp>
      <p:pic>
        <p:nvPicPr>
          <p:cNvPr id="2" name="Picture 1">
            <a:extLst>
              <a:ext uri="{FF2B5EF4-FFF2-40B4-BE49-F238E27FC236}">
                <a16:creationId xmlns:a16="http://schemas.microsoft.com/office/drawing/2014/main" id="{9588A877-3B03-0A83-238D-08DEE3BC6E2A}"/>
              </a:ext>
            </a:extLst>
          </p:cNvPr>
          <p:cNvPicPr>
            <a:picLocks noChangeAspect="1"/>
          </p:cNvPicPr>
          <p:nvPr/>
        </p:nvPicPr>
        <p:blipFill>
          <a:blip r:embed="rId2"/>
          <a:srcRect l="7052" t="45476" r="6647" b="28420"/>
          <a:stretch>
            <a:fillRect/>
          </a:stretch>
        </p:blipFill>
        <p:spPr bwMode="auto">
          <a:xfrm>
            <a:off x="1721708" y="685667"/>
            <a:ext cx="8748584" cy="617838"/>
          </a:xfrm>
          <a:prstGeom prst="rect">
            <a:avLst/>
          </a:prstGeom>
          <a:noFill/>
          <a:ln>
            <a:noFill/>
          </a:ln>
        </p:spPr>
      </p:pic>
      <p:pic>
        <p:nvPicPr>
          <p:cNvPr id="5" name="Picture 4">
            <a:extLst>
              <a:ext uri="{FF2B5EF4-FFF2-40B4-BE49-F238E27FC236}">
                <a16:creationId xmlns:a16="http://schemas.microsoft.com/office/drawing/2014/main" id="{3684ADD1-D138-9544-049B-1E43B7A29682}"/>
              </a:ext>
            </a:extLst>
          </p:cNvPr>
          <p:cNvPicPr>
            <a:picLocks noChangeAspect="1"/>
          </p:cNvPicPr>
          <p:nvPr/>
        </p:nvPicPr>
        <p:blipFill>
          <a:blip r:embed="rId3"/>
          <a:stretch>
            <a:fillRect/>
          </a:stretch>
        </p:blipFill>
        <p:spPr>
          <a:xfrm>
            <a:off x="2396529" y="1469264"/>
            <a:ext cx="7398942" cy="1491607"/>
          </a:xfrm>
          <a:prstGeom prst="rect">
            <a:avLst/>
          </a:prstGeom>
        </p:spPr>
      </p:pic>
      <p:pic>
        <p:nvPicPr>
          <p:cNvPr id="6" name="Picture 5">
            <a:extLst>
              <a:ext uri="{FF2B5EF4-FFF2-40B4-BE49-F238E27FC236}">
                <a16:creationId xmlns:a16="http://schemas.microsoft.com/office/drawing/2014/main" id="{16F99A1C-0691-B8D3-E6CE-EAC9F0B4E992}"/>
              </a:ext>
            </a:extLst>
          </p:cNvPr>
          <p:cNvPicPr>
            <a:picLocks noChangeAspect="1"/>
          </p:cNvPicPr>
          <p:nvPr/>
        </p:nvPicPr>
        <p:blipFill>
          <a:blip r:embed="rId4" cstate="print">
            <a:extLst>
              <a:ext uri="{28A0092B-C50C-407E-A947-70E740481C1C}">
                <a14:useLocalDpi xmlns:a14="http://schemas.microsoft.com/office/drawing/2010/main" val="0"/>
              </a:ext>
            </a:extLst>
          </a:blip>
          <a:srcRect l="6949" t="38894" r="6674" b="26291"/>
          <a:stretch>
            <a:fillRect/>
          </a:stretch>
        </p:blipFill>
        <p:spPr bwMode="auto">
          <a:xfrm>
            <a:off x="1554892" y="3043751"/>
            <a:ext cx="9082216" cy="1013255"/>
          </a:xfrm>
          <a:prstGeom prst="rect">
            <a:avLst/>
          </a:prstGeom>
          <a:noFill/>
          <a:ln>
            <a:noFill/>
          </a:ln>
        </p:spPr>
      </p:pic>
      <p:pic>
        <p:nvPicPr>
          <p:cNvPr id="8" name="Picture 7">
            <a:extLst>
              <a:ext uri="{FF2B5EF4-FFF2-40B4-BE49-F238E27FC236}">
                <a16:creationId xmlns:a16="http://schemas.microsoft.com/office/drawing/2014/main" id="{F43283F5-CC86-96F0-4F7C-3F70FE29F10F}"/>
              </a:ext>
            </a:extLst>
          </p:cNvPr>
          <p:cNvPicPr>
            <a:picLocks noChangeAspect="1"/>
          </p:cNvPicPr>
          <p:nvPr/>
        </p:nvPicPr>
        <p:blipFill>
          <a:blip r:embed="rId5"/>
          <a:stretch>
            <a:fillRect/>
          </a:stretch>
        </p:blipFill>
        <p:spPr>
          <a:xfrm>
            <a:off x="3765092" y="4222765"/>
            <a:ext cx="4661816" cy="1812144"/>
          </a:xfrm>
          <a:prstGeom prst="rect">
            <a:avLst/>
          </a:prstGeom>
        </p:spPr>
      </p:pic>
    </p:spTree>
    <p:extLst>
      <p:ext uri="{BB962C8B-B14F-4D97-AF65-F5344CB8AC3E}">
        <p14:creationId xmlns:p14="http://schemas.microsoft.com/office/powerpoint/2010/main" val="86459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4839C-DF41-BE76-DA81-3CD2C7C267A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79C13D2-BCA6-A65B-C77D-1400E146CDE0}"/>
              </a:ext>
            </a:extLst>
          </p:cNvPr>
          <p:cNvSpPr>
            <a:spLocks noGrp="1"/>
          </p:cNvSpPr>
          <p:nvPr>
            <p:ph type="sldNum" sz="quarter" idx="12"/>
          </p:nvPr>
        </p:nvSpPr>
        <p:spPr/>
        <p:txBody>
          <a:bodyPr/>
          <a:lstStyle/>
          <a:p>
            <a:pPr rtl="0"/>
            <a:fld id="{A65A5C87-DF58-40C8-B092-1DE63DB4547E}" type="slidenum">
              <a:rPr lang="en-GB" noProof="0" smtClean="0"/>
              <a:t>7</a:t>
            </a:fld>
            <a:endParaRPr lang="en-GB" noProof="0"/>
          </a:p>
        </p:txBody>
      </p:sp>
      <p:pic>
        <p:nvPicPr>
          <p:cNvPr id="2" name="Picture 1">
            <a:extLst>
              <a:ext uri="{FF2B5EF4-FFF2-40B4-BE49-F238E27FC236}">
                <a16:creationId xmlns:a16="http://schemas.microsoft.com/office/drawing/2014/main" id="{F102F676-59B9-D6C3-F941-1F96D7351533}"/>
              </a:ext>
            </a:extLst>
          </p:cNvPr>
          <p:cNvPicPr>
            <a:picLocks noChangeAspect="1"/>
          </p:cNvPicPr>
          <p:nvPr/>
        </p:nvPicPr>
        <p:blipFill>
          <a:blip r:embed="rId2" cstate="print">
            <a:extLst>
              <a:ext uri="{28A0092B-C50C-407E-A947-70E740481C1C}">
                <a14:useLocalDpi xmlns:a14="http://schemas.microsoft.com/office/drawing/2010/main" val="0"/>
              </a:ext>
            </a:extLst>
          </a:blip>
          <a:srcRect l="7155" t="23638" r="6643" b="15313"/>
          <a:stretch>
            <a:fillRect/>
          </a:stretch>
        </p:blipFill>
        <p:spPr bwMode="auto">
          <a:xfrm>
            <a:off x="1591961" y="77745"/>
            <a:ext cx="9008076" cy="2990335"/>
          </a:xfrm>
          <a:prstGeom prst="rect">
            <a:avLst/>
          </a:prstGeom>
          <a:noFill/>
          <a:ln>
            <a:noFill/>
          </a:ln>
        </p:spPr>
      </p:pic>
      <p:pic>
        <p:nvPicPr>
          <p:cNvPr id="5" name="Picture 4">
            <a:extLst>
              <a:ext uri="{FF2B5EF4-FFF2-40B4-BE49-F238E27FC236}">
                <a16:creationId xmlns:a16="http://schemas.microsoft.com/office/drawing/2014/main" id="{B8FC7359-CABB-0FD0-8C36-84B253EDB735}"/>
              </a:ext>
            </a:extLst>
          </p:cNvPr>
          <p:cNvPicPr>
            <a:picLocks noChangeAspect="1"/>
          </p:cNvPicPr>
          <p:nvPr/>
        </p:nvPicPr>
        <p:blipFill>
          <a:blip r:embed="rId3" cstate="print">
            <a:extLst>
              <a:ext uri="{28A0092B-C50C-407E-A947-70E740481C1C}">
                <a14:useLocalDpi xmlns:a14="http://schemas.microsoft.com/office/drawing/2010/main" val="0"/>
              </a:ext>
            </a:extLst>
          </a:blip>
          <a:srcRect l="6998" t="46455" r="6879" b="30416"/>
          <a:stretch>
            <a:fillRect/>
          </a:stretch>
        </p:blipFill>
        <p:spPr bwMode="auto">
          <a:xfrm>
            <a:off x="1666101" y="3110312"/>
            <a:ext cx="8859795" cy="556054"/>
          </a:xfrm>
          <a:prstGeom prst="rect">
            <a:avLst/>
          </a:prstGeom>
          <a:noFill/>
          <a:ln>
            <a:noFill/>
          </a:ln>
        </p:spPr>
      </p:pic>
      <p:pic>
        <p:nvPicPr>
          <p:cNvPr id="8" name="Picture 7">
            <a:extLst>
              <a:ext uri="{FF2B5EF4-FFF2-40B4-BE49-F238E27FC236}">
                <a16:creationId xmlns:a16="http://schemas.microsoft.com/office/drawing/2014/main" id="{20A172A6-3071-F20E-5FD4-A605B9E6D962}"/>
              </a:ext>
            </a:extLst>
          </p:cNvPr>
          <p:cNvPicPr>
            <a:picLocks noChangeAspect="1"/>
          </p:cNvPicPr>
          <p:nvPr/>
        </p:nvPicPr>
        <p:blipFill>
          <a:blip r:embed="rId4" cstate="print">
            <a:extLst>
              <a:ext uri="{28A0092B-C50C-407E-A947-70E740481C1C}">
                <a14:useLocalDpi xmlns:a14="http://schemas.microsoft.com/office/drawing/2010/main" val="0"/>
              </a:ext>
            </a:extLst>
          </a:blip>
          <a:srcRect l="6987" t="39649" r="6719" b="25179"/>
          <a:stretch>
            <a:fillRect/>
          </a:stretch>
        </p:blipFill>
        <p:spPr bwMode="auto">
          <a:xfrm>
            <a:off x="1443679" y="3734310"/>
            <a:ext cx="9304638" cy="1049714"/>
          </a:xfrm>
          <a:prstGeom prst="rect">
            <a:avLst/>
          </a:prstGeom>
          <a:noFill/>
          <a:ln>
            <a:noFill/>
          </a:ln>
        </p:spPr>
      </p:pic>
      <p:pic>
        <p:nvPicPr>
          <p:cNvPr id="9" name="Picture 8">
            <a:extLst>
              <a:ext uri="{FF2B5EF4-FFF2-40B4-BE49-F238E27FC236}">
                <a16:creationId xmlns:a16="http://schemas.microsoft.com/office/drawing/2014/main" id="{B6CA2E23-FB48-43AF-4A07-3A8832E4AC26}"/>
              </a:ext>
            </a:extLst>
          </p:cNvPr>
          <p:cNvPicPr>
            <a:picLocks noChangeAspect="1"/>
          </p:cNvPicPr>
          <p:nvPr/>
        </p:nvPicPr>
        <p:blipFill>
          <a:blip r:embed="rId5"/>
          <a:stretch>
            <a:fillRect/>
          </a:stretch>
        </p:blipFill>
        <p:spPr>
          <a:xfrm>
            <a:off x="3880174" y="4784024"/>
            <a:ext cx="4431647" cy="878572"/>
          </a:xfrm>
          <a:prstGeom prst="rect">
            <a:avLst/>
          </a:prstGeom>
        </p:spPr>
      </p:pic>
      <p:pic>
        <p:nvPicPr>
          <p:cNvPr id="10" name="Picture 9">
            <a:extLst>
              <a:ext uri="{FF2B5EF4-FFF2-40B4-BE49-F238E27FC236}">
                <a16:creationId xmlns:a16="http://schemas.microsoft.com/office/drawing/2014/main" id="{53468298-90F0-44EB-7462-18850971A52B}"/>
              </a:ext>
            </a:extLst>
          </p:cNvPr>
          <p:cNvPicPr>
            <a:picLocks noChangeAspect="1"/>
          </p:cNvPicPr>
          <p:nvPr/>
        </p:nvPicPr>
        <p:blipFill>
          <a:blip r:embed="rId6"/>
          <a:srcRect l="8027" t="38756" r="7642" b="25638"/>
          <a:stretch>
            <a:fillRect/>
          </a:stretch>
        </p:blipFill>
        <p:spPr bwMode="auto">
          <a:xfrm>
            <a:off x="1579604" y="5649629"/>
            <a:ext cx="9020433" cy="1062681"/>
          </a:xfrm>
          <a:prstGeom prst="rect">
            <a:avLst/>
          </a:prstGeom>
          <a:noFill/>
          <a:ln>
            <a:noFill/>
          </a:ln>
        </p:spPr>
      </p:pic>
    </p:spTree>
    <p:extLst>
      <p:ext uri="{BB962C8B-B14F-4D97-AF65-F5344CB8AC3E}">
        <p14:creationId xmlns:p14="http://schemas.microsoft.com/office/powerpoint/2010/main" val="174066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81C02-1647-95F7-6A5D-B15F416C343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29E511B-833A-FE20-FC2C-72084245E90C}"/>
              </a:ext>
            </a:extLst>
          </p:cNvPr>
          <p:cNvSpPr>
            <a:spLocks noGrp="1"/>
          </p:cNvSpPr>
          <p:nvPr>
            <p:ph type="sldNum" sz="quarter" idx="12"/>
          </p:nvPr>
        </p:nvSpPr>
        <p:spPr/>
        <p:txBody>
          <a:bodyPr/>
          <a:lstStyle/>
          <a:p>
            <a:pPr rtl="0"/>
            <a:fld id="{A65A5C87-DF58-40C8-B092-1DE63DB4547E}" type="slidenum">
              <a:rPr lang="en-GB" noProof="0" smtClean="0"/>
              <a:t>8</a:t>
            </a:fld>
            <a:endParaRPr lang="en-GB" noProof="0"/>
          </a:p>
        </p:txBody>
      </p:sp>
      <p:pic>
        <p:nvPicPr>
          <p:cNvPr id="3" name="Picture 2" descr="A close-up of numbers&#10;&#10;AI-generated content may be incorrect.">
            <a:extLst>
              <a:ext uri="{FF2B5EF4-FFF2-40B4-BE49-F238E27FC236}">
                <a16:creationId xmlns:a16="http://schemas.microsoft.com/office/drawing/2014/main" id="{D7CA6CE6-C34B-E289-FB82-41813E36FEBD}"/>
              </a:ext>
            </a:extLst>
          </p:cNvPr>
          <p:cNvPicPr>
            <a:picLocks noChangeAspect="1"/>
          </p:cNvPicPr>
          <p:nvPr/>
        </p:nvPicPr>
        <p:blipFill>
          <a:blip r:embed="rId2"/>
          <a:stretch>
            <a:fillRect/>
          </a:stretch>
        </p:blipFill>
        <p:spPr>
          <a:xfrm>
            <a:off x="3202537" y="2772676"/>
            <a:ext cx="5786923" cy="2139135"/>
          </a:xfrm>
          <a:prstGeom prst="rect">
            <a:avLst/>
          </a:prstGeom>
        </p:spPr>
      </p:pic>
      <p:pic>
        <p:nvPicPr>
          <p:cNvPr id="6" name="Picture 5">
            <a:extLst>
              <a:ext uri="{FF2B5EF4-FFF2-40B4-BE49-F238E27FC236}">
                <a16:creationId xmlns:a16="http://schemas.microsoft.com/office/drawing/2014/main" id="{18EA0453-E153-4C4C-03E3-7396FD16E6D9}"/>
              </a:ext>
            </a:extLst>
          </p:cNvPr>
          <p:cNvPicPr>
            <a:picLocks noChangeAspect="1"/>
          </p:cNvPicPr>
          <p:nvPr/>
        </p:nvPicPr>
        <p:blipFill>
          <a:blip r:embed="rId3" cstate="print">
            <a:extLst>
              <a:ext uri="{28A0092B-C50C-407E-A947-70E740481C1C}">
                <a14:useLocalDpi xmlns:a14="http://schemas.microsoft.com/office/drawing/2010/main" val="0"/>
              </a:ext>
            </a:extLst>
          </a:blip>
          <a:srcRect l="7350" t="45556" r="7255" b="28970"/>
          <a:stretch>
            <a:fillRect/>
          </a:stretch>
        </p:blipFill>
        <p:spPr bwMode="auto">
          <a:xfrm>
            <a:off x="482637" y="1470454"/>
            <a:ext cx="11226725" cy="790832"/>
          </a:xfrm>
          <a:prstGeom prst="rect">
            <a:avLst/>
          </a:prstGeom>
          <a:noFill/>
          <a:ln>
            <a:noFill/>
          </a:ln>
        </p:spPr>
      </p:pic>
      <p:sp>
        <p:nvSpPr>
          <p:cNvPr id="7" name="TextBox 6">
            <a:extLst>
              <a:ext uri="{FF2B5EF4-FFF2-40B4-BE49-F238E27FC236}">
                <a16:creationId xmlns:a16="http://schemas.microsoft.com/office/drawing/2014/main" id="{94C02787-416D-4FAE-C917-B3CE025ACE35}"/>
              </a:ext>
            </a:extLst>
          </p:cNvPr>
          <p:cNvSpPr txBox="1"/>
          <p:nvPr/>
        </p:nvSpPr>
        <p:spPr>
          <a:xfrm>
            <a:off x="1877195" y="486575"/>
            <a:ext cx="8437606" cy="523220"/>
          </a:xfrm>
          <a:prstGeom prst="rect">
            <a:avLst/>
          </a:prstGeom>
          <a:noFill/>
        </p:spPr>
        <p:txBody>
          <a:bodyPr wrap="square" rtlCol="0">
            <a:spAutoFit/>
          </a:bodyPr>
          <a:lstStyle/>
          <a:p>
            <a:pPr algn="ctr"/>
            <a:r>
              <a:rPr lang="en-US" sz="2800" b="1" dirty="0"/>
              <a:t>Model Selection &amp; Evaluation</a:t>
            </a:r>
            <a:endParaRPr lang="en-GB" sz="2800" b="1" dirty="0"/>
          </a:p>
        </p:txBody>
      </p:sp>
    </p:spTree>
    <p:extLst>
      <p:ext uri="{BB962C8B-B14F-4D97-AF65-F5344CB8AC3E}">
        <p14:creationId xmlns:p14="http://schemas.microsoft.com/office/powerpoint/2010/main" val="158325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F3550-3ABA-411F-F1F2-458ADE1FC43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695A4D2-3119-C5E3-62C8-3B86327E0F28}"/>
              </a:ext>
            </a:extLst>
          </p:cNvPr>
          <p:cNvSpPr>
            <a:spLocks noGrp="1"/>
          </p:cNvSpPr>
          <p:nvPr>
            <p:ph type="sldNum" sz="quarter" idx="12"/>
          </p:nvPr>
        </p:nvSpPr>
        <p:spPr/>
        <p:txBody>
          <a:bodyPr/>
          <a:lstStyle/>
          <a:p>
            <a:pPr rtl="0"/>
            <a:fld id="{A65A5C87-DF58-40C8-B092-1DE63DB4547E}" type="slidenum">
              <a:rPr lang="en-GB" noProof="0" smtClean="0"/>
              <a:t>9</a:t>
            </a:fld>
            <a:endParaRPr lang="en-GB" noProof="0"/>
          </a:p>
        </p:txBody>
      </p:sp>
      <p:sp>
        <p:nvSpPr>
          <p:cNvPr id="3" name="TextBox 2">
            <a:extLst>
              <a:ext uri="{FF2B5EF4-FFF2-40B4-BE49-F238E27FC236}">
                <a16:creationId xmlns:a16="http://schemas.microsoft.com/office/drawing/2014/main" id="{BE4181F3-E3E9-238D-B9A7-ABF57BCB89E4}"/>
              </a:ext>
            </a:extLst>
          </p:cNvPr>
          <p:cNvSpPr txBox="1"/>
          <p:nvPr/>
        </p:nvSpPr>
        <p:spPr>
          <a:xfrm>
            <a:off x="678592" y="442410"/>
            <a:ext cx="8437606" cy="523220"/>
          </a:xfrm>
          <a:prstGeom prst="rect">
            <a:avLst/>
          </a:prstGeom>
          <a:noFill/>
        </p:spPr>
        <p:txBody>
          <a:bodyPr wrap="square" rtlCol="0">
            <a:spAutoFit/>
          </a:bodyPr>
          <a:lstStyle/>
          <a:p>
            <a:r>
              <a:rPr lang="en-US" sz="2800" b="1" dirty="0"/>
              <a:t>Key Findings</a:t>
            </a:r>
            <a:endParaRPr lang="en-GB" sz="2800" b="1" dirty="0"/>
          </a:p>
        </p:txBody>
      </p:sp>
      <p:sp>
        <p:nvSpPr>
          <p:cNvPr id="5" name="TextBox 4">
            <a:extLst>
              <a:ext uri="{FF2B5EF4-FFF2-40B4-BE49-F238E27FC236}">
                <a16:creationId xmlns:a16="http://schemas.microsoft.com/office/drawing/2014/main" id="{8BCC1C21-DB91-AFB1-F738-237DF214DC14}"/>
              </a:ext>
            </a:extLst>
          </p:cNvPr>
          <p:cNvSpPr txBox="1"/>
          <p:nvPr/>
        </p:nvSpPr>
        <p:spPr>
          <a:xfrm>
            <a:off x="678592" y="965630"/>
            <a:ext cx="10675208" cy="2585323"/>
          </a:xfrm>
          <a:prstGeom prst="rect">
            <a:avLst/>
          </a:prstGeom>
          <a:noFill/>
        </p:spPr>
        <p:txBody>
          <a:bodyPr wrap="square" rtlCol="0">
            <a:spAutoFit/>
          </a:bodyPr>
          <a:lstStyle/>
          <a:p>
            <a:pPr marL="285750" indent="-285750">
              <a:buFont typeface="Arial" panose="020B0604020202020204" pitchFamily="34" charset="0"/>
              <a:buChar char="•"/>
            </a:pPr>
            <a:r>
              <a:rPr lang="en-GB" b="1" dirty="0"/>
              <a:t>Log transformation</a:t>
            </a:r>
            <a:r>
              <a:rPr lang="en-GB" dirty="0"/>
              <a:t> of the target variable (car price) significantly reduced skewness and improved the model’s performance.</a:t>
            </a:r>
          </a:p>
          <a:p>
            <a:pPr marL="285750" indent="-285750">
              <a:buFont typeface="Arial" panose="020B0604020202020204" pitchFamily="34" charset="0"/>
              <a:buChar char="•"/>
            </a:pPr>
            <a:r>
              <a:rPr lang="en-GB" b="1" dirty="0"/>
              <a:t>Feature engineering</a:t>
            </a:r>
            <a:r>
              <a:rPr lang="en-GB" dirty="0"/>
              <a:t> such as extracting the car’s age from the manufacturing year contributed to a better understanding of value depreciation.</a:t>
            </a:r>
          </a:p>
          <a:p>
            <a:pPr marL="285750" indent="-285750">
              <a:buFont typeface="Arial" panose="020B0604020202020204" pitchFamily="34" charset="0"/>
              <a:buChar char="•"/>
            </a:pPr>
            <a:r>
              <a:rPr lang="en-GB" dirty="0"/>
              <a:t>The model achieved a reasonable </a:t>
            </a:r>
            <a:r>
              <a:rPr lang="en-GB" b="1" dirty="0"/>
              <a:t>Root Mean Squared Error (RMSE)</a:t>
            </a:r>
            <a:r>
              <a:rPr lang="en-GB" dirty="0"/>
              <a:t> and a strong </a:t>
            </a:r>
            <a:r>
              <a:rPr lang="en-GB" b="1" dirty="0"/>
              <a:t>R² score</a:t>
            </a:r>
            <a:r>
              <a:rPr lang="en-GB" dirty="0"/>
              <a:t>, indicating good predictive accuracy.</a:t>
            </a:r>
          </a:p>
          <a:p>
            <a:pPr marL="285750" indent="-285750">
              <a:buFont typeface="Arial" panose="020B0604020202020204" pitchFamily="34" charset="0"/>
              <a:buChar char="•"/>
            </a:pPr>
            <a:r>
              <a:rPr lang="en-GB" b="1" dirty="0"/>
              <a:t>Fuel type</a:t>
            </a:r>
            <a:r>
              <a:rPr lang="en-GB" dirty="0"/>
              <a:t>, </a:t>
            </a:r>
            <a:r>
              <a:rPr lang="en-GB" b="1" dirty="0"/>
              <a:t>transmission</a:t>
            </a:r>
            <a:r>
              <a:rPr lang="en-GB" dirty="0"/>
              <a:t>, </a:t>
            </a:r>
            <a:r>
              <a:rPr lang="en-GB" b="1" dirty="0"/>
              <a:t>car age</a:t>
            </a:r>
            <a:r>
              <a:rPr lang="en-GB" dirty="0"/>
              <a:t>, and </a:t>
            </a:r>
            <a:r>
              <a:rPr lang="en-GB" b="1" dirty="0"/>
              <a:t>mileage</a:t>
            </a:r>
            <a:r>
              <a:rPr lang="en-GB" dirty="0"/>
              <a:t> were among the most influential factors in determining used car prices.</a:t>
            </a:r>
          </a:p>
          <a:p>
            <a:pPr marL="285750" indent="-285750">
              <a:buFont typeface="Arial" panose="020B0604020202020204" pitchFamily="34" charset="0"/>
              <a:buChar char="•"/>
            </a:pPr>
            <a:r>
              <a:rPr lang="en-GB" dirty="0"/>
              <a:t>Outlier detection and removal improved the robustness and generalization of the model.</a:t>
            </a:r>
          </a:p>
        </p:txBody>
      </p:sp>
      <p:sp>
        <p:nvSpPr>
          <p:cNvPr id="9" name="TextBox 8">
            <a:extLst>
              <a:ext uri="{FF2B5EF4-FFF2-40B4-BE49-F238E27FC236}">
                <a16:creationId xmlns:a16="http://schemas.microsoft.com/office/drawing/2014/main" id="{C8119170-CDC6-7BE3-B7F6-93148860CDE0}"/>
              </a:ext>
            </a:extLst>
          </p:cNvPr>
          <p:cNvSpPr txBox="1"/>
          <p:nvPr/>
        </p:nvSpPr>
        <p:spPr>
          <a:xfrm>
            <a:off x="678592" y="3754490"/>
            <a:ext cx="8437606" cy="523220"/>
          </a:xfrm>
          <a:prstGeom prst="rect">
            <a:avLst/>
          </a:prstGeom>
          <a:noFill/>
        </p:spPr>
        <p:txBody>
          <a:bodyPr wrap="square" rtlCol="0">
            <a:spAutoFit/>
          </a:bodyPr>
          <a:lstStyle/>
          <a:p>
            <a:r>
              <a:rPr lang="en-GB" sz="2800" b="1" dirty="0"/>
              <a:t>Conclusion</a:t>
            </a:r>
          </a:p>
        </p:txBody>
      </p:sp>
      <p:sp>
        <p:nvSpPr>
          <p:cNvPr id="11" name="TextBox 10">
            <a:extLst>
              <a:ext uri="{FF2B5EF4-FFF2-40B4-BE49-F238E27FC236}">
                <a16:creationId xmlns:a16="http://schemas.microsoft.com/office/drawing/2014/main" id="{515E76DA-468B-1C94-57A2-4E50B9A729C8}"/>
              </a:ext>
            </a:extLst>
          </p:cNvPr>
          <p:cNvSpPr txBox="1"/>
          <p:nvPr/>
        </p:nvSpPr>
        <p:spPr>
          <a:xfrm>
            <a:off x="678592" y="4277710"/>
            <a:ext cx="10675208" cy="2031325"/>
          </a:xfrm>
          <a:prstGeom prst="rect">
            <a:avLst/>
          </a:prstGeom>
          <a:noFill/>
        </p:spPr>
        <p:txBody>
          <a:bodyPr wrap="square" rtlCol="0">
            <a:spAutoFit/>
          </a:bodyPr>
          <a:lstStyle/>
          <a:p>
            <a:r>
              <a:rPr lang="en-GB" dirty="0"/>
              <a:t>This regression project successfully demonstrated how linear </a:t>
            </a:r>
            <a:r>
              <a:rPr lang="en-GB" dirty="0" err="1"/>
              <a:t>modeling</a:t>
            </a:r>
            <a:r>
              <a:rPr lang="en-GB" dirty="0"/>
              <a:t>, paired with thoughtful data preprocessing and feature transformation, can be used to predict used car prices with reasonable accuracy. The use of log transformation addressed the skewness in price data, while RMSE and R² scores provided measurable performance metrics. The final model can serve as a foundational tool for developing more advanced pricing systems or integrating into car selling platforms for enhanced decision-making.</a:t>
            </a:r>
          </a:p>
          <a:p>
            <a:endParaRPr lang="en-GB" dirty="0"/>
          </a:p>
        </p:txBody>
      </p:sp>
    </p:spTree>
    <p:extLst>
      <p:ext uri="{BB962C8B-B14F-4D97-AF65-F5344CB8AC3E}">
        <p14:creationId xmlns:p14="http://schemas.microsoft.com/office/powerpoint/2010/main" val="552478339"/>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48400019_TF89213316_Win32" id="{45F241BC-223D-4F5F-AC9A-E0655C72715D}" vid="{EC004725-127C-4437-BBCB-7A248926F7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290D7697-8E53-4EA8-8CBB-9C19575257BF}">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www.w3.org/XML/1998/namespace"/>
    <ds:schemaRef ds:uri="http://purl.org/dc/dcmitype/"/>
    <ds:schemaRef ds:uri="http://schemas.microsoft.com/office/infopath/2007/PartnerControls"/>
    <ds:schemaRef ds:uri="http://purl.org/dc/terms/"/>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123</TotalTime>
  <Words>437</Words>
  <Application>Microsoft Office PowerPoint</Application>
  <PresentationFormat>Widescreen</PresentationFormat>
  <Paragraphs>31</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Segoe UI</vt:lpstr>
      <vt:lpstr>AccentBoxVTI</vt:lpstr>
      <vt:lpstr>Used Car Price Estimator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Wishaq Akbar</dc:creator>
  <cp:lastModifiedBy>Wishaq Akbar</cp:lastModifiedBy>
  <cp:revision>9</cp:revision>
  <dcterms:created xsi:type="dcterms:W3CDTF">2025-06-15T08:01:52Z</dcterms:created>
  <dcterms:modified xsi:type="dcterms:W3CDTF">2025-06-15T10:21:28Z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