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64428F-4920-5274-91F0-047D9116771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27112309-7D47-92D1-33F3-C09ABE18B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D424C652-6495-B0F0-3D20-706CD772AC19}"/>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5" name="Espace réservé du pied de page 4">
            <a:extLst>
              <a:ext uri="{FF2B5EF4-FFF2-40B4-BE49-F238E27FC236}">
                <a16:creationId xmlns:a16="http://schemas.microsoft.com/office/drawing/2014/main" id="{176719F5-D5C2-9E25-54CF-74EE267BFBC6}"/>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5557FD0-0A7F-E84A-E557-22BA4E32E4DF}"/>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351274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B70FB-DC80-8563-4E53-8D606A35D7E3}"/>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DBB02821-AE71-0F4F-3F6F-8B4AB795282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F5BA0EA0-D155-DC60-A1F3-03020A67D2EE}"/>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5" name="Espace réservé du pied de page 4">
            <a:extLst>
              <a:ext uri="{FF2B5EF4-FFF2-40B4-BE49-F238E27FC236}">
                <a16:creationId xmlns:a16="http://schemas.microsoft.com/office/drawing/2014/main" id="{F132F2C4-497F-DCCB-FAA5-299A83D22775}"/>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8946A323-C22C-4D3E-5228-176064066FD1}"/>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329727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E176A60-91F2-6962-8CC1-42A5FE503C02}"/>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27B56AE8-2DFE-A821-16BF-91D44CEDD4E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95764280-5A9F-1914-E843-B041A00B4DB1}"/>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5" name="Espace réservé du pied de page 4">
            <a:extLst>
              <a:ext uri="{FF2B5EF4-FFF2-40B4-BE49-F238E27FC236}">
                <a16:creationId xmlns:a16="http://schemas.microsoft.com/office/drawing/2014/main" id="{E2F3DEF8-A2BA-A517-7BA4-38963C51F7B3}"/>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54D76DAC-1A54-591C-BC46-33C71F6BA4D0}"/>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1572293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D7C20-8316-49FF-A988-03D1875E0535}"/>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E0378D51-CAA8-45A0-E725-BAD6FFE128F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F158FE1D-C290-0372-BC19-40FE23D1126E}"/>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5" name="Espace réservé du pied de page 4">
            <a:extLst>
              <a:ext uri="{FF2B5EF4-FFF2-40B4-BE49-F238E27FC236}">
                <a16:creationId xmlns:a16="http://schemas.microsoft.com/office/drawing/2014/main" id="{85E5E83F-5614-0EBA-6DC4-90253CB5AEF8}"/>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DBECC7B8-392C-AF7C-F585-366509EDE6D3}"/>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74607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BA6BD1-B6A0-378F-2BD3-1A7C6B44FB0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871DCE82-1547-081E-5AD0-9EB298EB4E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178C04E-F6DE-1373-B8A3-25849FF4CAF9}"/>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5" name="Espace réservé du pied de page 4">
            <a:extLst>
              <a:ext uri="{FF2B5EF4-FFF2-40B4-BE49-F238E27FC236}">
                <a16:creationId xmlns:a16="http://schemas.microsoft.com/office/drawing/2014/main" id="{71552FD2-79B9-DF3F-B591-07D7C17807E3}"/>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CB948CEF-EF4F-BD91-D8B7-48BCFEE453D4}"/>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199125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9A8A38-7CE2-1816-C096-75997E3E3ACF}"/>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E162BA69-CAA1-DB83-27E1-359BB3F0CB8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B01FBF79-DD6C-1404-89E8-E1F5A9D2CE2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41817580-AF50-1FC0-CABF-78B46BA43295}"/>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6" name="Espace réservé du pied de page 5">
            <a:extLst>
              <a:ext uri="{FF2B5EF4-FFF2-40B4-BE49-F238E27FC236}">
                <a16:creationId xmlns:a16="http://schemas.microsoft.com/office/drawing/2014/main" id="{D21E0962-2BD8-78C3-5626-C3CBF91E3179}"/>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D64655C-25D7-A2E0-B6E6-AC37BC7C8C53}"/>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3012105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F6C81-82C6-1C5E-0EDB-395A8F1B2819}"/>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3717473F-CAFA-693A-E841-B8B9FBE270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A6F4580-8CA6-24F6-0E5A-C392A8DB5A6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7B5EC5F6-94EC-AD19-A4D9-6C3321809E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26C5B79-3AF3-DFAD-4759-ED6BB9287A6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CB63EBD4-0520-FD55-5B9C-C831408D6862}"/>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8" name="Espace réservé du pied de page 7">
            <a:extLst>
              <a:ext uri="{FF2B5EF4-FFF2-40B4-BE49-F238E27FC236}">
                <a16:creationId xmlns:a16="http://schemas.microsoft.com/office/drawing/2014/main" id="{21CEB623-B942-F98E-B9DE-730A132BBEF4}"/>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FE026790-D2F1-E0F6-4A44-CC58B94B9C23}"/>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3192727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76AB7-AA33-427A-CC8A-2484CBE8133A}"/>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D1DF74D8-74EC-64BC-5F49-294AA7C48657}"/>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4" name="Espace réservé du pied de page 3">
            <a:extLst>
              <a:ext uri="{FF2B5EF4-FFF2-40B4-BE49-F238E27FC236}">
                <a16:creationId xmlns:a16="http://schemas.microsoft.com/office/drawing/2014/main" id="{D26A183C-5106-9964-C667-C8EE9460C277}"/>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6B48DE9F-4E62-3BAA-9E41-6CFF77E3CA43}"/>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269751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0E57679-8795-4BEE-93CD-D9FB582F2037}"/>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3" name="Espace réservé du pied de page 2">
            <a:extLst>
              <a:ext uri="{FF2B5EF4-FFF2-40B4-BE49-F238E27FC236}">
                <a16:creationId xmlns:a16="http://schemas.microsoft.com/office/drawing/2014/main" id="{79BC2CBC-65A3-93F6-39D7-11FB6760FA86}"/>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C1AC4204-E233-9675-BB0E-71BECCC74296}"/>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180176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9F0F39-0423-DF4A-C87E-6486C6E28C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6730974B-166B-014C-5587-1B3B2EFC8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C6EECA1F-863E-F37D-AD96-DCB101169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52986A-8BC1-0427-10D2-6D202135CD0B}"/>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6" name="Espace réservé du pied de page 5">
            <a:extLst>
              <a:ext uri="{FF2B5EF4-FFF2-40B4-BE49-F238E27FC236}">
                <a16:creationId xmlns:a16="http://schemas.microsoft.com/office/drawing/2014/main" id="{95624144-445C-F66A-86B0-A3BEA3868E23}"/>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2D16E937-E046-4987-3B62-5C3E5D2B53FA}"/>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247944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6767B-62E9-F0B2-09C5-A0B9E51805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13A7BD8B-1B42-50AF-E1ED-3607F0234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53DF9FC0-C78A-4538-FF3F-8F4668737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CC80DAE-4E91-B0C2-9716-15D67CFF9C69}"/>
              </a:ext>
            </a:extLst>
          </p:cNvPr>
          <p:cNvSpPr>
            <a:spLocks noGrp="1"/>
          </p:cNvSpPr>
          <p:nvPr>
            <p:ph type="dt" sz="half" idx="10"/>
          </p:nvPr>
        </p:nvSpPr>
        <p:spPr/>
        <p:txBody>
          <a:bodyPr/>
          <a:lstStyle/>
          <a:p>
            <a:fld id="{0C660626-B999-4615-892E-6A9F828AEF04}" type="datetimeFigureOut">
              <a:rPr lang="fr-TN" smtClean="0"/>
              <a:t>07/10/2022</a:t>
            </a:fld>
            <a:endParaRPr lang="fr-TN"/>
          </a:p>
        </p:txBody>
      </p:sp>
      <p:sp>
        <p:nvSpPr>
          <p:cNvPr id="6" name="Espace réservé du pied de page 5">
            <a:extLst>
              <a:ext uri="{FF2B5EF4-FFF2-40B4-BE49-F238E27FC236}">
                <a16:creationId xmlns:a16="http://schemas.microsoft.com/office/drawing/2014/main" id="{C95F28A3-84C5-E873-7061-50A84BF33BA9}"/>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6005539F-100E-3652-4289-60CBFFA6826E}"/>
              </a:ext>
            </a:extLst>
          </p:cNvPr>
          <p:cNvSpPr>
            <a:spLocks noGrp="1"/>
          </p:cNvSpPr>
          <p:nvPr>
            <p:ph type="sldNum" sz="quarter" idx="12"/>
          </p:nvPr>
        </p:nvSpPr>
        <p:spPr/>
        <p:txBody>
          <a:bodyPr/>
          <a:lstStyle/>
          <a:p>
            <a:fld id="{3E15AD87-AAD2-4A7D-845C-171381667473}" type="slidenum">
              <a:rPr lang="fr-TN" smtClean="0"/>
              <a:t>‹N°›</a:t>
            </a:fld>
            <a:endParaRPr lang="fr-TN"/>
          </a:p>
        </p:txBody>
      </p:sp>
    </p:spTree>
    <p:extLst>
      <p:ext uri="{BB962C8B-B14F-4D97-AF65-F5344CB8AC3E}">
        <p14:creationId xmlns:p14="http://schemas.microsoft.com/office/powerpoint/2010/main" val="422541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84C53-6A5F-DC91-FD7F-A93EF2A280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4572D3B3-5C51-87A6-86B8-CD1ACE048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0B31A498-FA20-113E-43EF-34AC17CB1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60626-B999-4615-892E-6A9F828AEF04}" type="datetimeFigureOut">
              <a:rPr lang="fr-TN" smtClean="0"/>
              <a:t>07/10/2022</a:t>
            </a:fld>
            <a:endParaRPr lang="fr-TN"/>
          </a:p>
        </p:txBody>
      </p:sp>
      <p:sp>
        <p:nvSpPr>
          <p:cNvPr id="5" name="Espace réservé du pied de page 4">
            <a:extLst>
              <a:ext uri="{FF2B5EF4-FFF2-40B4-BE49-F238E27FC236}">
                <a16:creationId xmlns:a16="http://schemas.microsoft.com/office/drawing/2014/main" id="{64B89155-E2AA-9684-1517-285A8EB98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41F3A23A-ECEA-DA9D-E6C7-B1E757DEC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AD87-AAD2-4A7D-845C-171381667473}" type="slidenum">
              <a:rPr lang="fr-TN" smtClean="0"/>
              <a:t>‹N°›</a:t>
            </a:fld>
            <a:endParaRPr lang="fr-TN"/>
          </a:p>
        </p:txBody>
      </p:sp>
    </p:spTree>
    <p:extLst>
      <p:ext uri="{BB962C8B-B14F-4D97-AF65-F5344CB8AC3E}">
        <p14:creationId xmlns:p14="http://schemas.microsoft.com/office/powerpoint/2010/main" val="96867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8419FF-B0DC-0E6F-4B71-90EC73FCB475}"/>
              </a:ext>
            </a:extLst>
          </p:cNvPr>
          <p:cNvSpPr>
            <a:spLocks noGrp="1"/>
          </p:cNvSpPr>
          <p:nvPr>
            <p:ph type="ctrTitle"/>
          </p:nvPr>
        </p:nvSpPr>
        <p:spPr>
          <a:xfrm>
            <a:off x="1524000" y="131975"/>
            <a:ext cx="9144000" cy="867265"/>
          </a:xfrm>
        </p:spPr>
        <p:txBody>
          <a:bodyPr>
            <a:normAutofit/>
          </a:bodyPr>
          <a:lstStyle/>
          <a:p>
            <a:pPr algn="l"/>
            <a:r>
              <a:rPr lang="fr-FR" sz="3200" b="1" dirty="0"/>
              <a:t>Comment fonctionne le web ?</a:t>
            </a:r>
            <a:endParaRPr lang="fr-TN" sz="3200" b="1" dirty="0"/>
          </a:p>
        </p:txBody>
      </p:sp>
      <p:sp>
        <p:nvSpPr>
          <p:cNvPr id="3" name="Sous-titre 2">
            <a:extLst>
              <a:ext uri="{FF2B5EF4-FFF2-40B4-BE49-F238E27FC236}">
                <a16:creationId xmlns:a16="http://schemas.microsoft.com/office/drawing/2014/main" id="{67218BFF-7640-E65A-00FE-E5D85C4955FB}"/>
              </a:ext>
            </a:extLst>
          </p:cNvPr>
          <p:cNvSpPr>
            <a:spLocks noGrp="1"/>
          </p:cNvSpPr>
          <p:nvPr>
            <p:ph type="subTitle" idx="1"/>
          </p:nvPr>
        </p:nvSpPr>
        <p:spPr>
          <a:xfrm>
            <a:off x="367645" y="1404594"/>
            <a:ext cx="10300355" cy="5184741"/>
          </a:xfrm>
        </p:spPr>
        <p:txBody>
          <a:bodyPr>
            <a:normAutofit/>
          </a:bodyPr>
          <a:lstStyle/>
          <a:p>
            <a:pPr algn="l">
              <a:lnSpc>
                <a:spcPct val="100000"/>
              </a:lnSpc>
            </a:pPr>
            <a:r>
              <a:rPr lang="fr-FR" sz="1600" dirty="0"/>
              <a:t>Le web est une série d’interactions entre deux types de systèmes :</a:t>
            </a:r>
          </a:p>
          <a:p>
            <a:pPr algn="l">
              <a:lnSpc>
                <a:spcPct val="100000"/>
              </a:lnSpc>
            </a:pPr>
            <a:endParaRPr lang="fr-FR" sz="1600" dirty="0"/>
          </a:p>
          <a:p>
            <a:pPr marL="457200" indent="-457200" algn="l">
              <a:lnSpc>
                <a:spcPct val="100000"/>
              </a:lnSpc>
              <a:buAutoNum type="arabicPeriod"/>
            </a:pPr>
            <a:r>
              <a:rPr lang="fr-FR" sz="1600" b="1" dirty="0"/>
              <a:t>Les clients : </a:t>
            </a:r>
          </a:p>
          <a:p>
            <a:pPr algn="l">
              <a:lnSpc>
                <a:spcPct val="100000"/>
              </a:lnSpc>
            </a:pPr>
            <a:r>
              <a:rPr lang="fr-FR" sz="1600" dirty="0"/>
              <a:t>Sont des appareils de l’utilisateurs qui demandent et affichent du contenu web et qui sont connectés à internet via leurs ISP.</a:t>
            </a:r>
          </a:p>
          <a:p>
            <a:pPr algn="l">
              <a:lnSpc>
                <a:spcPct val="100000"/>
              </a:lnSpc>
            </a:pPr>
            <a:r>
              <a:rPr lang="fr-FR" sz="1600" dirty="0"/>
              <a:t>Les clients peuvent être des navigateurs, des applications mobile ou des téléviseurs. </a:t>
            </a:r>
          </a:p>
          <a:p>
            <a:pPr algn="l">
              <a:lnSpc>
                <a:spcPct val="100000"/>
              </a:lnSpc>
            </a:pPr>
            <a:endParaRPr lang="fr-FR" sz="1600" dirty="0"/>
          </a:p>
          <a:p>
            <a:pPr marL="457200" indent="-457200" algn="l">
              <a:lnSpc>
                <a:spcPct val="100000"/>
              </a:lnSpc>
              <a:buAutoNum type="arabicPeriod"/>
            </a:pPr>
            <a:r>
              <a:rPr lang="fr-FR" sz="1600" b="1" dirty="0"/>
              <a:t>Les serveurs : </a:t>
            </a:r>
          </a:p>
          <a:p>
            <a:pPr algn="l">
              <a:lnSpc>
                <a:spcPct val="100000"/>
              </a:lnSpc>
            </a:pPr>
            <a:r>
              <a:rPr lang="fr-FR" sz="1600" dirty="0"/>
              <a:t>Sont des programmes ou des systèmes qui s’exécutent sur un ordinateur spécial et qui sont connectés directement à internet et les pages web.</a:t>
            </a:r>
          </a:p>
          <a:p>
            <a:pPr algn="l">
              <a:lnSpc>
                <a:spcPct val="100000"/>
              </a:lnSpc>
            </a:pPr>
            <a:r>
              <a:rPr lang="fr-FR" sz="1600" dirty="0"/>
              <a:t>Il existe différents types de serveurs (serveur Web, serveur de messagerie et serveur virtuel) spécialisés dans des types spécifiques de donnés ou des capacités de traitement spécifique qui sont tous impliquées dans la fourniture du contenu.</a:t>
            </a:r>
          </a:p>
        </p:txBody>
      </p:sp>
    </p:spTree>
    <p:extLst>
      <p:ext uri="{BB962C8B-B14F-4D97-AF65-F5344CB8AC3E}">
        <p14:creationId xmlns:p14="http://schemas.microsoft.com/office/powerpoint/2010/main" val="168675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A43BAA8-BA34-2494-2181-E9C69C23AADA}"/>
              </a:ext>
            </a:extLst>
          </p:cNvPr>
          <p:cNvSpPr>
            <a:spLocks noGrp="1"/>
          </p:cNvSpPr>
          <p:nvPr>
            <p:ph idx="1"/>
          </p:nvPr>
        </p:nvSpPr>
        <p:spPr>
          <a:xfrm>
            <a:off x="649664" y="1140644"/>
            <a:ext cx="10515600" cy="2780908"/>
          </a:xfrm>
        </p:spPr>
        <p:txBody>
          <a:bodyPr/>
          <a:lstStyle/>
          <a:p>
            <a:pPr marL="0" indent="0">
              <a:lnSpc>
                <a:spcPct val="100000"/>
              </a:lnSpc>
              <a:buNone/>
            </a:pPr>
            <a:r>
              <a:rPr lang="fr-FR" sz="1800" b="1" dirty="0"/>
              <a:t> Exemple :</a:t>
            </a:r>
          </a:p>
          <a:p>
            <a:pPr marL="0" indent="0">
              <a:lnSpc>
                <a:spcPct val="100000"/>
              </a:lnSpc>
              <a:buNone/>
            </a:pPr>
            <a:r>
              <a:rPr lang="fr-FR" sz="1600" dirty="0"/>
              <a:t>Lorsque le client saisie une URL dans le navigateur, il envoie une commande HTTP au serveur lui demandant de récupérer et de transmettre la page web demandée.</a:t>
            </a:r>
          </a:p>
          <a:p>
            <a:pPr marL="0" indent="0">
              <a:lnSpc>
                <a:spcPct val="100000"/>
              </a:lnSpc>
              <a:buNone/>
            </a:pPr>
            <a:r>
              <a:rPr lang="fr-FR" sz="1600" dirty="0"/>
              <a:t>La requête HTTP contient diffèrent types de méthode pour sélectionner l’action souhaitée sur le serveur : GET / POST / PUT / DELET.</a:t>
            </a:r>
            <a:endParaRPr lang="fr-TN" sz="1600" dirty="0"/>
          </a:p>
        </p:txBody>
      </p:sp>
    </p:spTree>
    <p:extLst>
      <p:ext uri="{BB962C8B-B14F-4D97-AF65-F5344CB8AC3E}">
        <p14:creationId xmlns:p14="http://schemas.microsoft.com/office/powerpoint/2010/main" val="373888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AD5568-9F4D-BFEC-9FD8-3CFE7124F230}"/>
              </a:ext>
            </a:extLst>
          </p:cNvPr>
          <p:cNvSpPr>
            <a:spLocks noGrp="1"/>
          </p:cNvSpPr>
          <p:nvPr>
            <p:ph type="title"/>
          </p:nvPr>
        </p:nvSpPr>
        <p:spPr>
          <a:xfrm>
            <a:off x="838200" y="365126"/>
            <a:ext cx="10515600" cy="1077176"/>
          </a:xfrm>
        </p:spPr>
        <p:txBody>
          <a:bodyPr>
            <a:normAutofit/>
          </a:bodyPr>
          <a:lstStyle/>
          <a:p>
            <a:r>
              <a:rPr lang="fr-FR" sz="3200" b="1" dirty="0"/>
              <a:t>De quoi avez-vous besoin pour être développeur web ?</a:t>
            </a:r>
            <a:endParaRPr lang="fr-TN" sz="3200" b="1" dirty="0"/>
          </a:p>
        </p:txBody>
      </p:sp>
      <p:sp>
        <p:nvSpPr>
          <p:cNvPr id="3" name="Espace réservé du contenu 2">
            <a:extLst>
              <a:ext uri="{FF2B5EF4-FFF2-40B4-BE49-F238E27FC236}">
                <a16:creationId xmlns:a16="http://schemas.microsoft.com/office/drawing/2014/main" id="{F66424B3-5073-2BC2-3885-A6FA7D63B74B}"/>
              </a:ext>
            </a:extLst>
          </p:cNvPr>
          <p:cNvSpPr>
            <a:spLocks noGrp="1"/>
          </p:cNvSpPr>
          <p:nvPr>
            <p:ph idx="1"/>
          </p:nvPr>
        </p:nvSpPr>
        <p:spPr>
          <a:xfrm>
            <a:off x="292231" y="1442302"/>
            <a:ext cx="11274458" cy="5288436"/>
          </a:xfrm>
        </p:spPr>
        <p:txBody>
          <a:bodyPr>
            <a:normAutofit fontScale="32500" lnSpcReduction="20000"/>
          </a:bodyPr>
          <a:lstStyle/>
          <a:p>
            <a:pPr marL="0" indent="0">
              <a:lnSpc>
                <a:spcPct val="110000"/>
              </a:lnSpc>
              <a:buNone/>
            </a:pPr>
            <a:r>
              <a:rPr lang="fr-FR" sz="4300" dirty="0"/>
              <a:t>Le développement web peut être décomposé en 2 couches : </a:t>
            </a:r>
          </a:p>
          <a:p>
            <a:pPr marL="0" indent="0">
              <a:lnSpc>
                <a:spcPct val="110000"/>
              </a:lnSpc>
              <a:buNone/>
            </a:pPr>
            <a:endParaRPr lang="fr-FR" sz="4300" dirty="0"/>
          </a:p>
          <a:p>
            <a:pPr marL="342900" indent="-342900">
              <a:lnSpc>
                <a:spcPct val="110000"/>
              </a:lnSpc>
              <a:buAutoNum type="arabicPeriod"/>
            </a:pPr>
            <a:r>
              <a:rPr lang="fr-FR" sz="4300" b="1" dirty="0" err="1"/>
              <a:t>Front-end</a:t>
            </a:r>
            <a:r>
              <a:rPr lang="fr-FR" sz="4300" dirty="0"/>
              <a:t> </a:t>
            </a:r>
            <a:r>
              <a:rPr lang="fr-FR" sz="4300" b="1" dirty="0"/>
              <a:t>:</a:t>
            </a:r>
            <a:r>
              <a:rPr lang="fr-FR" sz="4300" dirty="0"/>
              <a:t> nécessite principalement la maitrise de 3 langages : </a:t>
            </a:r>
          </a:p>
          <a:p>
            <a:pPr marL="0" indent="0">
              <a:lnSpc>
                <a:spcPct val="110000"/>
              </a:lnSpc>
              <a:buNone/>
            </a:pPr>
            <a:endParaRPr lang="fr-FR" sz="4300" dirty="0"/>
          </a:p>
          <a:p>
            <a:pPr marL="0" indent="0">
              <a:lnSpc>
                <a:spcPct val="110000"/>
              </a:lnSpc>
              <a:buNone/>
            </a:pPr>
            <a:r>
              <a:rPr lang="fr-FR" sz="4300" b="1" dirty="0"/>
              <a:t>	- HTML</a:t>
            </a:r>
            <a:r>
              <a:rPr lang="fr-FR" sz="4300" dirty="0"/>
              <a:t> : Définie le contenu à afficher.</a:t>
            </a:r>
          </a:p>
          <a:p>
            <a:pPr marL="0" indent="0">
              <a:lnSpc>
                <a:spcPct val="110000"/>
              </a:lnSpc>
              <a:buNone/>
            </a:pPr>
            <a:r>
              <a:rPr lang="fr-FR" sz="4300" b="1" dirty="0"/>
              <a:t>	- CSS</a:t>
            </a:r>
            <a:r>
              <a:rPr lang="fr-FR" sz="4300" dirty="0"/>
              <a:t> : Indique à un navigateur comment afficher le contenu.</a:t>
            </a:r>
          </a:p>
          <a:p>
            <a:pPr marL="0" indent="0">
              <a:lnSpc>
                <a:spcPct val="110000"/>
              </a:lnSpc>
              <a:buNone/>
            </a:pPr>
            <a:r>
              <a:rPr lang="fr-FR" sz="4300" b="1" dirty="0"/>
              <a:t>	- Java script </a:t>
            </a:r>
            <a:r>
              <a:rPr lang="fr-FR" sz="4300" dirty="0"/>
              <a:t>: Rendre le contenu interactif.</a:t>
            </a:r>
          </a:p>
          <a:p>
            <a:pPr>
              <a:lnSpc>
                <a:spcPct val="110000"/>
              </a:lnSpc>
              <a:buFontTx/>
              <a:buChar char="-"/>
            </a:pPr>
            <a:endParaRPr lang="fr-FR" sz="4300" dirty="0"/>
          </a:p>
          <a:p>
            <a:pPr marL="342900" indent="-342900">
              <a:lnSpc>
                <a:spcPct val="120000"/>
              </a:lnSpc>
              <a:buAutoNum type="arabicPeriod" startAt="2"/>
            </a:pPr>
            <a:r>
              <a:rPr lang="fr-FR" sz="4300" b="1" dirty="0" err="1"/>
              <a:t>Back-end</a:t>
            </a:r>
            <a:r>
              <a:rPr lang="fr-FR" sz="4300" b="1" dirty="0"/>
              <a:t> : </a:t>
            </a:r>
            <a:r>
              <a:rPr lang="fr-FR" sz="4300" dirty="0"/>
              <a:t>les compétences sont plus techniques et les langages de programmation sont nombreux, voici les 6 principaux : </a:t>
            </a:r>
          </a:p>
          <a:p>
            <a:pPr marL="0" indent="0">
              <a:lnSpc>
                <a:spcPct val="120000"/>
              </a:lnSpc>
              <a:buNone/>
            </a:pPr>
            <a:endParaRPr lang="fr-FR" sz="4300" dirty="0"/>
          </a:p>
          <a:p>
            <a:pPr marL="457200" lvl="1" indent="0">
              <a:lnSpc>
                <a:spcPct val="120000"/>
              </a:lnSpc>
              <a:buNone/>
            </a:pPr>
            <a:r>
              <a:rPr lang="fr-FR" sz="4300" b="1" dirty="0"/>
              <a:t>	- PHP : </a:t>
            </a:r>
            <a:r>
              <a:rPr lang="fr-FR" sz="4300" dirty="0"/>
              <a:t>orienté web il permet de créer des pages dynamiques, d’envoyer et de recevoir des cookies ou encore gérer les accès et crypter les données.</a:t>
            </a:r>
          </a:p>
          <a:p>
            <a:pPr marL="457200" lvl="1" indent="0">
              <a:lnSpc>
                <a:spcPct val="120000"/>
              </a:lnSpc>
              <a:buNone/>
            </a:pPr>
            <a:endParaRPr lang="fr-FR" sz="4300" b="1" dirty="0"/>
          </a:p>
          <a:p>
            <a:pPr marL="457200" lvl="1" indent="0">
              <a:lnSpc>
                <a:spcPct val="120000"/>
              </a:lnSpc>
              <a:buNone/>
            </a:pPr>
            <a:r>
              <a:rPr lang="fr-FR" sz="4300" b="1" dirty="0"/>
              <a:t>           - Le JAVA : </a:t>
            </a:r>
            <a:r>
              <a:rPr lang="fr-FR" sz="4300" dirty="0"/>
              <a:t>souvent utilisé pour développer des jeux en ligne et des applications.</a:t>
            </a:r>
          </a:p>
          <a:p>
            <a:pPr marL="457200" lvl="1" indent="0">
              <a:lnSpc>
                <a:spcPct val="120000"/>
              </a:lnSpc>
              <a:buNone/>
            </a:pPr>
            <a:endParaRPr lang="fr-FR" sz="4300" dirty="0"/>
          </a:p>
          <a:p>
            <a:pPr marL="457200" lvl="1" indent="0">
              <a:lnSpc>
                <a:spcPct val="120000"/>
              </a:lnSpc>
              <a:buNone/>
            </a:pPr>
            <a:r>
              <a:rPr lang="fr-FR" sz="4300" b="1" dirty="0"/>
              <a:t>           - Le Python : </a:t>
            </a:r>
            <a:r>
              <a:rPr lang="fr-FR" sz="4300" dirty="0"/>
              <a:t>utilisé pour développer des applications, mais aussi des logiciels et permet de gérer un serveur et une de base de données. </a:t>
            </a:r>
            <a:endParaRPr lang="fr-FR" sz="4300" b="1" dirty="0"/>
          </a:p>
          <a:p>
            <a:pPr marL="457200" lvl="1" indent="0">
              <a:buNone/>
            </a:pPr>
            <a:endParaRPr lang="fr-FR" sz="1400" b="1" dirty="0"/>
          </a:p>
          <a:p>
            <a:pPr marL="457200" lvl="1" indent="0">
              <a:buNone/>
            </a:pPr>
            <a:r>
              <a:rPr lang="fr-FR" sz="1400" b="1" dirty="0"/>
              <a:t>	</a:t>
            </a:r>
            <a:endParaRPr lang="fr-FR" sz="1800" dirty="0"/>
          </a:p>
          <a:p>
            <a:pPr marL="0" indent="0">
              <a:buNone/>
            </a:pPr>
            <a:endParaRPr lang="fr-FR" sz="1800" dirty="0"/>
          </a:p>
          <a:p>
            <a:pPr marL="0" indent="0">
              <a:buNone/>
            </a:pPr>
            <a:endParaRPr lang="fr-FR" sz="1800" dirty="0"/>
          </a:p>
          <a:p>
            <a:pPr marL="0" indent="0">
              <a:buNone/>
            </a:pPr>
            <a:endParaRPr lang="fr-TN" dirty="0"/>
          </a:p>
        </p:txBody>
      </p:sp>
    </p:spTree>
    <p:extLst>
      <p:ext uri="{BB962C8B-B14F-4D97-AF65-F5344CB8AC3E}">
        <p14:creationId xmlns:p14="http://schemas.microsoft.com/office/powerpoint/2010/main" val="173605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10DA586-A778-DC1B-E17B-F82CE27FDC67}"/>
              </a:ext>
            </a:extLst>
          </p:cNvPr>
          <p:cNvSpPr>
            <a:spLocks noGrp="1"/>
          </p:cNvSpPr>
          <p:nvPr>
            <p:ph idx="1"/>
          </p:nvPr>
        </p:nvSpPr>
        <p:spPr>
          <a:xfrm>
            <a:off x="366860" y="1240778"/>
            <a:ext cx="10515600" cy="4376443"/>
          </a:xfrm>
        </p:spPr>
        <p:txBody>
          <a:bodyPr/>
          <a:lstStyle/>
          <a:p>
            <a:pPr marL="457200" lvl="1" indent="0">
              <a:lnSpc>
                <a:spcPct val="100000"/>
              </a:lnSpc>
              <a:buNone/>
            </a:pPr>
            <a:r>
              <a:rPr lang="fr-FR" sz="1600" b="1" dirty="0"/>
              <a:t>- Le C++ : </a:t>
            </a:r>
            <a:r>
              <a:rPr lang="fr-FR" sz="1600" dirty="0"/>
              <a:t>permet de créer des jeux vidéos, des applications pour ordinateur et mobile.</a:t>
            </a:r>
            <a:r>
              <a:rPr lang="fr-FR" sz="1600" b="1" dirty="0"/>
              <a:t> </a:t>
            </a:r>
          </a:p>
          <a:p>
            <a:pPr marL="457200" lvl="1" indent="0">
              <a:lnSpc>
                <a:spcPct val="100000"/>
              </a:lnSpc>
              <a:buNone/>
            </a:pPr>
            <a:endParaRPr lang="fr-FR" sz="1600" b="1" dirty="0"/>
          </a:p>
          <a:p>
            <a:pPr marL="457200" lvl="1" indent="0">
              <a:lnSpc>
                <a:spcPct val="100000"/>
              </a:lnSpc>
              <a:buNone/>
            </a:pPr>
            <a:r>
              <a:rPr lang="fr-FR" sz="1600" b="1" dirty="0"/>
              <a:t>- Le C# : </a:t>
            </a:r>
            <a:r>
              <a:rPr lang="fr-FR" sz="1600" dirty="0"/>
              <a:t>permet de développer des applications multi-support.</a:t>
            </a:r>
            <a:endParaRPr lang="fr-FR" sz="1600" b="1" dirty="0"/>
          </a:p>
          <a:p>
            <a:pPr marL="457200" lvl="1" indent="0">
              <a:lnSpc>
                <a:spcPct val="100000"/>
              </a:lnSpc>
              <a:buNone/>
            </a:pPr>
            <a:endParaRPr lang="fr-FR" sz="1600" b="1" dirty="0"/>
          </a:p>
          <a:p>
            <a:pPr marL="457200" lvl="1" indent="0">
              <a:lnSpc>
                <a:spcPct val="100000"/>
              </a:lnSpc>
              <a:buNone/>
            </a:pPr>
            <a:r>
              <a:rPr lang="fr-FR" sz="1600" b="1" dirty="0"/>
              <a:t>- Le SQL : </a:t>
            </a:r>
            <a:r>
              <a:rPr lang="fr-FR" sz="1600" dirty="0"/>
              <a:t>le langage de référence pour créer et gérer les bases de données.</a:t>
            </a:r>
            <a:endParaRPr lang="fr-FR" sz="1600" b="1" dirty="0"/>
          </a:p>
          <a:p>
            <a:pPr marL="0" indent="0">
              <a:buNone/>
            </a:pPr>
            <a:endParaRPr lang="fr-FR" sz="1800" dirty="0"/>
          </a:p>
          <a:p>
            <a:pPr marL="0" indent="0">
              <a:buNone/>
            </a:pPr>
            <a:endParaRPr lang="fr-TN" dirty="0"/>
          </a:p>
        </p:txBody>
      </p:sp>
    </p:spTree>
    <p:extLst>
      <p:ext uri="{BB962C8B-B14F-4D97-AF65-F5344CB8AC3E}">
        <p14:creationId xmlns:p14="http://schemas.microsoft.com/office/powerpoint/2010/main" val="4219222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18825-8F53-7B51-3103-362DE856C13E}"/>
              </a:ext>
            </a:extLst>
          </p:cNvPr>
          <p:cNvSpPr>
            <a:spLocks noGrp="1"/>
          </p:cNvSpPr>
          <p:nvPr>
            <p:ph type="title"/>
          </p:nvPr>
        </p:nvSpPr>
        <p:spPr>
          <a:xfrm>
            <a:off x="631203" y="129455"/>
            <a:ext cx="10929594" cy="1039470"/>
          </a:xfrm>
        </p:spPr>
        <p:txBody>
          <a:bodyPr>
            <a:normAutofit/>
          </a:bodyPr>
          <a:lstStyle/>
          <a:p>
            <a:r>
              <a:rPr lang="fr-FR" sz="3200" b="1" dirty="0"/>
              <a:t>Pourquoi avez-vous choisi d'apprendre le développement web ?</a:t>
            </a:r>
            <a:endParaRPr lang="fr-TN" sz="3200" b="1" dirty="0"/>
          </a:p>
        </p:txBody>
      </p:sp>
      <p:sp>
        <p:nvSpPr>
          <p:cNvPr id="3" name="Espace réservé du contenu 2">
            <a:extLst>
              <a:ext uri="{FF2B5EF4-FFF2-40B4-BE49-F238E27FC236}">
                <a16:creationId xmlns:a16="http://schemas.microsoft.com/office/drawing/2014/main" id="{BE161919-3065-7307-5044-F3B9F6F59743}"/>
              </a:ext>
            </a:extLst>
          </p:cNvPr>
          <p:cNvSpPr>
            <a:spLocks noGrp="1"/>
          </p:cNvSpPr>
          <p:nvPr>
            <p:ph idx="1"/>
          </p:nvPr>
        </p:nvSpPr>
        <p:spPr>
          <a:xfrm>
            <a:off x="536934" y="2055042"/>
            <a:ext cx="10308603" cy="2375555"/>
          </a:xfrm>
        </p:spPr>
        <p:txBody>
          <a:bodyPr/>
          <a:lstStyle/>
          <a:p>
            <a:pPr marL="0" indent="0">
              <a:lnSpc>
                <a:spcPct val="100000"/>
              </a:lnSpc>
              <a:buNone/>
            </a:pPr>
            <a:r>
              <a:rPr lang="fr-FR" dirty="0"/>
              <a:t>-  </a:t>
            </a:r>
            <a:r>
              <a:rPr lang="fr-FR" sz="1800" dirty="0"/>
              <a:t>Un domaine qui nécessite une adaptation constante à l’évolution, une flexibilité des horaires de travail y compris la possibilité de passer au télétravail.</a:t>
            </a:r>
          </a:p>
          <a:p>
            <a:pPr marL="0" indent="0">
              <a:lnSpc>
                <a:spcPct val="100000"/>
              </a:lnSpc>
              <a:buNone/>
            </a:pPr>
            <a:r>
              <a:rPr lang="fr-FR" sz="1800" b="1" dirty="0"/>
              <a:t>- </a:t>
            </a:r>
            <a:r>
              <a:rPr lang="fr-FR" sz="1800" dirty="0"/>
              <a:t>C’est un domaine très demandé dont la rémunération est attractive.</a:t>
            </a:r>
          </a:p>
          <a:p>
            <a:pPr marL="0" indent="0">
              <a:lnSpc>
                <a:spcPct val="100000"/>
              </a:lnSpc>
              <a:buNone/>
            </a:pPr>
            <a:r>
              <a:rPr lang="fr-FR" sz="1800" b="1" dirty="0"/>
              <a:t>- </a:t>
            </a:r>
            <a:r>
              <a:rPr lang="fr-FR" sz="1800" dirty="0"/>
              <a:t>Offre des opportunités sur un échelle mondiale. </a:t>
            </a:r>
          </a:p>
        </p:txBody>
      </p:sp>
    </p:spTree>
    <p:extLst>
      <p:ext uri="{BB962C8B-B14F-4D97-AF65-F5344CB8AC3E}">
        <p14:creationId xmlns:p14="http://schemas.microsoft.com/office/powerpoint/2010/main" val="11592706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440</Words>
  <Application>Microsoft Office PowerPoint</Application>
  <PresentationFormat>Grand écran</PresentationFormat>
  <Paragraphs>41</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Comment fonctionne le web ?</vt:lpstr>
      <vt:lpstr>Présentation PowerPoint</vt:lpstr>
      <vt:lpstr>De quoi avez-vous besoin pour être développeur web ?</vt:lpstr>
      <vt:lpstr>Présentation PowerPoint</vt:lpstr>
      <vt:lpstr>Pourquoi avez-vous choisi d'apprendre le développement web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Comment fonctionne le web ?</dc:title>
  <dc:creator>hamouda Feki</dc:creator>
  <cp:lastModifiedBy>hamouda Feki</cp:lastModifiedBy>
  <cp:revision>4</cp:revision>
  <dcterms:created xsi:type="dcterms:W3CDTF">2022-10-07T10:41:53Z</dcterms:created>
  <dcterms:modified xsi:type="dcterms:W3CDTF">2022-10-09T08:12:15Z</dcterms:modified>
</cp:coreProperties>
</file>