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sldIdLst>
    <p:sldId id="256" r:id="rId2"/>
    <p:sldId id="257" r:id="rId3"/>
    <p:sldId id="354" r:id="rId4"/>
    <p:sldId id="317" r:id="rId5"/>
    <p:sldId id="276" r:id="rId6"/>
    <p:sldId id="351" r:id="rId7"/>
    <p:sldId id="262" r:id="rId8"/>
    <p:sldId id="356" r:id="rId9"/>
    <p:sldId id="366" r:id="rId10"/>
    <p:sldId id="367" r:id="rId11"/>
    <p:sldId id="360" r:id="rId12"/>
    <p:sldId id="316" r:id="rId13"/>
    <p:sldId id="299" r:id="rId14"/>
    <p:sldId id="359" r:id="rId15"/>
    <p:sldId id="298" r:id="rId16"/>
    <p:sldId id="357" r:id="rId17"/>
    <p:sldId id="305" r:id="rId18"/>
    <p:sldId id="362" r:id="rId19"/>
    <p:sldId id="345" r:id="rId20"/>
    <p:sldId id="346" r:id="rId21"/>
    <p:sldId id="347" r:id="rId22"/>
    <p:sldId id="355" r:id="rId23"/>
    <p:sldId id="328" r:id="rId24"/>
    <p:sldId id="333" r:id="rId25"/>
    <p:sldId id="334" r:id="rId26"/>
    <p:sldId id="348" r:id="rId27"/>
    <p:sldId id="349" r:id="rId28"/>
    <p:sldId id="321" r:id="rId29"/>
    <p:sldId id="337" r:id="rId30"/>
    <p:sldId id="363" r:id="rId31"/>
    <p:sldId id="365" r:id="rId32"/>
    <p:sldId id="339" r:id="rId33"/>
    <p:sldId id="364" r:id="rId34"/>
    <p:sldId id="370" r:id="rId35"/>
    <p:sldId id="369" r:id="rId36"/>
    <p:sldId id="340" r:id="rId37"/>
    <p:sldId id="34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9" autoAdjust="0"/>
  </p:normalViewPr>
  <p:slideViewPr>
    <p:cSldViewPr snapToGrid="0">
      <p:cViewPr>
        <p:scale>
          <a:sx n="50" d="100"/>
          <a:sy n="50" d="100"/>
        </p:scale>
        <p:origin x="-4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my\doc\paper\paper-performance\1._1._0.1_DynamicClustering_withE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'1._1._0.1_DynamicClustering_wit'!$O$1</c:f>
              <c:strCache>
                <c:ptCount val="1"/>
                <c:pt idx="0">
                  <c:v>E(dyn)</c:v>
                </c:pt>
              </c:strCache>
            </c:strRef>
          </c:tx>
          <c:spPr>
            <a:ln w="15875">
              <a:solidFill>
                <a:srgbClr val="433D8F"/>
              </a:solidFill>
            </a:ln>
          </c:spPr>
          <c:marker>
            <c:symbol val="none"/>
          </c:marker>
          <c:val>
            <c:numRef>
              <c:f>'1._1._0.1_DynamicClustering_wit'!$O$2:$O$426</c:f>
              <c:numCache>
                <c:formatCode>General</c:formatCode>
                <c:ptCount val="425"/>
                <c:pt idx="0">
                  <c:v>6.8305121317594423E-3</c:v>
                </c:pt>
                <c:pt idx="1">
                  <c:v>6.9330542789963104E-2</c:v>
                </c:pt>
                <c:pt idx="2">
                  <c:v>5.651916410413331E-2</c:v>
                </c:pt>
                <c:pt idx="3">
                  <c:v>6.9558189355635847E-2</c:v>
                </c:pt>
                <c:pt idx="4">
                  <c:v>7.1290873296066301E-2</c:v>
                </c:pt>
                <c:pt idx="5">
                  <c:v>6.8074419280241508E-2</c:v>
                </c:pt>
                <c:pt idx="6">
                  <c:v>7.1913792883184724E-2</c:v>
                </c:pt>
                <c:pt idx="7">
                  <c:v>7.1137258515808793E-2</c:v>
                </c:pt>
                <c:pt idx="8">
                  <c:v>7.5956259498826437E-2</c:v>
                </c:pt>
                <c:pt idx="9">
                  <c:v>7.1977669779273806E-2</c:v>
                </c:pt>
                <c:pt idx="10">
                  <c:v>6.8934408077344994E-2</c:v>
                </c:pt>
                <c:pt idx="11">
                  <c:v>7.7273512192653701E-2</c:v>
                </c:pt>
                <c:pt idx="12">
                  <c:v>9.2354933918631726E-2</c:v>
                </c:pt>
                <c:pt idx="13">
                  <c:v>4.4367606953460891E-2</c:v>
                </c:pt>
                <c:pt idx="14">
                  <c:v>5.7382715808459141E-2</c:v>
                </c:pt>
                <c:pt idx="15">
                  <c:v>4.9397176822297072E-2</c:v>
                </c:pt>
                <c:pt idx="16">
                  <c:v>4.3101196827672703E-2</c:v>
                </c:pt>
                <c:pt idx="17">
                  <c:v>4.956581054991533E-2</c:v>
                </c:pt>
                <c:pt idx="18">
                  <c:v>4.2089069360389447E-2</c:v>
                </c:pt>
                <c:pt idx="19">
                  <c:v>5.2267201446195531E-2</c:v>
                </c:pt>
                <c:pt idx="20">
                  <c:v>5.4672706731804313E-2</c:v>
                </c:pt>
                <c:pt idx="21">
                  <c:v>5.461444617167871E-2</c:v>
                </c:pt>
                <c:pt idx="22">
                  <c:v>5.7066949948360639E-2</c:v>
                </c:pt>
                <c:pt idx="23">
                  <c:v>5.7921154736650556E-2</c:v>
                </c:pt>
                <c:pt idx="24">
                  <c:v>6.0387070290121768E-2</c:v>
                </c:pt>
                <c:pt idx="25">
                  <c:v>5.3544432471686103E-2</c:v>
                </c:pt>
                <c:pt idx="26">
                  <c:v>6.1214414998475838E-2</c:v>
                </c:pt>
                <c:pt idx="27">
                  <c:v>5.6710189515796129E-2</c:v>
                </c:pt>
                <c:pt idx="28">
                  <c:v>6.1149935590121177E-2</c:v>
                </c:pt>
                <c:pt idx="29">
                  <c:v>5.9775747720598411E-2</c:v>
                </c:pt>
                <c:pt idx="30">
                  <c:v>5.4018955339427431E-2</c:v>
                </c:pt>
                <c:pt idx="31">
                  <c:v>6.082259538852091E-2</c:v>
                </c:pt>
                <c:pt idx="32">
                  <c:v>5.8605435657031441E-2</c:v>
                </c:pt>
                <c:pt idx="33">
                  <c:v>6.92558293083924E-2</c:v>
                </c:pt>
                <c:pt idx="34">
                  <c:v>7.7737778822402875E-2</c:v>
                </c:pt>
                <c:pt idx="35">
                  <c:v>8.1422531013909186E-2</c:v>
                </c:pt>
                <c:pt idx="36">
                  <c:v>4.6209601060267065E-2</c:v>
                </c:pt>
                <c:pt idx="37">
                  <c:v>4.4236007576394003E-2</c:v>
                </c:pt>
                <c:pt idx="38">
                  <c:v>4.0641049068792304E-2</c:v>
                </c:pt>
                <c:pt idx="39">
                  <c:v>4.1214701258567403E-2</c:v>
                </c:pt>
                <c:pt idx="40">
                  <c:v>4.4274161617709876E-2</c:v>
                </c:pt>
                <c:pt idx="41">
                  <c:v>3.7085262031662659E-2</c:v>
                </c:pt>
                <c:pt idx="42">
                  <c:v>3.0409627467490721E-2</c:v>
                </c:pt>
                <c:pt idx="43">
                  <c:v>3.7610829683850419E-2</c:v>
                </c:pt>
                <c:pt idx="44">
                  <c:v>4.1133368011900207E-2</c:v>
                </c:pt>
                <c:pt idx="45">
                  <c:v>3.4691356361218201E-2</c:v>
                </c:pt>
                <c:pt idx="46">
                  <c:v>3.1738546141553206E-2</c:v>
                </c:pt>
                <c:pt idx="47">
                  <c:v>3.3894971616434906E-2</c:v>
                </c:pt>
                <c:pt idx="48">
                  <c:v>3.2637942410410133E-2</c:v>
                </c:pt>
                <c:pt idx="49">
                  <c:v>3.7176399428994623E-2</c:v>
                </c:pt>
                <c:pt idx="50">
                  <c:v>2.9019843286715911E-2</c:v>
                </c:pt>
                <c:pt idx="51">
                  <c:v>3.2958927227016259E-2</c:v>
                </c:pt>
                <c:pt idx="52">
                  <c:v>3.1115889722734213E-2</c:v>
                </c:pt>
                <c:pt idx="53">
                  <c:v>3.4091603262681097E-2</c:v>
                </c:pt>
                <c:pt idx="54">
                  <c:v>3.3453577743927418E-2</c:v>
                </c:pt>
                <c:pt idx="55">
                  <c:v>2.9051969055717015E-2</c:v>
                </c:pt>
                <c:pt idx="56">
                  <c:v>2.9492167410776787E-2</c:v>
                </c:pt>
                <c:pt idx="57">
                  <c:v>4.6181780513657865E-2</c:v>
                </c:pt>
                <c:pt idx="58">
                  <c:v>2.9762034404944002E-2</c:v>
                </c:pt>
                <c:pt idx="59">
                  <c:v>2.6574236683520592E-2</c:v>
                </c:pt>
                <c:pt idx="60">
                  <c:v>2.8697152860441204E-2</c:v>
                </c:pt>
                <c:pt idx="61">
                  <c:v>4.0981478883300899E-2</c:v>
                </c:pt>
                <c:pt idx="62">
                  <c:v>3.1271913186091314E-2</c:v>
                </c:pt>
                <c:pt idx="63">
                  <c:v>2.6471632801616223E-2</c:v>
                </c:pt>
                <c:pt idx="64">
                  <c:v>2.8451316341399205E-2</c:v>
                </c:pt>
                <c:pt idx="65">
                  <c:v>3.0169224307831373E-2</c:v>
                </c:pt>
                <c:pt idx="66">
                  <c:v>2.7122473317442268E-2</c:v>
                </c:pt>
                <c:pt idx="67">
                  <c:v>2.7071219100307568E-2</c:v>
                </c:pt>
                <c:pt idx="68">
                  <c:v>2.898194879718171E-2</c:v>
                </c:pt>
                <c:pt idx="69">
                  <c:v>2.7911189860087799E-2</c:v>
                </c:pt>
                <c:pt idx="70">
                  <c:v>3.2319450137347668E-2</c:v>
                </c:pt>
                <c:pt idx="71">
                  <c:v>1.8855154135420511E-2</c:v>
                </c:pt>
                <c:pt idx="72">
                  <c:v>2.9232279729231415E-2</c:v>
                </c:pt>
                <c:pt idx="73">
                  <c:v>2.7422747866188014E-2</c:v>
                </c:pt>
                <c:pt idx="74">
                  <c:v>2.3322013026371803E-2</c:v>
                </c:pt>
                <c:pt idx="75">
                  <c:v>3.0789074998967002E-2</c:v>
                </c:pt>
                <c:pt idx="76">
                  <c:v>2.4602320245397304E-2</c:v>
                </c:pt>
                <c:pt idx="77">
                  <c:v>2.2090105420861903E-2</c:v>
                </c:pt>
                <c:pt idx="78">
                  <c:v>1.995246521791641E-2</c:v>
                </c:pt>
                <c:pt idx="79">
                  <c:v>2.3474316621573083E-2</c:v>
                </c:pt>
                <c:pt idx="80">
                  <c:v>2.300399613990381E-2</c:v>
                </c:pt>
                <c:pt idx="81">
                  <c:v>1.50927601294065E-2</c:v>
                </c:pt>
                <c:pt idx="82">
                  <c:v>1.8670233483612304E-2</c:v>
                </c:pt>
                <c:pt idx="83">
                  <c:v>2.4899627353191092E-2</c:v>
                </c:pt>
                <c:pt idx="84">
                  <c:v>2.8728766483847881E-2</c:v>
                </c:pt>
                <c:pt idx="85">
                  <c:v>2.3712561791804178E-2</c:v>
                </c:pt>
                <c:pt idx="86">
                  <c:v>3.1378070195621208E-2</c:v>
                </c:pt>
                <c:pt idx="87">
                  <c:v>3.0445190732312045E-2</c:v>
                </c:pt>
                <c:pt idx="88">
                  <c:v>2.5783744210935714E-2</c:v>
                </c:pt>
                <c:pt idx="89">
                  <c:v>2.3901436802071099E-2</c:v>
                </c:pt>
                <c:pt idx="90">
                  <c:v>2.1125588816111599E-2</c:v>
                </c:pt>
                <c:pt idx="91">
                  <c:v>3.0282059713767802E-2</c:v>
                </c:pt>
                <c:pt idx="92">
                  <c:v>2.56235291464069E-2</c:v>
                </c:pt>
                <c:pt idx="93">
                  <c:v>2.0389933029493486E-2</c:v>
                </c:pt>
                <c:pt idx="94">
                  <c:v>3.4198548800244803E-2</c:v>
                </c:pt>
                <c:pt idx="95">
                  <c:v>2.8446903201325414E-2</c:v>
                </c:pt>
                <c:pt idx="96">
                  <c:v>3.8840915736995059E-2</c:v>
                </c:pt>
                <c:pt idx="97">
                  <c:v>2.7623857600734041E-2</c:v>
                </c:pt>
                <c:pt idx="98">
                  <c:v>2.4188741448382477E-2</c:v>
                </c:pt>
                <c:pt idx="99">
                  <c:v>4.142669444057754E-2</c:v>
                </c:pt>
                <c:pt idx="100">
                  <c:v>2.5435634634681105E-2</c:v>
                </c:pt>
                <c:pt idx="101">
                  <c:v>3.2227278794019813E-2</c:v>
                </c:pt>
                <c:pt idx="102">
                  <c:v>2.2786054883187478E-2</c:v>
                </c:pt>
                <c:pt idx="103">
                  <c:v>3.2987850374297412E-2</c:v>
                </c:pt>
                <c:pt idx="104">
                  <c:v>2.8415546541944715E-2</c:v>
                </c:pt>
                <c:pt idx="105">
                  <c:v>3.1090413063225662E-2</c:v>
                </c:pt>
                <c:pt idx="106">
                  <c:v>3.3484798441141099E-2</c:v>
                </c:pt>
                <c:pt idx="107">
                  <c:v>4.0539623150966139E-2</c:v>
                </c:pt>
                <c:pt idx="108">
                  <c:v>4.011801592214443E-2</c:v>
                </c:pt>
                <c:pt idx="109">
                  <c:v>4.8486173821437141E-2</c:v>
                </c:pt>
                <c:pt idx="110">
                  <c:v>3.5861905164117643E-2</c:v>
                </c:pt>
                <c:pt idx="111">
                  <c:v>4.026561099261082E-2</c:v>
                </c:pt>
                <c:pt idx="112">
                  <c:v>4.2459406241719906E-2</c:v>
                </c:pt>
                <c:pt idx="113">
                  <c:v>5.0850887488138721E-2</c:v>
                </c:pt>
                <c:pt idx="114">
                  <c:v>4.2815980896645442E-2</c:v>
                </c:pt>
                <c:pt idx="115">
                  <c:v>4.8394379589762601E-2</c:v>
                </c:pt>
                <c:pt idx="116">
                  <c:v>5.3542344846703831E-2</c:v>
                </c:pt>
                <c:pt idx="117">
                  <c:v>5.3155797293077803E-2</c:v>
                </c:pt>
                <c:pt idx="118">
                  <c:v>5.1277743956899498E-2</c:v>
                </c:pt>
                <c:pt idx="119">
                  <c:v>5.1776153445619214E-2</c:v>
                </c:pt>
                <c:pt idx="120">
                  <c:v>5.9580450002967231E-2</c:v>
                </c:pt>
                <c:pt idx="121">
                  <c:v>5.021049327086833E-2</c:v>
                </c:pt>
                <c:pt idx="122">
                  <c:v>5.9552115786706605E-2</c:v>
                </c:pt>
                <c:pt idx="123">
                  <c:v>5.811709722086713E-2</c:v>
                </c:pt>
                <c:pt idx="124">
                  <c:v>5.8471963183429877E-2</c:v>
                </c:pt>
                <c:pt idx="125">
                  <c:v>6.36814944782855E-2</c:v>
                </c:pt>
                <c:pt idx="126">
                  <c:v>6.3522926560521747E-2</c:v>
                </c:pt>
                <c:pt idx="127">
                  <c:v>6.8071787441340126E-2</c:v>
                </c:pt>
                <c:pt idx="128">
                  <c:v>6.2798392925892538E-2</c:v>
                </c:pt>
                <c:pt idx="129">
                  <c:v>7.0385009661825995E-2</c:v>
                </c:pt>
                <c:pt idx="130">
                  <c:v>6.5588323559923098E-2</c:v>
                </c:pt>
                <c:pt idx="131">
                  <c:v>6.5681758470839305E-2</c:v>
                </c:pt>
                <c:pt idx="132">
                  <c:v>7.337816236068688E-2</c:v>
                </c:pt>
                <c:pt idx="133">
                  <c:v>7.1216166802291744E-2</c:v>
                </c:pt>
                <c:pt idx="134">
                  <c:v>7.0750339345949056E-2</c:v>
                </c:pt>
                <c:pt idx="135">
                  <c:v>7.0488779306815533E-2</c:v>
                </c:pt>
                <c:pt idx="136">
                  <c:v>6.9691629668094598E-2</c:v>
                </c:pt>
                <c:pt idx="137">
                  <c:v>7.8063735883949104E-2</c:v>
                </c:pt>
                <c:pt idx="138">
                  <c:v>7.7936427125147825E-2</c:v>
                </c:pt>
                <c:pt idx="139">
                  <c:v>7.9189153442867311E-2</c:v>
                </c:pt>
                <c:pt idx="140">
                  <c:v>7.74290025362558E-2</c:v>
                </c:pt>
                <c:pt idx="141">
                  <c:v>7.2332042231808946E-2</c:v>
                </c:pt>
                <c:pt idx="142">
                  <c:v>7.6466309149901546E-2</c:v>
                </c:pt>
                <c:pt idx="143">
                  <c:v>7.5233357559690503E-2</c:v>
                </c:pt>
                <c:pt idx="144">
                  <c:v>7.6837113753619998E-2</c:v>
                </c:pt>
                <c:pt idx="145">
                  <c:v>7.4884708389253513E-2</c:v>
                </c:pt>
                <c:pt idx="146">
                  <c:v>7.6894660851124147E-2</c:v>
                </c:pt>
                <c:pt idx="147">
                  <c:v>8.0339385343510109E-2</c:v>
                </c:pt>
                <c:pt idx="148">
                  <c:v>4.8549362097176745E-2</c:v>
                </c:pt>
                <c:pt idx="149">
                  <c:v>4.9714572252145837E-2</c:v>
                </c:pt>
                <c:pt idx="150">
                  <c:v>6.0640041765032696E-2</c:v>
                </c:pt>
                <c:pt idx="151">
                  <c:v>5.5457473666092404E-2</c:v>
                </c:pt>
                <c:pt idx="152">
                  <c:v>4.7796320999594952E-2</c:v>
                </c:pt>
                <c:pt idx="153">
                  <c:v>7.2139709488584197E-2</c:v>
                </c:pt>
                <c:pt idx="154">
                  <c:v>6.1230249015948819E-2</c:v>
                </c:pt>
                <c:pt idx="155">
                  <c:v>4.559602056480614E-2</c:v>
                </c:pt>
                <c:pt idx="156">
                  <c:v>5.2764680998141557E-2</c:v>
                </c:pt>
                <c:pt idx="157">
                  <c:v>4.9758219919895944E-2</c:v>
                </c:pt>
                <c:pt idx="158">
                  <c:v>4.9487816808912531E-2</c:v>
                </c:pt>
                <c:pt idx="159">
                  <c:v>5.1329030611081621E-2</c:v>
                </c:pt>
                <c:pt idx="160">
                  <c:v>5.7599540536868409E-2</c:v>
                </c:pt>
                <c:pt idx="161">
                  <c:v>4.6159482050891404E-2</c:v>
                </c:pt>
                <c:pt idx="162">
                  <c:v>4.4492456281466933E-2</c:v>
                </c:pt>
                <c:pt idx="163">
                  <c:v>4.9567315022002741E-2</c:v>
                </c:pt>
                <c:pt idx="164">
                  <c:v>5.0872803517277576E-2</c:v>
                </c:pt>
                <c:pt idx="165">
                  <c:v>5.6668157723681487E-2</c:v>
                </c:pt>
                <c:pt idx="166">
                  <c:v>4.5417155812669308E-2</c:v>
                </c:pt>
                <c:pt idx="167">
                  <c:v>4.8404862370363365E-2</c:v>
                </c:pt>
                <c:pt idx="168">
                  <c:v>3.6426519299240498E-2</c:v>
                </c:pt>
                <c:pt idx="169">
                  <c:v>5.3238708376925875E-2</c:v>
                </c:pt>
                <c:pt idx="170">
                  <c:v>4.2843805229038204E-2</c:v>
                </c:pt>
                <c:pt idx="171">
                  <c:v>4.394309389389834E-2</c:v>
                </c:pt>
                <c:pt idx="172">
                  <c:v>4.2501801623894185E-2</c:v>
                </c:pt>
                <c:pt idx="173">
                  <c:v>4.7622662283703508E-2</c:v>
                </c:pt>
                <c:pt idx="174">
                  <c:v>5.4472433999320544E-2</c:v>
                </c:pt>
                <c:pt idx="175">
                  <c:v>4.9268515481158397E-2</c:v>
                </c:pt>
                <c:pt idx="176">
                  <c:v>5.8318213910731408E-2</c:v>
                </c:pt>
                <c:pt idx="177">
                  <c:v>4.2934374816754904E-2</c:v>
                </c:pt>
                <c:pt idx="178">
                  <c:v>4.8437310052139831E-2</c:v>
                </c:pt>
                <c:pt idx="179">
                  <c:v>4.0772310991195111E-2</c:v>
                </c:pt>
                <c:pt idx="180">
                  <c:v>3.9282588329584707E-2</c:v>
                </c:pt>
                <c:pt idx="181">
                  <c:v>5.8422936143805657E-2</c:v>
                </c:pt>
                <c:pt idx="182">
                  <c:v>6.4714995669542127E-2</c:v>
                </c:pt>
                <c:pt idx="183">
                  <c:v>6.2275229612920403E-2</c:v>
                </c:pt>
                <c:pt idx="184">
                  <c:v>5.338183943723282E-2</c:v>
                </c:pt>
                <c:pt idx="185">
                  <c:v>5.3000259203839405E-2</c:v>
                </c:pt>
                <c:pt idx="186">
                  <c:v>7.06457600419826E-2</c:v>
                </c:pt>
                <c:pt idx="187">
                  <c:v>5.1059501698900486E-2</c:v>
                </c:pt>
                <c:pt idx="188">
                  <c:v>6.0969262482792073E-2</c:v>
                </c:pt>
                <c:pt idx="189">
                  <c:v>6.9040855578578975E-2</c:v>
                </c:pt>
                <c:pt idx="190">
                  <c:v>6.3003220777530247E-2</c:v>
                </c:pt>
                <c:pt idx="191">
                  <c:v>5.2707200555432279E-2</c:v>
                </c:pt>
                <c:pt idx="192">
                  <c:v>6.4751377411753228E-2</c:v>
                </c:pt>
                <c:pt idx="193">
                  <c:v>5.4200589411829231E-2</c:v>
                </c:pt>
                <c:pt idx="194">
                  <c:v>6.0793133257648187E-2</c:v>
                </c:pt>
                <c:pt idx="195">
                  <c:v>6.6439963476669306E-2</c:v>
                </c:pt>
                <c:pt idx="196">
                  <c:v>6.4268442309867793E-2</c:v>
                </c:pt>
                <c:pt idx="197">
                  <c:v>6.0263776069207901E-2</c:v>
                </c:pt>
                <c:pt idx="198">
                  <c:v>7.2211593863721876E-2</c:v>
                </c:pt>
                <c:pt idx="199">
                  <c:v>6.7631147640882294E-2</c:v>
                </c:pt>
                <c:pt idx="200">
                  <c:v>6.2275651670947597E-2</c:v>
                </c:pt>
                <c:pt idx="201">
                  <c:v>7.3656903646331928E-2</c:v>
                </c:pt>
                <c:pt idx="202">
                  <c:v>7.3423828228409704E-2</c:v>
                </c:pt>
                <c:pt idx="203">
                  <c:v>7.14800282660953E-2</c:v>
                </c:pt>
                <c:pt idx="204">
                  <c:v>7.7509266035694413E-2</c:v>
                </c:pt>
                <c:pt idx="205">
                  <c:v>5.5616549546270107E-2</c:v>
                </c:pt>
                <c:pt idx="206">
                  <c:v>7.6774756157727414E-2</c:v>
                </c:pt>
                <c:pt idx="207">
                  <c:v>6.5686911450442947E-2</c:v>
                </c:pt>
                <c:pt idx="208">
                  <c:v>8.1172113393259207E-2</c:v>
                </c:pt>
                <c:pt idx="209">
                  <c:v>5.2105513580034797E-2</c:v>
                </c:pt>
                <c:pt idx="210">
                  <c:v>4.9063354036532995E-2</c:v>
                </c:pt>
                <c:pt idx="211">
                  <c:v>4.8154288155197504E-2</c:v>
                </c:pt>
                <c:pt idx="212">
                  <c:v>4.9029416193596839E-2</c:v>
                </c:pt>
                <c:pt idx="213">
                  <c:v>4.7596924409740948E-2</c:v>
                </c:pt>
                <c:pt idx="214">
                  <c:v>5.3846186713682083E-2</c:v>
                </c:pt>
                <c:pt idx="215">
                  <c:v>4.3409466154632509E-2</c:v>
                </c:pt>
                <c:pt idx="216">
                  <c:v>3.8661667808559459E-2</c:v>
                </c:pt>
                <c:pt idx="217">
                  <c:v>4.2921536366974065E-2</c:v>
                </c:pt>
                <c:pt idx="218">
                  <c:v>4.3237460577973098E-2</c:v>
                </c:pt>
                <c:pt idx="219">
                  <c:v>5.0579659536345599E-2</c:v>
                </c:pt>
                <c:pt idx="220">
                  <c:v>5.006859287284094E-2</c:v>
                </c:pt>
                <c:pt idx="221">
                  <c:v>5.2560989517342921E-2</c:v>
                </c:pt>
                <c:pt idx="222">
                  <c:v>6.5104577613404616E-2</c:v>
                </c:pt>
                <c:pt idx="223">
                  <c:v>4.5397263641401848E-2</c:v>
                </c:pt>
                <c:pt idx="224">
                  <c:v>4.9180281351068639E-2</c:v>
                </c:pt>
                <c:pt idx="225">
                  <c:v>5.2217945849607129E-2</c:v>
                </c:pt>
                <c:pt idx="226">
                  <c:v>5.9941531685363994E-2</c:v>
                </c:pt>
                <c:pt idx="227">
                  <c:v>5.5220894180110502E-2</c:v>
                </c:pt>
                <c:pt idx="228">
                  <c:v>5.3096639297982931E-2</c:v>
                </c:pt>
                <c:pt idx="229">
                  <c:v>6.4515297573065428E-2</c:v>
                </c:pt>
                <c:pt idx="230">
                  <c:v>6.6152932199806516E-2</c:v>
                </c:pt>
                <c:pt idx="231">
                  <c:v>6.2450630235510382E-2</c:v>
                </c:pt>
                <c:pt idx="232">
                  <c:v>6.9187483601440947E-2</c:v>
                </c:pt>
                <c:pt idx="233">
                  <c:v>7.0677996117102723E-2</c:v>
                </c:pt>
                <c:pt idx="234">
                  <c:v>6.9905976139508538E-2</c:v>
                </c:pt>
                <c:pt idx="235">
                  <c:v>7.7916944442596656E-2</c:v>
                </c:pt>
                <c:pt idx="236">
                  <c:v>7.5810570539605118E-2</c:v>
                </c:pt>
                <c:pt idx="237">
                  <c:v>7.6468448956040547E-2</c:v>
                </c:pt>
                <c:pt idx="238">
                  <c:v>7.7279895096386497E-2</c:v>
                </c:pt>
                <c:pt idx="239">
                  <c:v>8.0286386377464061E-2</c:v>
                </c:pt>
                <c:pt idx="240">
                  <c:v>3.510202466586021E-2</c:v>
                </c:pt>
                <c:pt idx="241">
                  <c:v>3.3293906578867299E-2</c:v>
                </c:pt>
                <c:pt idx="242">
                  <c:v>3.655123108412494E-2</c:v>
                </c:pt>
                <c:pt idx="243">
                  <c:v>3.3050610380763422E-2</c:v>
                </c:pt>
                <c:pt idx="244">
                  <c:v>3.3228081653022677E-2</c:v>
                </c:pt>
                <c:pt idx="245">
                  <c:v>2.8766222748249599E-2</c:v>
                </c:pt>
                <c:pt idx="246">
                  <c:v>3.9505874576908608E-2</c:v>
                </c:pt>
                <c:pt idx="247">
                  <c:v>3.2028625299085595E-2</c:v>
                </c:pt>
                <c:pt idx="248">
                  <c:v>2.9974027548310845E-2</c:v>
                </c:pt>
                <c:pt idx="249">
                  <c:v>3.0464124186301296E-2</c:v>
                </c:pt>
                <c:pt idx="250">
                  <c:v>3.9197693620631899E-2</c:v>
                </c:pt>
                <c:pt idx="251">
                  <c:v>2.8888799350630077E-2</c:v>
                </c:pt>
                <c:pt idx="252">
                  <c:v>3.1033354637112206E-2</c:v>
                </c:pt>
                <c:pt idx="253">
                  <c:v>3.6870076058395859E-2</c:v>
                </c:pt>
                <c:pt idx="254">
                  <c:v>3.2468321555494749E-2</c:v>
                </c:pt>
                <c:pt idx="255">
                  <c:v>2.6820918039163557E-2</c:v>
                </c:pt>
                <c:pt idx="256">
                  <c:v>2.4417791967012704E-2</c:v>
                </c:pt>
                <c:pt idx="257">
                  <c:v>3.3634796778153689E-2</c:v>
                </c:pt>
                <c:pt idx="258">
                  <c:v>2.8874286343936979E-2</c:v>
                </c:pt>
                <c:pt idx="259">
                  <c:v>3.0716197238485801E-2</c:v>
                </c:pt>
                <c:pt idx="260">
                  <c:v>4.2728467544045773E-2</c:v>
                </c:pt>
                <c:pt idx="261">
                  <c:v>2.7787521600059956E-2</c:v>
                </c:pt>
                <c:pt idx="262">
                  <c:v>2.694509660214231E-2</c:v>
                </c:pt>
                <c:pt idx="263">
                  <c:v>3.3072498462558317E-2</c:v>
                </c:pt>
                <c:pt idx="264">
                  <c:v>2.8479189183807405E-2</c:v>
                </c:pt>
                <c:pt idx="265">
                  <c:v>3.3920903083565705E-2</c:v>
                </c:pt>
                <c:pt idx="266">
                  <c:v>2.8303313821414978E-2</c:v>
                </c:pt>
                <c:pt idx="267">
                  <c:v>3.2971328894996849E-2</c:v>
                </c:pt>
                <c:pt idx="268">
                  <c:v>3.2639830934534618E-2</c:v>
                </c:pt>
                <c:pt idx="269">
                  <c:v>2.9602892516681606E-2</c:v>
                </c:pt>
                <c:pt idx="270">
                  <c:v>2.0992932811557945E-2</c:v>
                </c:pt>
                <c:pt idx="271">
                  <c:v>2.4549517602084455E-2</c:v>
                </c:pt>
                <c:pt idx="272">
                  <c:v>1.9380058089067075E-2</c:v>
                </c:pt>
                <c:pt idx="273">
                  <c:v>2.0142307630501205E-2</c:v>
                </c:pt>
                <c:pt idx="274">
                  <c:v>2.3985541410571805E-2</c:v>
                </c:pt>
                <c:pt idx="275">
                  <c:v>1.8952979084295125E-2</c:v>
                </c:pt>
                <c:pt idx="276">
                  <c:v>2.6251618280976441E-2</c:v>
                </c:pt>
                <c:pt idx="277">
                  <c:v>2.7163684328699401E-2</c:v>
                </c:pt>
                <c:pt idx="278">
                  <c:v>3.0758107800073486E-2</c:v>
                </c:pt>
                <c:pt idx="279">
                  <c:v>2.65373409290964E-2</c:v>
                </c:pt>
                <c:pt idx="280">
                  <c:v>1.8686265236396209E-2</c:v>
                </c:pt>
                <c:pt idx="281">
                  <c:v>2.2938976264951606E-2</c:v>
                </c:pt>
                <c:pt idx="282">
                  <c:v>2.9229255428150809E-2</c:v>
                </c:pt>
                <c:pt idx="283">
                  <c:v>2.7704837218739398E-2</c:v>
                </c:pt>
                <c:pt idx="284">
                  <c:v>3.1197971652363463E-2</c:v>
                </c:pt>
                <c:pt idx="285">
                  <c:v>1.6527876742026805E-2</c:v>
                </c:pt>
                <c:pt idx="286">
                  <c:v>2.1673792372540815E-2</c:v>
                </c:pt>
                <c:pt idx="287">
                  <c:v>2.4091606977290604E-2</c:v>
                </c:pt>
                <c:pt idx="288">
                  <c:v>2.5751335454730562E-2</c:v>
                </c:pt>
                <c:pt idx="289">
                  <c:v>2.3341298832394601E-2</c:v>
                </c:pt>
                <c:pt idx="290">
                  <c:v>2.8023812948061014E-2</c:v>
                </c:pt>
                <c:pt idx="291">
                  <c:v>3.2005852814950692E-2</c:v>
                </c:pt>
                <c:pt idx="292">
                  <c:v>2.7660036675365856E-2</c:v>
                </c:pt>
                <c:pt idx="293">
                  <c:v>3.2716796616718405E-2</c:v>
                </c:pt>
                <c:pt idx="294">
                  <c:v>3.2332330170197418E-2</c:v>
                </c:pt>
                <c:pt idx="295">
                  <c:v>3.9416772313215706E-2</c:v>
                </c:pt>
                <c:pt idx="296">
                  <c:v>2.6347559877529216E-2</c:v>
                </c:pt>
                <c:pt idx="297">
                  <c:v>2.3083348035444855E-2</c:v>
                </c:pt>
                <c:pt idx="298">
                  <c:v>2.31512139620824E-2</c:v>
                </c:pt>
                <c:pt idx="299">
                  <c:v>2.8544197925510103E-2</c:v>
                </c:pt>
                <c:pt idx="300">
                  <c:v>4.0926468679644896E-2</c:v>
                </c:pt>
                <c:pt idx="301">
                  <c:v>3.5145569257026804E-2</c:v>
                </c:pt>
                <c:pt idx="302">
                  <c:v>3.1901413062206417E-2</c:v>
                </c:pt>
                <c:pt idx="303">
                  <c:v>3.5263312692276276E-2</c:v>
                </c:pt>
                <c:pt idx="304">
                  <c:v>4.3742774215559714E-2</c:v>
                </c:pt>
                <c:pt idx="305">
                  <c:v>3.7814972677589251E-2</c:v>
                </c:pt>
                <c:pt idx="306">
                  <c:v>3.8550488132513501E-2</c:v>
                </c:pt>
                <c:pt idx="307">
                  <c:v>5.1008869318615799E-2</c:v>
                </c:pt>
                <c:pt idx="308">
                  <c:v>4.5595934762987629E-2</c:v>
                </c:pt>
                <c:pt idx="309">
                  <c:v>4.4118512977480429E-2</c:v>
                </c:pt>
                <c:pt idx="310">
                  <c:v>3.7441026879672393E-2</c:v>
                </c:pt>
                <c:pt idx="311">
                  <c:v>3.712644525315581E-2</c:v>
                </c:pt>
                <c:pt idx="312">
                  <c:v>4.5002767242322904E-2</c:v>
                </c:pt>
                <c:pt idx="313">
                  <c:v>5.5845287221233539E-2</c:v>
                </c:pt>
                <c:pt idx="314">
                  <c:v>4.5182840627571899E-2</c:v>
                </c:pt>
                <c:pt idx="315">
                  <c:v>4.9681591390846887E-2</c:v>
                </c:pt>
                <c:pt idx="316">
                  <c:v>5.3962179396379102E-2</c:v>
                </c:pt>
                <c:pt idx="317">
                  <c:v>6.0174367681036102E-2</c:v>
                </c:pt>
                <c:pt idx="318">
                  <c:v>5.1066113241189807E-2</c:v>
                </c:pt>
                <c:pt idx="319">
                  <c:v>5.2083535294317321E-2</c:v>
                </c:pt>
                <c:pt idx="320">
                  <c:v>5.6797579055312436E-2</c:v>
                </c:pt>
                <c:pt idx="321">
                  <c:v>6.009682796590253E-2</c:v>
                </c:pt>
                <c:pt idx="322">
                  <c:v>5.2964959979018539E-2</c:v>
                </c:pt>
                <c:pt idx="323">
                  <c:v>5.7249851950044901E-2</c:v>
                </c:pt>
                <c:pt idx="324">
                  <c:v>5.9073065166674002E-2</c:v>
                </c:pt>
                <c:pt idx="325">
                  <c:v>5.8017991681099119E-2</c:v>
                </c:pt>
                <c:pt idx="326">
                  <c:v>6.1293344471589052E-2</c:v>
                </c:pt>
                <c:pt idx="327">
                  <c:v>6.1141178316305653E-2</c:v>
                </c:pt>
                <c:pt idx="328">
                  <c:v>6.6996709949900854E-2</c:v>
                </c:pt>
                <c:pt idx="329">
                  <c:v>6.6634757014707197E-2</c:v>
                </c:pt>
                <c:pt idx="330">
                  <c:v>7.195196034858202E-2</c:v>
                </c:pt>
                <c:pt idx="331">
                  <c:v>6.2403492722486874E-2</c:v>
                </c:pt>
                <c:pt idx="332">
                  <c:v>6.1881698063711729E-2</c:v>
                </c:pt>
                <c:pt idx="333">
                  <c:v>6.9594180163612115E-2</c:v>
                </c:pt>
                <c:pt idx="334">
                  <c:v>7.1289474412666504E-2</c:v>
                </c:pt>
                <c:pt idx="335">
                  <c:v>7.49442402611179E-2</c:v>
                </c:pt>
                <c:pt idx="336">
                  <c:v>7.6361779405559896E-2</c:v>
                </c:pt>
                <c:pt idx="337">
                  <c:v>6.4657987341407208E-2</c:v>
                </c:pt>
                <c:pt idx="338">
                  <c:v>7.5247270228244123E-2</c:v>
                </c:pt>
                <c:pt idx="339">
                  <c:v>7.4030951559094449E-2</c:v>
                </c:pt>
                <c:pt idx="340">
                  <c:v>8.411429845767554E-2</c:v>
                </c:pt>
                <c:pt idx="341">
                  <c:v>6.68203611742611E-2</c:v>
                </c:pt>
                <c:pt idx="342">
                  <c:v>7.7215254587415502E-2</c:v>
                </c:pt>
                <c:pt idx="343">
                  <c:v>6.3466144682174694E-2</c:v>
                </c:pt>
                <c:pt idx="344">
                  <c:v>5.1910968713805301E-2</c:v>
                </c:pt>
                <c:pt idx="345">
                  <c:v>7.1679427053405104E-2</c:v>
                </c:pt>
                <c:pt idx="346">
                  <c:v>6.4686786189881926E-2</c:v>
                </c:pt>
                <c:pt idx="347">
                  <c:v>4.8501883508924155E-2</c:v>
                </c:pt>
                <c:pt idx="348">
                  <c:v>4.4187798368626005E-2</c:v>
                </c:pt>
                <c:pt idx="349">
                  <c:v>5.0201251192977303E-2</c:v>
                </c:pt>
                <c:pt idx="350">
                  <c:v>5.6633358051352466E-2</c:v>
                </c:pt>
                <c:pt idx="351">
                  <c:v>6.5308535061813833E-2</c:v>
                </c:pt>
                <c:pt idx="352">
                  <c:v>5.515783804130741E-2</c:v>
                </c:pt>
                <c:pt idx="353">
                  <c:v>4.878769426895084E-2</c:v>
                </c:pt>
                <c:pt idx="354">
                  <c:v>4.8509576182459255E-2</c:v>
                </c:pt>
                <c:pt idx="355">
                  <c:v>5.3355273457619819E-2</c:v>
                </c:pt>
                <c:pt idx="356">
                  <c:v>4.8917874252319041E-2</c:v>
                </c:pt>
                <c:pt idx="357">
                  <c:v>5.2004253843226218E-2</c:v>
                </c:pt>
                <c:pt idx="358">
                  <c:v>5.4505613789039321E-2</c:v>
                </c:pt>
                <c:pt idx="359">
                  <c:v>3.8689475507952417E-2</c:v>
                </c:pt>
                <c:pt idx="360">
                  <c:v>5.8581101493794377E-2</c:v>
                </c:pt>
                <c:pt idx="361">
                  <c:v>3.8116446266702797E-2</c:v>
                </c:pt>
                <c:pt idx="362">
                  <c:v>4.9825622210465909E-2</c:v>
                </c:pt>
                <c:pt idx="363">
                  <c:v>5.3518248471943801E-2</c:v>
                </c:pt>
                <c:pt idx="364">
                  <c:v>4.5185706510769766E-2</c:v>
                </c:pt>
                <c:pt idx="365">
                  <c:v>5.2933396590279805E-2</c:v>
                </c:pt>
                <c:pt idx="366">
                  <c:v>4.0915991696067106E-2</c:v>
                </c:pt>
                <c:pt idx="367">
                  <c:v>4.9626306047753109E-2</c:v>
                </c:pt>
                <c:pt idx="368">
                  <c:v>4.1782610062067009E-2</c:v>
                </c:pt>
                <c:pt idx="369">
                  <c:v>3.7965244849559418E-2</c:v>
                </c:pt>
                <c:pt idx="370">
                  <c:v>4.9154363719526119E-2</c:v>
                </c:pt>
                <c:pt idx="371">
                  <c:v>3.7257392780638658E-2</c:v>
                </c:pt>
                <c:pt idx="372">
                  <c:v>5.2980803649685902E-2</c:v>
                </c:pt>
                <c:pt idx="373">
                  <c:v>3.7783598408355198E-2</c:v>
                </c:pt>
                <c:pt idx="374">
                  <c:v>5.2612858301922007E-2</c:v>
                </c:pt>
                <c:pt idx="375">
                  <c:v>4.2979891792245102E-2</c:v>
                </c:pt>
                <c:pt idx="376">
                  <c:v>4.8301962237422329E-2</c:v>
                </c:pt>
                <c:pt idx="377">
                  <c:v>4.8512040466123729E-2</c:v>
                </c:pt>
                <c:pt idx="378">
                  <c:v>5.464573964271871E-2</c:v>
                </c:pt>
                <c:pt idx="379">
                  <c:v>5.4586066154375862E-2</c:v>
                </c:pt>
                <c:pt idx="380">
                  <c:v>4.942653785184091E-2</c:v>
                </c:pt>
                <c:pt idx="381">
                  <c:v>5.6339436352700931E-2</c:v>
                </c:pt>
                <c:pt idx="382">
                  <c:v>5.4215383502303205E-2</c:v>
                </c:pt>
                <c:pt idx="383">
                  <c:v>4.9736551071396254E-2</c:v>
                </c:pt>
                <c:pt idx="384">
                  <c:v>4.5624639926174909E-2</c:v>
                </c:pt>
                <c:pt idx="385">
                  <c:v>5.1482355536305494E-2</c:v>
                </c:pt>
                <c:pt idx="386">
                  <c:v>4.9879791188290119E-2</c:v>
                </c:pt>
                <c:pt idx="387">
                  <c:v>5.369727138296173E-2</c:v>
                </c:pt>
                <c:pt idx="388">
                  <c:v>5.2471213850740335E-2</c:v>
                </c:pt>
                <c:pt idx="389">
                  <c:v>6.149143855566773E-2</c:v>
                </c:pt>
                <c:pt idx="390">
                  <c:v>6.3956604102012538E-2</c:v>
                </c:pt>
                <c:pt idx="391">
                  <c:v>5.683070651394842E-2</c:v>
                </c:pt>
                <c:pt idx="392">
                  <c:v>6.9329696019534939E-2</c:v>
                </c:pt>
                <c:pt idx="393">
                  <c:v>6.2569166998435094E-2</c:v>
                </c:pt>
                <c:pt idx="394">
                  <c:v>6.7296384144962043E-2</c:v>
                </c:pt>
                <c:pt idx="395">
                  <c:v>6.3572083979220123E-2</c:v>
                </c:pt>
                <c:pt idx="396">
                  <c:v>7.5551095941248148E-2</c:v>
                </c:pt>
                <c:pt idx="397">
                  <c:v>7.2931622893511863E-2</c:v>
                </c:pt>
                <c:pt idx="398">
                  <c:v>6.3466200004433815E-2</c:v>
                </c:pt>
                <c:pt idx="399">
                  <c:v>7.8149166693646618E-2</c:v>
                </c:pt>
                <c:pt idx="400">
                  <c:v>8.4244727338030359E-2</c:v>
                </c:pt>
                <c:pt idx="401">
                  <c:v>3.54048500018374E-2</c:v>
                </c:pt>
                <c:pt idx="402">
                  <c:v>3.9441354791562508E-2</c:v>
                </c:pt>
                <c:pt idx="403">
                  <c:v>3.8385693336833594E-2</c:v>
                </c:pt>
                <c:pt idx="404">
                  <c:v>3.30028911399727E-2</c:v>
                </c:pt>
                <c:pt idx="405">
                  <c:v>4.3744810970059292E-2</c:v>
                </c:pt>
                <c:pt idx="406">
                  <c:v>3.4192238427994619E-2</c:v>
                </c:pt>
                <c:pt idx="407">
                  <c:v>4.1888703269187776E-2</c:v>
                </c:pt>
                <c:pt idx="408">
                  <c:v>4.1050246080905087E-2</c:v>
                </c:pt>
                <c:pt idx="409">
                  <c:v>3.9054834804255908E-2</c:v>
                </c:pt>
                <c:pt idx="410">
                  <c:v>4.56473706558942E-2</c:v>
                </c:pt>
                <c:pt idx="411">
                  <c:v>4.6694677203968311E-2</c:v>
                </c:pt>
                <c:pt idx="412">
                  <c:v>4.3552283741146648E-2</c:v>
                </c:pt>
                <c:pt idx="413">
                  <c:v>3.4018474995534301E-2</c:v>
                </c:pt>
                <c:pt idx="414">
                  <c:v>4.6069684435007439E-2</c:v>
                </c:pt>
                <c:pt idx="415">
                  <c:v>4.2082299677023531E-2</c:v>
                </c:pt>
                <c:pt idx="416">
                  <c:v>4.9679800475308865E-2</c:v>
                </c:pt>
                <c:pt idx="417">
                  <c:v>4.3628301805929803E-2</c:v>
                </c:pt>
                <c:pt idx="418">
                  <c:v>5.7205253816721521E-2</c:v>
                </c:pt>
                <c:pt idx="419">
                  <c:v>4.1264912603182075E-2</c:v>
                </c:pt>
                <c:pt idx="420">
                  <c:v>5.1122106495794295E-2</c:v>
                </c:pt>
                <c:pt idx="421">
                  <c:v>6.2276187169340511E-2</c:v>
                </c:pt>
                <c:pt idx="422">
                  <c:v>4.9966879029138794E-2</c:v>
                </c:pt>
                <c:pt idx="423">
                  <c:v>4.9822939730534213E-2</c:v>
                </c:pt>
                <c:pt idx="424">
                  <c:v>6.2592281751822465E-2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015168"/>
        <c:axId val="105016704"/>
      </c:lineChart>
      <c:catAx>
        <c:axId val="105015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5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5016704"/>
        <c:crosses val="autoZero"/>
        <c:auto val="1"/>
        <c:lblAlgn val="ctr"/>
        <c:lblOffset val="100"/>
        <c:tickMarkSkip val="10"/>
        <c:noMultiLvlLbl val="0"/>
      </c:catAx>
      <c:valAx>
        <c:axId val="105016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5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050151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PM 1</c:v>
                </c:pt>
                <c:pt idx="1">
                  <c:v>PM 2</c:v>
                </c:pt>
                <c:pt idx="2">
                  <c:v>PM 3</c:v>
                </c:pt>
                <c:pt idx="3">
                  <c:v>PM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PM 1</c:v>
                </c:pt>
                <c:pt idx="1">
                  <c:v>PM 2</c:v>
                </c:pt>
                <c:pt idx="2">
                  <c:v>PM 3</c:v>
                </c:pt>
                <c:pt idx="3">
                  <c:v>PM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App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PM 1</c:v>
                </c:pt>
                <c:pt idx="1">
                  <c:v>PM 2</c:v>
                </c:pt>
                <c:pt idx="2">
                  <c:v>PM 3</c:v>
                </c:pt>
                <c:pt idx="3">
                  <c:v>PM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097856"/>
        <c:axId val="105185664"/>
      </c:barChart>
      <c:catAx>
        <c:axId val="1050978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5185664"/>
        <c:crosses val="autoZero"/>
        <c:auto val="1"/>
        <c:lblAlgn val="ctr"/>
        <c:lblOffset val="100"/>
        <c:noMultiLvlLbl val="0"/>
      </c:catAx>
      <c:valAx>
        <c:axId val="10518566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105097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0.09357</cdr:x>
      <cdr:y>0.03932</cdr:y>
    </cdr:from>
    <cdr:to>
      <cdr:x>0.19651</cdr:x>
      <cdr:y>0.11797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85750" y="66676"/>
          <a:ext cx="314325" cy="1333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12</a:t>
          </a:r>
        </a:p>
      </cdr:txBody>
    </cdr:sp>
  </cdr:relSizeAnchor>
  <cdr:relSizeAnchor xmlns:cdr="http://schemas.openxmlformats.org/drawingml/2006/chartDrawing">
    <cdr:from>
      <cdr:x>0.13724</cdr:x>
      <cdr:y>0.12921</cdr:y>
    </cdr:from>
    <cdr:to>
      <cdr:x>0.24017</cdr:x>
      <cdr:y>0.20786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19100" y="219075"/>
          <a:ext cx="314325" cy="1333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35</a:t>
          </a:r>
        </a:p>
      </cdr:txBody>
    </cdr:sp>
  </cdr:relSizeAnchor>
  <cdr:relSizeAnchor xmlns:cdr="http://schemas.openxmlformats.org/drawingml/2006/chartDrawing">
    <cdr:from>
      <cdr:x>0.34934</cdr:x>
      <cdr:y>0.12921</cdr:y>
    </cdr:from>
    <cdr:to>
      <cdr:x>0.48347</cdr:x>
      <cdr:y>0.20786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66800" y="219075"/>
          <a:ext cx="409575" cy="1333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147</a:t>
          </a:r>
        </a:p>
      </cdr:txBody>
    </cdr:sp>
  </cdr:relSizeAnchor>
  <cdr:relSizeAnchor xmlns:cdr="http://schemas.openxmlformats.org/drawingml/2006/chartDrawing">
    <cdr:from>
      <cdr:x>0.47411</cdr:x>
      <cdr:y>0.11797</cdr:y>
    </cdr:from>
    <cdr:to>
      <cdr:x>0.62695</cdr:x>
      <cdr:y>0.20786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447800" y="200025"/>
          <a:ext cx="466725" cy="1523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208</a:t>
          </a:r>
        </a:p>
      </cdr:txBody>
    </cdr:sp>
  </cdr:relSizeAnchor>
  <cdr:relSizeAnchor xmlns:cdr="http://schemas.openxmlformats.org/drawingml/2006/chartDrawing">
    <cdr:from>
      <cdr:x>0.53961</cdr:x>
      <cdr:y>0.14044</cdr:y>
    </cdr:from>
    <cdr:to>
      <cdr:x>0.67686</cdr:x>
      <cdr:y>0.20786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1647825" y="238125"/>
          <a:ext cx="419100" cy="1142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239</a:t>
          </a:r>
        </a:p>
      </cdr:txBody>
    </cdr:sp>
  </cdr:relSizeAnchor>
  <cdr:relSizeAnchor xmlns:cdr="http://schemas.openxmlformats.org/drawingml/2006/chartDrawing">
    <cdr:from>
      <cdr:x>0.72364</cdr:x>
      <cdr:y>0.08427</cdr:y>
    </cdr:from>
    <cdr:to>
      <cdr:x>0.88896</cdr:x>
      <cdr:y>0.17415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2209800" y="142875"/>
          <a:ext cx="504825" cy="1523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340</a:t>
          </a:r>
        </a:p>
      </cdr:txBody>
    </cdr:sp>
  </cdr:relSizeAnchor>
  <cdr:relSizeAnchor xmlns:cdr="http://schemas.openxmlformats.org/drawingml/2006/chartDrawing">
    <cdr:from>
      <cdr:x>0.83468</cdr:x>
      <cdr:y>0.10112</cdr:y>
    </cdr:from>
    <cdr:to>
      <cdr:x>1</cdr:x>
      <cdr:y>0.191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2581260" y="171450"/>
          <a:ext cx="504840" cy="1523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800" b="1">
              <a:solidFill>
                <a:srgbClr val="FF0000"/>
              </a:solidFill>
            </a:rPr>
            <a:t>400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ED527-4B80-4921-A890-0831443ADDF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BD19-7786-4622-82D0-05863195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Cost to the provider is minimized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Meet all client application requirements (as specified in the SLAs).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BD19-7786-4622-82D0-058631955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5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BD19-7786-4622-82D0-0586319554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each cost component? add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BD19-7786-4622-82D0-0586319554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the papers </a:t>
            </a:r>
          </a:p>
          <a:p>
            <a:r>
              <a:rPr lang="en-US" baseline="0" dirty="0" smtClean="0"/>
              <a:t>Sub contributions</a:t>
            </a:r>
          </a:p>
          <a:p>
            <a:endParaRPr lang="en-US" dirty="0" smtClean="0"/>
          </a:p>
          <a:p>
            <a:r>
              <a:rPr lang="en-US" dirty="0" smtClean="0"/>
              <a:t>First slides after</a:t>
            </a:r>
            <a:r>
              <a:rPr lang="en-US" baseline="0" dirty="0" smtClean="0"/>
              <a:t> title should be list of papers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2BD19-7786-4622-82D0-0586319554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8407-18E5-466B-81E9-639DE63BD631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E88-F237-4648-9A67-361220F5CB6D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678C-DAFE-41C7-AC80-50B8B673CF32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30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9079-18FD-4EE4-8D24-1E6EE55F5736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BCC-1973-48EF-9C82-CB81947F1B25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90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3C76-EE66-4CA1-9C6B-8E3343933C42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BFC4-1C7D-4D63-8CE9-47DFF5CA173D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4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4BA0-CADF-480E-90C2-EB0398EE188A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7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>
                <a:solidFill>
                  <a:srgbClr val="E9E5DC"/>
                </a:solidFill>
              </a:rPr>
              <a:pPr/>
              <a:t>‹#›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11200" y="464504"/>
            <a:ext cx="10871200" cy="774192"/>
          </a:xfrm>
        </p:spPr>
        <p:txBody>
          <a:bodyPr/>
          <a:lstStyle>
            <a:lvl1pPr marR="9144" algn="l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7106" name="Picture 2" descr="http://edu.apps01.yorku.ca/profiles/wp-content/themes/default/images/yorku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5635" y="6400800"/>
            <a:ext cx="1946364" cy="457200"/>
          </a:xfrm>
          <a:prstGeom prst="rect">
            <a:avLst/>
          </a:prstGeom>
          <a:noFill/>
        </p:spPr>
      </p:pic>
      <p:pic>
        <p:nvPicPr>
          <p:cNvPr id="47108" name="Picture 4" descr="http://www.ceraslabs.com/_/rsrc/1277858705668/home/CERAS.jpg?height=60&amp;width=13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8401" y="1"/>
            <a:ext cx="1739900" cy="571501"/>
          </a:xfrm>
          <a:prstGeom prst="rect">
            <a:avLst/>
          </a:prstGeom>
          <a:noFill/>
        </p:spPr>
      </p:pic>
      <p:pic>
        <p:nvPicPr>
          <p:cNvPr id="47110" name="Picture 6" descr="http://www.ceraslabs.com/_/rsrc/1277858338544/home/IBM%20Logo.png?height=60&amp;width=14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72800" y="609601"/>
            <a:ext cx="1219200" cy="368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497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D723-03D2-492C-9E15-50C93D137938}" type="datetime1">
              <a:rPr lang="en-US" smtClean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48CF-0ECF-4657-B011-B38EA3BC1158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20EF-4FB4-40EF-BB88-1F51AF70B5BD}" type="datetime1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3DC-E8BD-4F1F-96D4-1357BB021C94}" type="datetime1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F196-536C-4896-A8DD-87FA20B0F130}" type="datetime1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06E9-391C-4CF6-945B-7091EBCA52B0}" type="datetime1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CF3A-E505-418E-A118-3FC168AC0DBB}" type="datetime1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A149-323B-49BB-B1FA-147099CF4692}" type="datetime1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EC4B-06ED-4856-916A-CB1AFBC5361F}" type="datetime1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545DD4-0BDF-44A0-B2C4-2368EC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ickfire.com/viewpoints/wp-content/uploads/green-geeks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6096"/>
            <a:ext cx="9144000" cy="68640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128" y="22177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Model–Based Dynamic Resource Management for Service Oriented Clouds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8699"/>
            <a:ext cx="9144000" cy="165576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Hamoun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Ghanbari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</a:t>
            </a:r>
            <a:r>
              <a:rPr lang="en-US" dirty="0" smtClean="0">
                <a:solidFill>
                  <a:schemeClr val="tx1"/>
                </a:solidFill>
              </a:rPr>
              <a:t>: Marin </a:t>
            </a:r>
            <a:r>
              <a:rPr lang="en-US" dirty="0" err="1" smtClean="0">
                <a:solidFill>
                  <a:schemeClr val="tx1"/>
                </a:solidFill>
              </a:rPr>
              <a:t>Litoiu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6720619"/>
              </p:ext>
            </p:extLst>
          </p:nvPr>
        </p:nvGraphicFramePr>
        <p:xfrm>
          <a:off x="3096260" y="5060878"/>
          <a:ext cx="5565140" cy="16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2800" y="54647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Modeling error with dynamic clustering applied.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765163" y="44411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545DD4-0BDF-44A0-B2C4-2368ECBC53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786" y="1187844"/>
            <a:ext cx="5100214" cy="391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</a:t>
            </a:r>
            <a:r>
              <a:rPr lang="en-CA" dirty="0" smtClean="0"/>
              <a:t>e </a:t>
            </a:r>
            <a:r>
              <a:rPr lang="en-CA" dirty="0"/>
              <a:t>investigated a </a:t>
            </a:r>
            <a:r>
              <a:rPr lang="en-CA" dirty="0" smtClean="0"/>
              <a:t>tracking approach</a:t>
            </a:r>
            <a:r>
              <a:rPr lang="en-CA" dirty="0"/>
              <a:t>, that identifies the performance parameters of groups of classes (we </a:t>
            </a:r>
            <a:r>
              <a:rPr lang="en-CA" dirty="0" smtClean="0"/>
              <a:t>call them </a:t>
            </a:r>
            <a:r>
              <a:rPr lang="en-CA" dirty="0"/>
              <a:t>clusters) instead of individual classes</a:t>
            </a:r>
            <a:r>
              <a:rPr lang="en-CA" dirty="0" smtClean="0"/>
              <a:t>.</a:t>
            </a:r>
          </a:p>
          <a:p>
            <a:r>
              <a:rPr lang="en-CA" dirty="0"/>
              <a:t>We proposed an algorithm that </a:t>
            </a:r>
            <a:r>
              <a:rPr lang="en-CA" dirty="0" smtClean="0"/>
              <a:t>finds the </a:t>
            </a:r>
            <a:r>
              <a:rPr lang="en-CA" dirty="0"/>
              <a:t>appropriate number of clusters with a pre-defined clustering accuracy</a:t>
            </a:r>
            <a:r>
              <a:rPr lang="en-CA" dirty="0" smtClean="0"/>
              <a:t>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</a:t>
            </a:r>
            <a:r>
              <a:rPr lang="en-US" dirty="0" smtClean="0"/>
              <a:t>2</a:t>
            </a:r>
            <a:r>
              <a:rPr lang="en-US" dirty="0" smtClean="0"/>
              <a:t>: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6701" y="190540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Empirical </a:t>
            </a:r>
            <a:r>
              <a:rPr lang="en-US" dirty="0"/>
              <a:t>regression based </a:t>
            </a:r>
            <a:r>
              <a:rPr lang="en-US" dirty="0" smtClean="0"/>
              <a:t>performance models do not typically use feedback of runtime performance </a:t>
            </a:r>
            <a:r>
              <a:rPr lang="en-US" dirty="0"/>
              <a:t>data. When applications are deployed in a production </a:t>
            </a:r>
            <a:r>
              <a:rPr lang="en-US" dirty="0" smtClean="0"/>
              <a:t>environment, the </a:t>
            </a:r>
            <a:r>
              <a:rPr lang="en-US" dirty="0"/>
              <a:t>models gradually become </a:t>
            </a:r>
            <a:r>
              <a:rPr lang="en-US" dirty="0" smtClean="0"/>
              <a:t>inaccurate.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96892628"/>
              </p:ext>
            </p:extLst>
          </p:nvPr>
        </p:nvGraphicFramePr>
        <p:xfrm>
          <a:off x="3817018" y="3846393"/>
          <a:ext cx="4444410" cy="231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93989" y="3995522"/>
            <a:ext cx="1610280" cy="2013705"/>
            <a:chOff x="1752600" y="1961698"/>
            <a:chExt cx="2905682" cy="3586162"/>
          </a:xfrm>
        </p:grpSpPr>
        <p:pic>
          <p:nvPicPr>
            <p:cNvPr id="7" name="Picture 2" descr="http://news.cnet.com/i/bto/20090430/HP_MediaSMart_Server_LX195_Image_2_610x51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1961698"/>
              <a:ext cx="1610281" cy="1356859"/>
            </a:xfrm>
            <a:prstGeom prst="rect">
              <a:avLst/>
            </a:prstGeom>
            <a:noFill/>
          </p:spPr>
        </p:pic>
        <p:pic>
          <p:nvPicPr>
            <p:cNvPr id="8" name="Picture 2" descr="http://news.cnet.com/i/bto/20090430/HP_MediaSMart_Server_LX195_Image_2_610x51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01" y="2590801"/>
              <a:ext cx="1610281" cy="1356859"/>
            </a:xfrm>
            <a:prstGeom prst="rect">
              <a:avLst/>
            </a:prstGeom>
            <a:noFill/>
          </p:spPr>
        </p:pic>
        <p:pic>
          <p:nvPicPr>
            <p:cNvPr id="9" name="Picture 2" descr="http://news.cnet.com/i/bto/20090430/HP_MediaSMart_Server_LX195_Image_2_610x51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1" y="3505201"/>
              <a:ext cx="1610281" cy="1356859"/>
            </a:xfrm>
            <a:prstGeom prst="rect">
              <a:avLst/>
            </a:prstGeom>
            <a:noFill/>
          </p:spPr>
        </p:pic>
        <p:pic>
          <p:nvPicPr>
            <p:cNvPr id="10" name="Picture 2" descr="http://news.cnet.com/i/bto/20090430/HP_MediaSMart_Server_LX195_Image_2_610x51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1" y="4191001"/>
              <a:ext cx="1610281" cy="135685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786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</a:t>
            </a:r>
            <a:r>
              <a:rPr lang="en-US" dirty="0" smtClean="0"/>
              <a:t>2: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dynamic </a:t>
            </a:r>
            <a:r>
              <a:rPr lang="en-US" dirty="0"/>
              <a:t>application-specific performance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Periodically, each </a:t>
            </a:r>
            <a:r>
              <a:rPr lang="en-US" dirty="0"/>
              <a:t>application submits its performance </a:t>
            </a:r>
            <a:r>
              <a:rPr lang="en-US" dirty="0" smtClean="0"/>
              <a:t>model to the </a:t>
            </a:r>
            <a:r>
              <a:rPr lang="en-US" dirty="0"/>
              <a:t>middleware.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6337" y="3192130"/>
            <a:ext cx="399715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</a:t>
            </a:r>
            <a:r>
              <a:rPr lang="en-US" dirty="0" smtClean="0"/>
              <a:t>2:Problem Formulation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75" y="1872393"/>
            <a:ext cx="5030972" cy="419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31000" y="2463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Sum of utilities</a:t>
            </a:r>
            <a:endParaRPr lang="en-CA" dirty="0"/>
          </a:p>
        </p:txBody>
      </p:sp>
      <p:sp>
        <p:nvSpPr>
          <p:cNvPr id="6" name="Left Arrow 5"/>
          <p:cNvSpPr/>
          <p:nvPr/>
        </p:nvSpPr>
        <p:spPr>
          <a:xfrm>
            <a:off x="4559300" y="2778125"/>
            <a:ext cx="2171700" cy="146050"/>
          </a:xfrm>
          <a:prstGeom prst="lef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416800" y="3303955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Capacity Constraints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>
            <a:off x="6057900" y="3618280"/>
            <a:ext cx="1358900" cy="146050"/>
          </a:xfrm>
          <a:prstGeom prst="lef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607300" y="4671109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Application model</a:t>
            </a:r>
            <a:endParaRPr lang="en-CA" dirty="0"/>
          </a:p>
        </p:txBody>
      </p:sp>
      <p:sp>
        <p:nvSpPr>
          <p:cNvPr id="10" name="Left Arrow 9"/>
          <p:cNvSpPr/>
          <p:nvPr/>
        </p:nvSpPr>
        <p:spPr>
          <a:xfrm>
            <a:off x="6057900" y="4987925"/>
            <a:ext cx="1358900" cy="146050"/>
          </a:xfrm>
          <a:prstGeom prst="lef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636097" y="5419948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Deployment model</a:t>
            </a:r>
            <a:endParaRPr lang="en-CA" dirty="0"/>
          </a:p>
        </p:txBody>
      </p:sp>
      <p:sp>
        <p:nvSpPr>
          <p:cNvPr id="13" name="Left Arrow 12"/>
          <p:cNvSpPr/>
          <p:nvPr/>
        </p:nvSpPr>
        <p:spPr>
          <a:xfrm>
            <a:off x="6057900" y="5704791"/>
            <a:ext cx="1358900" cy="146050"/>
          </a:xfrm>
          <a:prstGeom prst="lef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1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</a:t>
            </a:r>
            <a:r>
              <a:rPr lang="en-US" dirty="0" smtClean="0"/>
              <a:t>2: Solution</a:t>
            </a:r>
            <a:br>
              <a:rPr lang="en-US" dirty="0" smtClean="0"/>
            </a:br>
            <a:r>
              <a:rPr lang="en-US" sz="2800" dirty="0" smtClean="0"/>
              <a:t>(Model)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84630"/>
          </a:xfrm>
        </p:spPr>
        <p:txBody>
          <a:bodyPr/>
          <a:lstStyle/>
          <a:p>
            <a:pPr marL="342900" lvl="1" indent="-342900"/>
            <a:r>
              <a:rPr lang="en-US" sz="1800" dirty="0" smtClean="0"/>
              <a:t>Building </a:t>
            </a:r>
            <a:r>
              <a:rPr lang="en-US" sz="1800" dirty="0"/>
              <a:t>an offline model through nonlinear regression and dynamically tune it through an Extended </a:t>
            </a:r>
            <a:r>
              <a:rPr lang="en-US" sz="1800" dirty="0" err="1"/>
              <a:t>Kalman</a:t>
            </a:r>
            <a:r>
              <a:rPr lang="en-US" sz="1800" dirty="0"/>
              <a:t> Filter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06" y="4083782"/>
            <a:ext cx="71056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2772" y="4460703"/>
            <a:ext cx="182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ym typeface="Wingdings" pitchFamily="2" charset="2"/>
              </a:rPr>
              <a:t>Selected Model</a:t>
            </a:r>
            <a:endParaRPr lang="en-CA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34" y="5234146"/>
            <a:ext cx="32289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84" y="5547156"/>
            <a:ext cx="205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Random walk </a:t>
            </a:r>
            <a:r>
              <a:rPr lang="en-CA" dirty="0" smtClean="0">
                <a:sym typeface="Wingdings" pitchFamily="2" charset="2"/>
              </a:rPr>
              <a:t></a:t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/>
              <a:t> changes</a:t>
            </a:r>
            <a:endParaRPr lang="en-CA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51" y="2852074"/>
            <a:ext cx="50482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7712" y="3206844"/>
            <a:ext cx="223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ym typeface="Wingdings" pitchFamily="2" charset="2"/>
              </a:rPr>
              <a:t>Model Simplification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00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(Feedback Based Estimation)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56" y="2243106"/>
            <a:ext cx="50196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0605" y="2369520"/>
            <a:ext cx="239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Linear feedback equation based on new measurements          </a:t>
            </a:r>
            <a:endParaRPr lang="en-CA" dirty="0"/>
          </a:p>
        </p:txBody>
      </p:sp>
      <p:sp>
        <p:nvSpPr>
          <p:cNvPr id="6" name="Right Arrow 5"/>
          <p:cNvSpPr/>
          <p:nvPr/>
        </p:nvSpPr>
        <p:spPr>
          <a:xfrm>
            <a:off x="3242930" y="2816272"/>
            <a:ext cx="499730" cy="157418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(An Individual Utility Function)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smtClean="0"/>
              <a:t>was selected in a way that makes </a:t>
            </a:r>
            <a:r>
              <a:rPr lang="en-US" dirty="0"/>
              <a:t>it suitable </a:t>
            </a:r>
            <a:r>
              <a:rPr lang="en-US" dirty="0" smtClean="0"/>
              <a:t>for </a:t>
            </a:r>
            <a:r>
              <a:rPr lang="en-US" dirty="0" err="1" smtClean="0"/>
              <a:t>subgradient</a:t>
            </a:r>
            <a:r>
              <a:rPr lang="en-US" dirty="0" smtClean="0"/>
              <a:t> </a:t>
            </a:r>
            <a:r>
              <a:rPr lang="en-US" dirty="0"/>
              <a:t>optimization method</a:t>
            </a:r>
            <a:endParaRPr lang="en-US" dirty="0" smtClean="0"/>
          </a:p>
          <a:p>
            <a:r>
              <a:rPr lang="en-US" dirty="0" smtClean="0"/>
              <a:t>Vertical line </a:t>
            </a:r>
            <a:r>
              <a:rPr lang="en-US" dirty="0"/>
              <a:t>indicates the SLA target of an 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1" y="3200401"/>
            <a:ext cx="5198533" cy="267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(Global Utility Maximization)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</a:t>
            </a:r>
            <a:r>
              <a:rPr lang="en-US" dirty="0"/>
              <a:t>find the maximum utility with variations in capacity using  </a:t>
            </a:r>
            <a:r>
              <a:rPr lang="en-US" dirty="0" err="1"/>
              <a:t>subgradient</a:t>
            </a:r>
            <a:r>
              <a:rPr lang="en-US" dirty="0"/>
              <a:t> optimization algorithm. </a:t>
            </a:r>
            <a:r>
              <a:rPr lang="en-US" dirty="0" smtClean="0"/>
              <a:t> </a:t>
            </a:r>
            <a:endParaRPr lang="en-CA" dirty="0"/>
          </a:p>
          <a:p>
            <a:r>
              <a:rPr lang="en-CA" dirty="0"/>
              <a:t>Detailed algorithm is presented in page 100 of the thesis</a:t>
            </a:r>
            <a:r>
              <a:rPr lang="en-CA" dirty="0" smtClean="0"/>
              <a:t>. </a:t>
            </a:r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68" y="4127182"/>
            <a:ext cx="4808892" cy="137915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474" y="3447935"/>
            <a:ext cx="4038600" cy="305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9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Results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(Workload)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95" y="1972926"/>
            <a:ext cx="6361186" cy="3164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3591" y="5137095"/>
            <a:ext cx="539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Workload of 3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9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General </a:t>
            </a:r>
            <a:r>
              <a:rPr lang="en-US" dirty="0" smtClean="0"/>
              <a:t>background</a:t>
            </a:r>
            <a:r>
              <a:rPr lang="en-US" dirty="0" smtClean="0"/>
              <a:t>, model-based approach architecture</a:t>
            </a:r>
          </a:p>
          <a:p>
            <a:r>
              <a:rPr lang="en-US" dirty="0" smtClean="0"/>
              <a:t>Contributions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05" y="471376"/>
            <a:ext cx="8596668" cy="1538177"/>
          </a:xfrm>
        </p:spPr>
        <p:txBody>
          <a:bodyPr/>
          <a:lstStyle/>
          <a:p>
            <a:r>
              <a:rPr lang="en-US" dirty="0"/>
              <a:t>Contribution 2: </a:t>
            </a:r>
            <a:r>
              <a:rPr lang="en-US" dirty="0" smtClean="0"/>
              <a:t>Results </a:t>
            </a:r>
            <a:br>
              <a:rPr lang="en-US" dirty="0" smtClean="0"/>
            </a:br>
            <a:r>
              <a:rPr lang="en-US" sz="2800" dirty="0" smtClean="0"/>
              <a:t>(Allocations)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98" y="1639888"/>
            <a:ext cx="8105775" cy="4086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1466" y="5592173"/>
            <a:ext cx="589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Optimal allocation of two physical machines to 3 applications over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3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17001" cy="1320800"/>
          </a:xfrm>
        </p:spPr>
        <p:txBody>
          <a:bodyPr/>
          <a:lstStyle/>
          <a:p>
            <a:r>
              <a:rPr lang="en-US" dirty="0"/>
              <a:t>Contribution 2</a:t>
            </a:r>
            <a:r>
              <a:rPr lang="en-US" dirty="0" smtClean="0"/>
              <a:t>: Results </a:t>
            </a:r>
            <a:br>
              <a:rPr lang="en-US" dirty="0" smtClean="0"/>
            </a:br>
            <a:r>
              <a:rPr lang="en-US" sz="2800" dirty="0" smtClean="0"/>
              <a:t>(SLA </a:t>
            </a:r>
            <a:r>
              <a:rPr lang="en-US" sz="2800" dirty="0" smtClean="0"/>
              <a:t>Achievement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82" y="1922500"/>
            <a:ext cx="4607158" cy="394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9523" y="5752214"/>
            <a:ext cx="389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Response Time of Applications and Response Time SLAs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0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2: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</a:t>
            </a:r>
            <a:r>
              <a:rPr lang="en-CA" dirty="0"/>
              <a:t>investigated </a:t>
            </a:r>
            <a:r>
              <a:rPr lang="en-CA" dirty="0" smtClean="0"/>
              <a:t>an </a:t>
            </a:r>
            <a:r>
              <a:rPr lang="en-CA" dirty="0"/>
              <a:t>approach which dynamically updates an empirical model for each </a:t>
            </a:r>
            <a:r>
              <a:rPr lang="en-CA" dirty="0" smtClean="0"/>
              <a:t>application at runtime. </a:t>
            </a:r>
          </a:p>
          <a:p>
            <a:r>
              <a:rPr lang="en-CA" dirty="0"/>
              <a:t>We </a:t>
            </a:r>
            <a:r>
              <a:rPr lang="en-CA" dirty="0" smtClean="0"/>
              <a:t>showed, in </a:t>
            </a:r>
            <a:r>
              <a:rPr lang="en-CA" dirty="0"/>
              <a:t>terms of performance, dynamic adjustment of </a:t>
            </a:r>
            <a:r>
              <a:rPr lang="en-CA" dirty="0" smtClean="0"/>
              <a:t>model parameters </a:t>
            </a:r>
            <a:r>
              <a:rPr lang="en-CA" dirty="0"/>
              <a:t>using an </a:t>
            </a:r>
            <a:r>
              <a:rPr lang="en-CA" dirty="0" smtClean="0"/>
              <a:t>EKF, can </a:t>
            </a:r>
            <a:r>
              <a:rPr lang="en-CA" dirty="0"/>
              <a:t>outperform a model built off-line using a non-linear regression.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 3: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is a restriction, guideline, or associated cost on the number of reconfigurations, the static optimization </a:t>
            </a:r>
            <a:r>
              <a:rPr lang="en-US" dirty="0" smtClean="0"/>
              <a:t>does not </a:t>
            </a:r>
            <a:r>
              <a:rPr lang="en-US" dirty="0" smtClean="0"/>
              <a:t>work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98" y="609600"/>
            <a:ext cx="8784904" cy="1240466"/>
          </a:xfrm>
        </p:spPr>
        <p:txBody>
          <a:bodyPr>
            <a:normAutofit/>
          </a:bodyPr>
          <a:lstStyle/>
          <a:p>
            <a:r>
              <a:rPr lang="en-US" dirty="0"/>
              <a:t>Contribution 3: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1600" dirty="0"/>
              <a:t>(</a:t>
            </a:r>
            <a:r>
              <a:rPr lang="en-US" sz="1600" dirty="0" smtClean="0"/>
              <a:t>Example: A Small Scale Service Center </a:t>
            </a:r>
            <a:r>
              <a:rPr lang="en-US" sz="1600" dirty="0" smtClean="0"/>
              <a:t>with </a:t>
            </a:r>
            <a:r>
              <a:rPr lang="en-US" sz="1600" dirty="0" smtClean="0"/>
              <a:t>Dynamic Stochastic Traffic)</a:t>
            </a:r>
            <a:endParaRPr lang="en-US" sz="16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7908"/>
            <a:ext cx="4644064" cy="438004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9" y="2521223"/>
            <a:ext cx="4191215" cy="90174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9" y="4044798"/>
            <a:ext cx="2883048" cy="3492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2" y="3448369"/>
            <a:ext cx="2825895" cy="4191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90" y="1450797"/>
            <a:ext cx="7052412" cy="500080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9098" y="609600"/>
            <a:ext cx="8784904" cy="1240466"/>
          </a:xfrm>
        </p:spPr>
        <p:txBody>
          <a:bodyPr>
            <a:normAutofit/>
          </a:bodyPr>
          <a:lstStyle/>
          <a:p>
            <a:r>
              <a:rPr lang="en-US" dirty="0"/>
              <a:t>Contribution 3: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1600" dirty="0"/>
              <a:t>(</a:t>
            </a:r>
            <a:r>
              <a:rPr lang="en-US" sz="1600" dirty="0" smtClean="0"/>
              <a:t>Example: A Small Scale Service Center </a:t>
            </a:r>
            <a:r>
              <a:rPr lang="en-US" sz="1600" dirty="0" smtClean="0"/>
              <a:t>with </a:t>
            </a:r>
            <a:r>
              <a:rPr lang="en-US" sz="1600" dirty="0" smtClean="0"/>
              <a:t>Dynamic Stochastic Traffic)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58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81" y="1321503"/>
            <a:ext cx="8177624" cy="52824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9098" y="609600"/>
            <a:ext cx="8784904" cy="1240466"/>
          </a:xfrm>
        </p:spPr>
        <p:txBody>
          <a:bodyPr>
            <a:normAutofit/>
          </a:bodyPr>
          <a:lstStyle/>
          <a:p>
            <a:r>
              <a:rPr lang="en-US" dirty="0"/>
              <a:t>Contribution 3: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1600" dirty="0"/>
              <a:t>(</a:t>
            </a:r>
            <a:r>
              <a:rPr lang="en-US" sz="1600" dirty="0" smtClean="0"/>
              <a:t>Example: A Small Scale Service Center </a:t>
            </a:r>
            <a:r>
              <a:rPr lang="en-US" sz="1600" dirty="0" smtClean="0"/>
              <a:t>wi</a:t>
            </a:r>
            <a:r>
              <a:rPr lang="en-US" sz="1600" dirty="0" smtClean="0"/>
              <a:t>th </a:t>
            </a:r>
            <a:r>
              <a:rPr lang="en-US" sz="1600" dirty="0" smtClean="0"/>
              <a:t>Dynamic Stochastic Traffic)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56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3" y="1559849"/>
            <a:ext cx="7306834" cy="508225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9098" y="609600"/>
            <a:ext cx="8784904" cy="1240466"/>
          </a:xfrm>
        </p:spPr>
        <p:txBody>
          <a:bodyPr>
            <a:normAutofit/>
          </a:bodyPr>
          <a:lstStyle/>
          <a:p>
            <a:r>
              <a:rPr lang="en-US" dirty="0"/>
              <a:t>Contribution 3: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1600" dirty="0"/>
              <a:t>(</a:t>
            </a:r>
            <a:r>
              <a:rPr lang="en-US" sz="1600" dirty="0" smtClean="0"/>
              <a:t>Example: A Small Scale Service Center </a:t>
            </a:r>
            <a:r>
              <a:rPr lang="en-US" sz="1600" dirty="0" smtClean="0"/>
              <a:t>with </a:t>
            </a:r>
            <a:r>
              <a:rPr lang="en-US" sz="1600" dirty="0" smtClean="0"/>
              <a:t>Dynamic Stochastic Traffic)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65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 3: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11" y="2782234"/>
            <a:ext cx="5697747" cy="3322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7928" y="6166287"/>
            <a:ext cx="431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[</a:t>
            </a:r>
            <a:r>
              <a:rPr lang="en-US" dirty="0" err="1"/>
              <a:t>Bai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Abdelwahed</a:t>
            </a:r>
            <a:r>
              <a:rPr lang="en-US" dirty="0"/>
              <a:t>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0872" y="1628962"/>
            <a:ext cx="8596668" cy="944118"/>
          </a:xfrm>
        </p:spPr>
        <p:txBody>
          <a:bodyPr/>
          <a:lstStyle/>
          <a:p>
            <a:r>
              <a:rPr lang="en-US" dirty="0" smtClean="0"/>
              <a:t>We propose </a:t>
            </a:r>
            <a:r>
              <a:rPr lang="en-US" dirty="0"/>
              <a:t>a dynamic service placement algorithm that considers the trashing cost in calculating the optimal configuration using Model Predictive Control (MPC).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87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3: Problem Formulation 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5" y="1714500"/>
            <a:ext cx="6097180" cy="405216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6300" y="2019300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ym typeface="Wingdings" pitchFamily="2" charset="2"/>
              </a:rPr>
              <a:t> </a:t>
            </a:r>
            <a:r>
              <a:rPr lang="en-CA" dirty="0" smtClean="0"/>
              <a:t>Cost of SLA violations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899150" y="2816662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ym typeface="Wingdings" pitchFamily="2" charset="2"/>
              </a:rPr>
              <a:t> </a:t>
            </a:r>
            <a:r>
              <a:rPr lang="en-CA" dirty="0" smtClean="0"/>
              <a:t>Cost of resources 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527800" y="3657600"/>
            <a:ext cx="24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ym typeface="Wingdings" pitchFamily="2" charset="2"/>
              </a:rPr>
              <a:t> </a:t>
            </a:r>
            <a:r>
              <a:rPr lang="en-CA" dirty="0" smtClean="0"/>
              <a:t>Cost of reconfiguration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91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Class of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</a:t>
            </a:r>
            <a:r>
              <a:rPr lang="en-US" dirty="0" smtClean="0"/>
              <a:t>3: </a:t>
            </a:r>
            <a:r>
              <a:rPr lang="en-US" dirty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Solution is presented in page </a:t>
            </a:r>
            <a:r>
              <a:rPr lang="en-CA" dirty="0"/>
              <a:t>131 of the </a:t>
            </a:r>
            <a:r>
              <a:rPr lang="en-CA" dirty="0" smtClean="0"/>
              <a:t>thesis</a:t>
            </a:r>
          </a:p>
          <a:p>
            <a:r>
              <a:rPr lang="en-CA" dirty="0" smtClean="0"/>
              <a:t>It addresses 4 challenges: </a:t>
            </a:r>
          </a:p>
          <a:p>
            <a:pPr lvl="1"/>
            <a:r>
              <a:rPr lang="en-CA" dirty="0"/>
              <a:t>Dealing with the </a:t>
            </a:r>
            <a:r>
              <a:rPr lang="en-CA" dirty="0"/>
              <a:t>n</a:t>
            </a:r>
            <a:r>
              <a:rPr lang="en-CA" dirty="0" smtClean="0"/>
              <a:t>on-linearity </a:t>
            </a:r>
            <a:r>
              <a:rPr lang="en-CA" dirty="0"/>
              <a:t>of the </a:t>
            </a:r>
            <a:r>
              <a:rPr lang="en-CA" dirty="0" smtClean="0"/>
              <a:t>LQM</a:t>
            </a:r>
          </a:p>
          <a:p>
            <a:pPr lvl="1"/>
            <a:r>
              <a:rPr lang="en-CA" dirty="0"/>
              <a:t>Approximating the Effects of Resource </a:t>
            </a:r>
            <a:r>
              <a:rPr lang="en-CA" dirty="0" smtClean="0"/>
              <a:t>Contention</a:t>
            </a:r>
          </a:p>
          <a:p>
            <a:pPr lvl="1"/>
            <a:r>
              <a:rPr lang="en-CA" dirty="0"/>
              <a:t>Non-linearity in the Resource </a:t>
            </a:r>
            <a:r>
              <a:rPr lang="en-CA" dirty="0" smtClean="0"/>
              <a:t>Cost</a:t>
            </a:r>
          </a:p>
          <a:p>
            <a:pPr lvl="1"/>
            <a:r>
              <a:rPr lang="en-CA" smtClean="0"/>
              <a:t>Non-linearity </a:t>
            </a:r>
            <a:r>
              <a:rPr lang="en-CA" dirty="0"/>
              <a:t>in the Reconfiguration </a:t>
            </a:r>
            <a:r>
              <a:rPr lang="en-CA" dirty="0" smtClean="0"/>
              <a:t>Cost</a:t>
            </a:r>
          </a:p>
          <a:p>
            <a:pPr lvl="1"/>
            <a:r>
              <a:rPr lang="en-CA" dirty="0" smtClean="0"/>
              <a:t>Considers </a:t>
            </a:r>
            <a:r>
              <a:rPr lang="en-CA" dirty="0"/>
              <a:t>the Stochastic </a:t>
            </a:r>
            <a:r>
              <a:rPr lang="en-CA" dirty="0" smtClean="0"/>
              <a:t>Workload</a:t>
            </a:r>
            <a:endParaRPr lang="en-CA" dirty="0"/>
          </a:p>
          <a:p>
            <a:r>
              <a:rPr lang="en-CA" dirty="0"/>
              <a:t>A </a:t>
            </a:r>
            <a:r>
              <a:rPr lang="en-CA" dirty="0" smtClean="0"/>
              <a:t>‘Solver </a:t>
            </a:r>
            <a:r>
              <a:rPr lang="en-CA" dirty="0"/>
              <a:t>Friendly </a:t>
            </a:r>
            <a:r>
              <a:rPr lang="en-CA" dirty="0" smtClean="0"/>
              <a:t>Format’ is presented in page 136 of the thesis  </a:t>
            </a:r>
          </a:p>
          <a:p>
            <a:r>
              <a:rPr lang="en-CA" dirty="0" smtClean="0"/>
              <a:t>A solution considering </a:t>
            </a:r>
            <a:r>
              <a:rPr lang="en-CA" dirty="0"/>
              <a:t>the </a:t>
            </a:r>
            <a:r>
              <a:rPr lang="en-CA" dirty="0" smtClean="0"/>
              <a:t>effect </a:t>
            </a:r>
            <a:r>
              <a:rPr lang="en-CA" dirty="0"/>
              <a:t>of the </a:t>
            </a:r>
            <a:r>
              <a:rPr lang="en-CA" dirty="0" smtClean="0"/>
              <a:t>contention is presented in page 138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3: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381125"/>
            <a:ext cx="84963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7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</a:t>
            </a:r>
            <a:r>
              <a:rPr lang="en-US" dirty="0" smtClean="0"/>
              <a:t>3: </a:t>
            </a:r>
            <a:r>
              <a:rPr lang="en-US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68" y="1264831"/>
            <a:ext cx="4435075" cy="413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48" y="5317890"/>
            <a:ext cx="1199597" cy="59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52" y="1187375"/>
            <a:ext cx="4318788" cy="429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9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</a:t>
            </a:r>
            <a:r>
              <a:rPr lang="en-US" dirty="0" smtClean="0"/>
              <a:t>3: 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</a:t>
            </a:r>
            <a:r>
              <a:rPr lang="en-CA" dirty="0" smtClean="0"/>
              <a:t>e </a:t>
            </a:r>
            <a:r>
              <a:rPr lang="en-CA" dirty="0"/>
              <a:t>introduced a new optimization model and a simple fast </a:t>
            </a:r>
            <a:r>
              <a:rPr lang="en-CA" dirty="0" smtClean="0"/>
              <a:t>algorithm for </a:t>
            </a:r>
            <a:r>
              <a:rPr lang="en-CA" dirty="0"/>
              <a:t>the optimal service placement (OSP) of a set of N-tier software systems, </a:t>
            </a:r>
            <a:r>
              <a:rPr lang="en-CA" dirty="0" smtClean="0"/>
              <a:t>subject to </a:t>
            </a:r>
            <a:r>
              <a:rPr lang="en-CA" dirty="0"/>
              <a:t>changes in the workloads, SLAs, and the administrators preferences</a:t>
            </a:r>
            <a:r>
              <a:rPr lang="en-CA" dirty="0" smtClean="0"/>
              <a:t>.</a:t>
            </a:r>
          </a:p>
          <a:p>
            <a:r>
              <a:rPr lang="en-CA" dirty="0"/>
              <a:t>The described experiments validated our hypothesis that model predictive </a:t>
            </a:r>
            <a:r>
              <a:rPr lang="en-CA" dirty="0" smtClean="0"/>
              <a:t>approaches perform </a:t>
            </a:r>
            <a:r>
              <a:rPr lang="en-CA" dirty="0"/>
              <a:t>better than simple stepwise optimization when the objective </a:t>
            </a:r>
            <a:r>
              <a:rPr lang="en-CA" dirty="0" smtClean="0"/>
              <a:t>functions are </a:t>
            </a:r>
            <a:r>
              <a:rPr lang="en-CA" dirty="0"/>
              <a:t>long term and when reconfiguration is taken into account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Contributions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We investigated a tracking approach, that identifies the performance parameters of groups of classes (we call them clusters) instead of individual classes.</a:t>
            </a:r>
          </a:p>
          <a:p>
            <a:r>
              <a:rPr lang="en-CA" dirty="0"/>
              <a:t>We proposed an algorithm that finds the appropriate number of clusters with a pre-defined clustering accuracy. </a:t>
            </a:r>
          </a:p>
          <a:p>
            <a:r>
              <a:rPr lang="en-CA" dirty="0"/>
              <a:t>We investigated an approach which dynamically updates an empirical model for each application at runtime. </a:t>
            </a:r>
          </a:p>
          <a:p>
            <a:r>
              <a:rPr lang="en-CA" dirty="0"/>
              <a:t>We showed, in terms of performance, dynamic adjustment of model parameters using an EKF, can outperform a model built off-line using a non-linear regression.</a:t>
            </a:r>
          </a:p>
          <a:p>
            <a:r>
              <a:rPr lang="en-CA" dirty="0"/>
              <a:t>We introduced a new optimization model and a simple fast algorithm for the optimal service placement (OSP) of a set of N-tier software </a:t>
            </a:r>
            <a:r>
              <a:rPr lang="en-CA" dirty="0" smtClean="0"/>
              <a:t>systems.</a:t>
            </a:r>
            <a:endParaRPr lang="en-CA" dirty="0"/>
          </a:p>
          <a:p>
            <a:r>
              <a:rPr lang="en-CA" dirty="0"/>
              <a:t>The described experiments validated our hypothesis that model predictive approaches perform better than simple stepwise </a:t>
            </a:r>
            <a:r>
              <a:rPr lang="en-CA" dirty="0" smtClean="0"/>
              <a:t>optimization.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58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contribution </a:t>
            </a:r>
            <a:r>
              <a:rPr lang="en-CA" dirty="0" smtClean="0"/>
              <a:t>1, </a:t>
            </a:r>
            <a:r>
              <a:rPr lang="en-CA" dirty="0"/>
              <a:t>w</a:t>
            </a:r>
            <a:r>
              <a:rPr lang="en-CA" dirty="0" smtClean="0"/>
              <a:t>e </a:t>
            </a:r>
            <a:r>
              <a:rPr lang="en-CA" dirty="0"/>
              <a:t>used </a:t>
            </a:r>
            <a:r>
              <a:rPr lang="en-CA" dirty="0" smtClean="0"/>
              <a:t>the maximum </a:t>
            </a:r>
            <a:r>
              <a:rPr lang="en-CA" dirty="0"/>
              <a:t>acceptable error value of 8% in the experiments, to control the </a:t>
            </a:r>
            <a:r>
              <a:rPr lang="en-CA" dirty="0" smtClean="0"/>
              <a:t>balance between </a:t>
            </a:r>
            <a:r>
              <a:rPr lang="en-CA" dirty="0"/>
              <a:t>the introduced error and complexity of the </a:t>
            </a:r>
            <a:r>
              <a:rPr lang="en-CA" dirty="0" smtClean="0"/>
              <a:t>model. One </a:t>
            </a:r>
            <a:r>
              <a:rPr lang="en-CA" dirty="0"/>
              <a:t>can model the relationship </a:t>
            </a:r>
            <a:r>
              <a:rPr lang="en-CA" dirty="0" smtClean="0"/>
              <a:t>between the </a:t>
            </a:r>
            <a:r>
              <a:rPr lang="en-CA" dirty="0"/>
              <a:t>computation complexity and the modelling error </a:t>
            </a:r>
            <a:r>
              <a:rPr lang="en-CA" dirty="0" smtClean="0"/>
              <a:t>explicitly.</a:t>
            </a:r>
          </a:p>
          <a:p>
            <a:r>
              <a:rPr lang="en-CA" dirty="0" smtClean="0"/>
              <a:t>For contribution 2 </a:t>
            </a:r>
            <a:r>
              <a:rPr lang="en-CA" dirty="0"/>
              <a:t>o</a:t>
            </a:r>
            <a:r>
              <a:rPr lang="en-CA" dirty="0" smtClean="0"/>
              <a:t>ne </a:t>
            </a:r>
            <a:r>
              <a:rPr lang="en-CA" dirty="0"/>
              <a:t>can </a:t>
            </a:r>
            <a:r>
              <a:rPr lang="en-CA" dirty="0" smtClean="0"/>
              <a:t>investigate</a:t>
            </a:r>
            <a:r>
              <a:rPr lang="en-CA" dirty="0"/>
              <a:t> </a:t>
            </a:r>
            <a:r>
              <a:rPr lang="en-CA" dirty="0" smtClean="0"/>
              <a:t>solving </a:t>
            </a:r>
            <a:r>
              <a:rPr lang="en-CA" dirty="0"/>
              <a:t>the dual optimization problem, which is more suitable for mapping to </a:t>
            </a:r>
            <a:r>
              <a:rPr lang="en-CA" dirty="0" smtClean="0"/>
              <a:t>an agent-oriented </a:t>
            </a:r>
            <a:r>
              <a:rPr lang="en-CA" dirty="0"/>
              <a:t>optimization </a:t>
            </a:r>
            <a:r>
              <a:rPr lang="en-CA" dirty="0" smtClean="0"/>
              <a:t>approach. </a:t>
            </a:r>
          </a:p>
          <a:p>
            <a:r>
              <a:rPr lang="en-CA" dirty="0"/>
              <a:t>O</a:t>
            </a:r>
            <a:r>
              <a:rPr lang="en-CA" dirty="0" smtClean="0"/>
              <a:t>ne </a:t>
            </a:r>
            <a:r>
              <a:rPr lang="en-CA" dirty="0"/>
              <a:t>can consider </a:t>
            </a:r>
            <a:r>
              <a:rPr lang="en-CA" dirty="0" smtClean="0"/>
              <a:t>different models </a:t>
            </a:r>
            <a:r>
              <a:rPr lang="en-CA" dirty="0"/>
              <a:t>of non-stationary autonomous processes for the workload, and see if </a:t>
            </a:r>
            <a:r>
              <a:rPr lang="en-CA" dirty="0" smtClean="0"/>
              <a:t>these models </a:t>
            </a:r>
            <a:r>
              <a:rPr lang="en-CA" dirty="0"/>
              <a:t>result into different performances in the overall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685800"/>
            <a:ext cx="8596668" cy="1320800"/>
          </a:xfrm>
        </p:spPr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Hamoun</a:t>
            </a:r>
            <a:r>
              <a:rPr lang="en-US" dirty="0" smtClean="0"/>
              <a:t> </a:t>
            </a:r>
            <a:r>
              <a:rPr lang="en-US" dirty="0" err="1"/>
              <a:t>Ghanbari</a:t>
            </a:r>
            <a:r>
              <a:rPr lang="en-US" dirty="0"/>
              <a:t>, Marin </a:t>
            </a:r>
            <a:r>
              <a:rPr lang="en-US" dirty="0" err="1"/>
              <a:t>Litoiu</a:t>
            </a:r>
            <a:r>
              <a:rPr lang="en-US" dirty="0"/>
              <a:t>, Cornel </a:t>
            </a:r>
            <a:r>
              <a:rPr lang="en-US" dirty="0" err="1"/>
              <a:t>Barna</a:t>
            </a:r>
            <a:r>
              <a:rPr lang="en-US" dirty="0"/>
              <a:t>, </a:t>
            </a:r>
            <a:r>
              <a:rPr lang="en-US" dirty="0" err="1"/>
              <a:t>Przemyslaw</a:t>
            </a:r>
            <a:r>
              <a:rPr lang="en-US" dirty="0"/>
              <a:t> </a:t>
            </a:r>
            <a:r>
              <a:rPr lang="en-US" dirty="0" err="1"/>
              <a:t>Pawluk</a:t>
            </a:r>
            <a:r>
              <a:rPr lang="en-US" dirty="0"/>
              <a:t>, </a:t>
            </a:r>
            <a:r>
              <a:rPr lang="en-US" dirty="0" smtClean="0"/>
              <a:t>Replica placement </a:t>
            </a:r>
            <a:r>
              <a:rPr lang="en-US" dirty="0"/>
              <a:t>in cloud through simple stochastic model predictive control.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Ghanbari</a:t>
            </a:r>
            <a:r>
              <a:rPr lang="en-US" dirty="0"/>
              <a:t>, B. Simmons, M. </a:t>
            </a:r>
            <a:r>
              <a:rPr lang="en-US" dirty="0" err="1"/>
              <a:t>Litoiu</a:t>
            </a:r>
            <a:r>
              <a:rPr lang="en-US" dirty="0"/>
              <a:t>, C. </a:t>
            </a:r>
            <a:r>
              <a:rPr lang="en-US" dirty="0" err="1"/>
              <a:t>Barna</a:t>
            </a:r>
            <a:r>
              <a:rPr lang="en-US" dirty="0"/>
              <a:t>, and G. </a:t>
            </a:r>
            <a:r>
              <a:rPr lang="en-US" dirty="0" err="1"/>
              <a:t>Iszlai</a:t>
            </a:r>
            <a:r>
              <a:rPr lang="en-US" dirty="0"/>
              <a:t>, </a:t>
            </a:r>
            <a:r>
              <a:rPr lang="en-US" dirty="0" smtClean="0"/>
              <a:t>Optimal </a:t>
            </a:r>
            <a:r>
              <a:rPr lang="en-US" dirty="0" err="1" smtClean="0"/>
              <a:t>autoscaling</a:t>
            </a:r>
            <a:r>
              <a:rPr lang="en-US" dirty="0" smtClean="0"/>
              <a:t> </a:t>
            </a:r>
            <a:r>
              <a:rPr lang="en-US" dirty="0"/>
              <a:t>in a </a:t>
            </a:r>
            <a:r>
              <a:rPr lang="en-US" dirty="0" err="1"/>
              <a:t>IaaS</a:t>
            </a:r>
            <a:r>
              <a:rPr lang="en-US" dirty="0"/>
              <a:t> cloud.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Ghanbari</a:t>
            </a:r>
            <a:r>
              <a:rPr lang="en-US" dirty="0"/>
              <a:t>, B. Simmons, M. </a:t>
            </a:r>
            <a:r>
              <a:rPr lang="en-US" dirty="0" err="1"/>
              <a:t>Litoiu</a:t>
            </a:r>
            <a:r>
              <a:rPr lang="en-US" dirty="0"/>
              <a:t>, and G. </a:t>
            </a:r>
            <a:r>
              <a:rPr lang="en-US" dirty="0" err="1"/>
              <a:t>Iszlai</a:t>
            </a:r>
            <a:r>
              <a:rPr lang="en-US" dirty="0"/>
              <a:t>, Feedback-based </a:t>
            </a:r>
            <a:r>
              <a:rPr lang="en-US" dirty="0" smtClean="0"/>
              <a:t>optimization of </a:t>
            </a:r>
            <a:r>
              <a:rPr lang="en-US" dirty="0"/>
              <a:t>a private cloud.  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Hamoun</a:t>
            </a:r>
            <a:r>
              <a:rPr lang="en-US" dirty="0" smtClean="0"/>
              <a:t> </a:t>
            </a:r>
            <a:r>
              <a:rPr lang="en-US" dirty="0" err="1"/>
              <a:t>Ghanbari</a:t>
            </a:r>
            <a:r>
              <a:rPr lang="en-US" dirty="0"/>
              <a:t>, Bradley Simmons, Marin </a:t>
            </a:r>
            <a:r>
              <a:rPr lang="en-US" dirty="0" err="1"/>
              <a:t>Litoiu</a:t>
            </a:r>
            <a:r>
              <a:rPr lang="en-US" dirty="0"/>
              <a:t>, and Gabriel </a:t>
            </a:r>
            <a:r>
              <a:rPr lang="en-US" dirty="0" err="1" smtClean="0"/>
              <a:t>Iszlai</a:t>
            </a:r>
            <a:r>
              <a:rPr lang="en-US" dirty="0" smtClean="0"/>
              <a:t>, Exploring </a:t>
            </a:r>
            <a:r>
              <a:rPr lang="en-US" dirty="0"/>
              <a:t>alternative approaches to implement an elasticity policy.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Ghanbari</a:t>
            </a:r>
            <a:r>
              <a:rPr lang="en-US" dirty="0"/>
              <a:t> et al., Tracking adaptive performance models using </a:t>
            </a:r>
            <a:r>
              <a:rPr lang="en-US" dirty="0" smtClean="0"/>
              <a:t>dynamic clustering </a:t>
            </a:r>
            <a:r>
              <a:rPr lang="en-US" dirty="0"/>
              <a:t>of user classes. 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Hamoun</a:t>
            </a:r>
            <a:r>
              <a:rPr lang="en-US" dirty="0" smtClean="0"/>
              <a:t> </a:t>
            </a:r>
            <a:r>
              <a:rPr lang="en-US" dirty="0" err="1"/>
              <a:t>Ghanbari</a:t>
            </a:r>
            <a:r>
              <a:rPr lang="en-US" dirty="0"/>
              <a:t> and Marin </a:t>
            </a:r>
            <a:r>
              <a:rPr lang="en-US" dirty="0" err="1"/>
              <a:t>Litoiu</a:t>
            </a:r>
            <a:r>
              <a:rPr lang="en-US" dirty="0"/>
              <a:t>, Identifying implicitly declared </a:t>
            </a:r>
            <a:r>
              <a:rPr lang="en-US" dirty="0" err="1" smtClean="0"/>
              <a:t>selftuning</a:t>
            </a:r>
            <a:r>
              <a:rPr lang="en-US" dirty="0" smtClean="0"/>
              <a:t> behavior </a:t>
            </a:r>
            <a:r>
              <a:rPr lang="en-US" dirty="0"/>
              <a:t>through dynamic analysis. 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Hamoun</a:t>
            </a:r>
            <a:r>
              <a:rPr lang="en-US" dirty="0" smtClean="0"/>
              <a:t> </a:t>
            </a:r>
            <a:r>
              <a:rPr lang="en-US" dirty="0" err="1"/>
              <a:t>Ghanbari</a:t>
            </a:r>
            <a:r>
              <a:rPr lang="en-US" dirty="0"/>
              <a:t>, Autonomic mechanisms in cloud computing </a:t>
            </a:r>
            <a:r>
              <a:rPr lang="en-US" dirty="0" smtClean="0"/>
              <a:t>ecosystems, Qualifying </a:t>
            </a:r>
            <a:r>
              <a:rPr lang="en-US" dirty="0"/>
              <a:t>exam report, 2011, http://www.cse.yorku.ca/~hamoun/qual/.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endonomatv.com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600" y="1027906"/>
            <a:ext cx="4406900" cy="4394201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872"/>
            <a:ext cx="2912165" cy="868362"/>
          </a:xfrm>
        </p:spPr>
        <p:txBody>
          <a:bodyPr>
            <a:normAutofit/>
          </a:bodyPr>
          <a:lstStyle/>
          <a:p>
            <a:r>
              <a:rPr lang="en-US" dirty="0"/>
              <a:t>Concepts</a:t>
            </a:r>
          </a:p>
        </p:txBody>
      </p:sp>
      <p:pic>
        <p:nvPicPr>
          <p:cNvPr id="5" name="Picture 2" descr="http://news.cnet.com/i/bto/20090430/HP_MediaSMart_Server_LX195_Image_2_610x5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5341" y="3657600"/>
            <a:ext cx="1076881" cy="907404"/>
          </a:xfrm>
          <a:prstGeom prst="rect">
            <a:avLst/>
          </a:prstGeom>
          <a:noFill/>
        </p:spPr>
      </p:pic>
      <p:pic>
        <p:nvPicPr>
          <p:cNvPr id="6" name="Picture 2" descr="http://news.cnet.com/i/bto/20090430/HP_MediaSMart_Server_LX195_Image_2_610x5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541" y="3657600"/>
            <a:ext cx="1076881" cy="907404"/>
          </a:xfrm>
          <a:prstGeom prst="rect">
            <a:avLst/>
          </a:prstGeom>
          <a:noFill/>
        </p:spPr>
      </p:pic>
      <p:pic>
        <p:nvPicPr>
          <p:cNvPr id="7" name="Picture 2" descr="http://news.cnet.com/i/bto/20090430/HP_MediaSMart_Server_LX195_Image_2_610x5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1741" y="3657600"/>
            <a:ext cx="1076881" cy="907404"/>
          </a:xfrm>
          <a:prstGeom prst="rect">
            <a:avLst/>
          </a:prstGeom>
          <a:noFill/>
        </p:spPr>
      </p:pic>
      <p:pic>
        <p:nvPicPr>
          <p:cNvPr id="8" name="Picture 2" descr="http://news.cnet.com/i/bto/20090430/HP_MediaSMart_Server_LX195_Image_2_610x5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941" y="3657600"/>
            <a:ext cx="1076881" cy="907404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3953540" y="3276600"/>
            <a:ext cx="3276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rot="16200000" flipH="1">
            <a:off x="5605676" y="3094894"/>
            <a:ext cx="511755" cy="613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 rot="16200000" flipH="1">
            <a:off x="4660277" y="2149495"/>
            <a:ext cx="572769" cy="2443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0"/>
          </p:cNvCxnSpPr>
          <p:nvPr/>
        </p:nvCxnSpPr>
        <p:spPr>
          <a:xfrm rot="5400000">
            <a:off x="4348377" y="2451252"/>
            <a:ext cx="511755" cy="1900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24940" y="3048000"/>
            <a:ext cx="2133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0"/>
          </p:cNvCxnSpPr>
          <p:nvPr/>
        </p:nvCxnSpPr>
        <p:spPr>
          <a:xfrm rot="10800000" flipV="1">
            <a:off x="6168383" y="3276600"/>
            <a:ext cx="1061759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0"/>
          </p:cNvCxnSpPr>
          <p:nvPr/>
        </p:nvCxnSpPr>
        <p:spPr>
          <a:xfrm rot="5400000">
            <a:off x="3402978" y="3335637"/>
            <a:ext cx="572769" cy="7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7458740" y="54864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306340" y="3886200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8686" name="Picture 14" descr="http://www.biojobblog.com/uploads/image/cost-cut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940" y="3505200"/>
            <a:ext cx="914400" cy="1159328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8677940" y="624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Revenue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5414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Cost</a:t>
            </a:r>
          </a:p>
        </p:txBody>
      </p:sp>
      <p:pic>
        <p:nvPicPr>
          <p:cNvPr id="43" name="Picture 16" descr="http://www.mathworks.com/matlabcentral/fx_files/24238/1/queue_line_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2002" y="492094"/>
            <a:ext cx="969475" cy="727106"/>
          </a:xfrm>
          <a:prstGeom prst="rect">
            <a:avLst/>
          </a:prstGeom>
          <a:noFill/>
        </p:spPr>
      </p:pic>
      <p:pic>
        <p:nvPicPr>
          <p:cNvPr id="28680" name="Picture 8" descr="http://www.espiremarketing.org/wp-content/uploads/2009/07/dollar-sign-clipart-profits-up-thumb218427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54140" y="5105401"/>
            <a:ext cx="838200" cy="1159565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896139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Workloads</a:t>
            </a:r>
          </a:p>
        </p:txBody>
      </p:sp>
      <p:sp>
        <p:nvSpPr>
          <p:cNvPr id="27" name="Right Arrow 26"/>
          <p:cNvSpPr/>
          <p:nvPr/>
        </p:nvSpPr>
        <p:spPr>
          <a:xfrm rot="5400000">
            <a:off x="5172740" y="1295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8700" y="5532735"/>
            <a:ext cx="231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Performance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Metrics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4740" y="2971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Resource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Allocation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343940" y="1752600"/>
            <a:ext cx="990600" cy="1283732"/>
            <a:chOff x="1066800" y="2514600"/>
            <a:chExt cx="990600" cy="1283732"/>
          </a:xfrm>
        </p:grpSpPr>
        <p:sp>
          <p:nvSpPr>
            <p:cNvPr id="32" name="TextBox 31"/>
            <p:cNvSpPr txBox="1"/>
            <p:nvPr/>
          </p:nvSpPr>
          <p:spPr>
            <a:xfrm>
              <a:off x="1219200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APP1</a:t>
              </a:r>
            </a:p>
          </p:txBody>
        </p:sp>
        <p:pic>
          <p:nvPicPr>
            <p:cNvPr id="37" name="Picture 6" descr="http://t0.gstatic.com/images?q=tbn:ANd9GcRNv0Y_dq_vKBX3m6Ot5-WgcltBpSyfgq2-71Ve8kzI1Oi6r43g0Q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66800" y="2514600"/>
              <a:ext cx="990600" cy="990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5020340" y="1828801"/>
            <a:ext cx="990600" cy="1338010"/>
            <a:chOff x="1066800" y="2514600"/>
            <a:chExt cx="990600" cy="1263038"/>
          </a:xfrm>
        </p:grpSpPr>
        <p:sp>
          <p:nvSpPr>
            <p:cNvPr id="39" name="TextBox 38"/>
            <p:cNvSpPr txBox="1"/>
            <p:nvPr/>
          </p:nvSpPr>
          <p:spPr>
            <a:xfrm>
              <a:off x="1219200" y="3429000"/>
              <a:ext cx="685800" cy="348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APP2</a:t>
              </a:r>
            </a:p>
          </p:txBody>
        </p:sp>
        <p:pic>
          <p:nvPicPr>
            <p:cNvPr id="40" name="Picture 6" descr="http://t0.gstatic.com/images?q=tbn:ANd9GcRNv0Y_dq_vKBX3m6Ot5-WgcltBpSyfgq2-71Ve8kzI1Oi6r43g0Q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66800" y="2514600"/>
              <a:ext cx="990600" cy="990600"/>
            </a:xfrm>
            <a:prstGeom prst="rect">
              <a:avLst/>
            </a:prstGeom>
            <a:noFill/>
          </p:spPr>
        </p:pic>
      </p:grpSp>
      <p:grpSp>
        <p:nvGrpSpPr>
          <p:cNvPr id="44" name="Group 43"/>
          <p:cNvGrpSpPr/>
          <p:nvPr/>
        </p:nvGrpSpPr>
        <p:grpSpPr>
          <a:xfrm>
            <a:off x="6696740" y="1905000"/>
            <a:ext cx="990600" cy="1283732"/>
            <a:chOff x="1066800" y="2514600"/>
            <a:chExt cx="990600" cy="1283732"/>
          </a:xfrm>
        </p:grpSpPr>
        <p:sp>
          <p:nvSpPr>
            <p:cNvPr id="45" name="TextBox 44"/>
            <p:cNvSpPr txBox="1"/>
            <p:nvPr/>
          </p:nvSpPr>
          <p:spPr>
            <a:xfrm>
              <a:off x="1219200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APP3</a:t>
              </a:r>
            </a:p>
          </p:txBody>
        </p:sp>
        <p:pic>
          <p:nvPicPr>
            <p:cNvPr id="46" name="Picture 6" descr="http://t0.gstatic.com/images?q=tbn:ANd9GcRNv0Y_dq_vKBX3m6Ot5-WgcltBpSyfgq2-71Ve8kzI1Oi6r43g0Q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66800" y="2514600"/>
              <a:ext cx="990600" cy="990600"/>
            </a:xfrm>
            <a:prstGeom prst="rect">
              <a:avLst/>
            </a:prstGeom>
            <a:noFill/>
          </p:spPr>
        </p:pic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1917" y="262872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86740" y="5105400"/>
            <a:ext cx="4419600" cy="153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ight Arrow 48"/>
          <p:cNvSpPr/>
          <p:nvPr/>
        </p:nvSpPr>
        <p:spPr>
          <a:xfrm rot="5400000">
            <a:off x="4791740" y="45720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49400" y="2209800"/>
            <a:ext cx="16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Applications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8254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&lt;&gt;?SLAs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Architecture: Model Based Approach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02851"/>
              </p:ext>
            </p:extLst>
          </p:nvPr>
        </p:nvGraphicFramePr>
        <p:xfrm>
          <a:off x="2016125" y="1592263"/>
          <a:ext cx="5668963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Picture" r:id="rId4" imgW="2822400" imgH="1847880" progId="Word.Picture.8">
                  <p:embed/>
                </p:oleObj>
              </mc:Choice>
              <mc:Fallback>
                <p:oleObj name="Picture" r:id="rId4" imgW="2822400" imgH="1847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592263"/>
                        <a:ext cx="5668963" cy="418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Contribution 1: Improving The Convergence Of Performance Model Estimators Using Dynamic Clustering Of User Classes</a:t>
            </a:r>
          </a:p>
          <a:p>
            <a:r>
              <a:rPr lang="en-US" dirty="0"/>
              <a:t>Contribution 2: Optimal Resource Share Adjustment in Cloud Using Dynamically Tuned Empirical Models</a:t>
            </a:r>
          </a:p>
          <a:p>
            <a:r>
              <a:rPr lang="en-US" dirty="0"/>
              <a:t>Contribution 3: Optimal Service Replica Placement via Model Predictive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 1: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necessary and sufficient </a:t>
            </a:r>
            <a:r>
              <a:rPr lang="en-US" b="1" dirty="0">
                <a:solidFill>
                  <a:prstClr val="black"/>
                </a:solidFill>
              </a:rPr>
              <a:t>condition for convergence</a:t>
            </a:r>
            <a:r>
              <a:rPr lang="en-US" dirty="0">
                <a:solidFill>
                  <a:prstClr val="black"/>
                </a:solidFill>
              </a:rPr>
              <a:t> in </a:t>
            </a:r>
            <a:r>
              <a:rPr lang="en-US" b="1" dirty="0" err="1">
                <a:solidFill>
                  <a:prstClr val="black"/>
                </a:solidFill>
              </a:rPr>
              <a:t>Kalman</a:t>
            </a:r>
            <a:r>
              <a:rPr lang="en-US" b="1" dirty="0">
                <a:solidFill>
                  <a:prstClr val="black"/>
                </a:solidFill>
              </a:rPr>
              <a:t> filter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puts a hard constraint on the n</a:t>
            </a:r>
            <a:r>
              <a:rPr lang="en-US" dirty="0" smtClean="0"/>
              <a:t>umber </a:t>
            </a:r>
            <a:r>
              <a:rPr lang="en-US" dirty="0"/>
              <a:t>of classes that can be </a:t>
            </a:r>
            <a:r>
              <a:rPr lang="en-US" dirty="0" smtClean="0"/>
              <a:t>modeled.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additional class, there needs to be some additional measurements from the system.</a:t>
            </a:r>
          </a:p>
          <a:p>
            <a:r>
              <a:rPr lang="en-US" dirty="0"/>
              <a:t> For a large-scale system with many classes, measuring and storing an excessive amount of monitoring information at all times for the filter is impractical</a:t>
            </a:r>
            <a:r>
              <a:rPr lang="en-US" dirty="0" smtClean="0"/>
              <a:t>.</a:t>
            </a:r>
            <a:endParaRPr lang="en-US" dirty="0">
              <a:solidFill>
                <a:prstClr val="black"/>
              </a:solidFill>
            </a:endParaRPr>
          </a:p>
          <a:p>
            <a:pPr algn="just"/>
            <a:r>
              <a:rPr lang="en-US" dirty="0">
                <a:solidFill>
                  <a:prstClr val="black"/>
                </a:solidFill>
              </a:rPr>
              <a:t>When user services have different performance behavior, then </a:t>
            </a:r>
            <a:r>
              <a:rPr lang="en-US" b="1" dirty="0">
                <a:solidFill>
                  <a:prstClr val="black"/>
                </a:solidFill>
              </a:rPr>
              <a:t>a single class model</a:t>
            </a:r>
            <a:r>
              <a:rPr lang="en-US" dirty="0">
                <a:solidFill>
                  <a:prstClr val="black"/>
                </a:solidFill>
              </a:rPr>
              <a:t>, which averages all services, </a:t>
            </a:r>
            <a:r>
              <a:rPr lang="en-US" b="1" dirty="0">
                <a:solidFill>
                  <a:prstClr val="black"/>
                </a:solidFill>
              </a:rPr>
              <a:t>is not an accurate</a:t>
            </a:r>
            <a:r>
              <a:rPr lang="en-US" dirty="0">
                <a:solidFill>
                  <a:prstClr val="black"/>
                </a:solidFill>
              </a:rPr>
              <a:t> description of the system.</a:t>
            </a:r>
          </a:p>
          <a:p>
            <a:pPr algn="just"/>
            <a:endParaRPr lang="en-US" dirty="0">
              <a:solidFill>
                <a:prstClr val="white"/>
              </a:solidFill>
            </a:endParaRPr>
          </a:p>
          <a:p>
            <a:pPr algn="just"/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</a:t>
            </a:r>
            <a:r>
              <a:rPr lang="en-US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the concept of modeling error: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Improving </a:t>
            </a:r>
            <a:r>
              <a:rPr lang="en-US" dirty="0"/>
              <a:t>the convergence of the KF by reducing the size of the model through clustering of user classes</a:t>
            </a:r>
          </a:p>
          <a:p>
            <a:pPr lvl="1"/>
            <a:r>
              <a:rPr lang="en-US" dirty="0"/>
              <a:t>Dynamic clustering algorithm presented in page 69 of the thesis  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2749550"/>
            <a:ext cx="46386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0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1: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5DD4-0BDF-44A0-B2C4-2368ECBC53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42" y="1473199"/>
            <a:ext cx="5802604" cy="412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300" y="270342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Variation of service demands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1700" y="5892800"/>
            <a:ext cx="515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Service demands for 8 different classes [c1,c2,c5,c6,c7,c8] on </a:t>
            </a:r>
            <a:r>
              <a:rPr lang="en-CA" dirty="0" smtClean="0"/>
              <a:t>two services.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0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561</TotalTime>
  <Words>1288</Words>
  <Application>Microsoft Office PowerPoint</Application>
  <PresentationFormat>Custom</PresentationFormat>
  <Paragraphs>193</Paragraphs>
  <Slides>37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slides</vt:lpstr>
      <vt:lpstr>Microsoft Word Picture</vt:lpstr>
      <vt:lpstr>Model–Based Dynamic Resource Management for Service Oriented Clouds</vt:lpstr>
      <vt:lpstr>Outline</vt:lpstr>
      <vt:lpstr>Concepts</vt:lpstr>
      <vt:lpstr>Concepts</vt:lpstr>
      <vt:lpstr>Architecture: Model Based Approach</vt:lpstr>
      <vt:lpstr>Contributions</vt:lpstr>
      <vt:lpstr>Contribution 1: Problem</vt:lpstr>
      <vt:lpstr>Contribution 1: Solution</vt:lpstr>
      <vt:lpstr>Contribution 1: Results</vt:lpstr>
      <vt:lpstr>Contribution 1: Results</vt:lpstr>
      <vt:lpstr>Contribution 1: Conclusions</vt:lpstr>
      <vt:lpstr>Contribution 2: Problem</vt:lpstr>
      <vt:lpstr>Contribution 2: Proposed Solution</vt:lpstr>
      <vt:lpstr>Contribution 2:Problem Formulation</vt:lpstr>
      <vt:lpstr>Contribution 2: Solution (Model)</vt:lpstr>
      <vt:lpstr>Contribution 2: Solution  (Feedback Based Estimation)</vt:lpstr>
      <vt:lpstr>Contribution 2: Solution  (An Individual Utility Function) </vt:lpstr>
      <vt:lpstr>Contribution 2: Solution  (Global Utility Maximization)</vt:lpstr>
      <vt:lpstr>Contribution 2: Results  (Workload)</vt:lpstr>
      <vt:lpstr>Contribution 2: Results  (Allocations)</vt:lpstr>
      <vt:lpstr>Contribution 2: Results  (SLA Achievement)</vt:lpstr>
      <vt:lpstr>Contribution 2: Conclusion</vt:lpstr>
      <vt:lpstr>Contribution 3: Problem</vt:lpstr>
      <vt:lpstr>Contribution 3: Problem (Example: A Small Scale Service Center with Dynamic Stochastic Traffic)</vt:lpstr>
      <vt:lpstr>Contribution 3: Problem (Example: A Small Scale Service Center with Dynamic Stochastic Traffic)</vt:lpstr>
      <vt:lpstr>Contribution 3: Problem (Example: A Small Scale Service Center with Dynamic Stochastic Traffic)</vt:lpstr>
      <vt:lpstr>Contribution 3: Problem (Example: A Small Scale Service Center with Dynamic Stochastic Traffic)</vt:lpstr>
      <vt:lpstr>Contribution 3: Approach</vt:lpstr>
      <vt:lpstr>Contribution 3: Problem Formulation  </vt:lpstr>
      <vt:lpstr>Contribution 3: Solution</vt:lpstr>
      <vt:lpstr>Contribution 3: Results</vt:lpstr>
      <vt:lpstr>Contribution 3: Results</vt:lpstr>
      <vt:lpstr>Contribution 3: Conclusion</vt:lpstr>
      <vt:lpstr>Summary of Contributions </vt:lpstr>
      <vt:lpstr>Future Work</vt:lpstr>
      <vt:lpstr>Publications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Model–Based Dynamic Resource Management for Service Oriented Clouds</dc:title>
  <dc:creator>Alireza Moghaddam</dc:creator>
  <cp:lastModifiedBy>Alireza Moghaddam</cp:lastModifiedBy>
  <cp:revision>3</cp:revision>
  <dcterms:created xsi:type="dcterms:W3CDTF">2014-09-26T04:30:33Z</dcterms:created>
  <dcterms:modified xsi:type="dcterms:W3CDTF">2014-09-26T13:52:07Z</dcterms:modified>
</cp:coreProperties>
</file>