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7432000"/>
  <p:notesSz cx="6858000" cy="9144000"/>
  <p:defaultTextStyle>
    <a:defPPr>
      <a:defRPr lang="en-US"/>
    </a:defPPr>
    <a:lvl1pPr marL="0" algn="l" defTabSz="3657577" rtl="0" eaLnBrk="1" latinLnBrk="0" hangingPunct="1">
      <a:defRPr sz="7200" kern="1200">
        <a:solidFill>
          <a:schemeClr val="tx1"/>
        </a:solidFill>
        <a:latin typeface="+mn-lt"/>
        <a:ea typeface="+mn-ea"/>
        <a:cs typeface="+mn-cs"/>
      </a:defRPr>
    </a:lvl1pPr>
    <a:lvl2pPr marL="1828789" algn="l" defTabSz="3657577" rtl="0" eaLnBrk="1" latinLnBrk="0" hangingPunct="1">
      <a:defRPr sz="7200" kern="1200">
        <a:solidFill>
          <a:schemeClr val="tx1"/>
        </a:solidFill>
        <a:latin typeface="+mn-lt"/>
        <a:ea typeface="+mn-ea"/>
        <a:cs typeface="+mn-cs"/>
      </a:defRPr>
    </a:lvl2pPr>
    <a:lvl3pPr marL="3657577" algn="l" defTabSz="3657577" rtl="0" eaLnBrk="1" latinLnBrk="0" hangingPunct="1">
      <a:defRPr sz="7200" kern="1200">
        <a:solidFill>
          <a:schemeClr val="tx1"/>
        </a:solidFill>
        <a:latin typeface="+mn-lt"/>
        <a:ea typeface="+mn-ea"/>
        <a:cs typeface="+mn-cs"/>
      </a:defRPr>
    </a:lvl3pPr>
    <a:lvl4pPr marL="5486366" algn="l" defTabSz="3657577" rtl="0" eaLnBrk="1" latinLnBrk="0" hangingPunct="1">
      <a:defRPr sz="7200" kern="1200">
        <a:solidFill>
          <a:schemeClr val="tx1"/>
        </a:solidFill>
        <a:latin typeface="+mn-lt"/>
        <a:ea typeface="+mn-ea"/>
        <a:cs typeface="+mn-cs"/>
      </a:defRPr>
    </a:lvl4pPr>
    <a:lvl5pPr marL="7315154" algn="l" defTabSz="3657577" rtl="0" eaLnBrk="1" latinLnBrk="0" hangingPunct="1">
      <a:defRPr sz="7200" kern="1200">
        <a:solidFill>
          <a:schemeClr val="tx1"/>
        </a:solidFill>
        <a:latin typeface="+mn-lt"/>
        <a:ea typeface="+mn-ea"/>
        <a:cs typeface="+mn-cs"/>
      </a:defRPr>
    </a:lvl5pPr>
    <a:lvl6pPr marL="9143943" algn="l" defTabSz="3657577" rtl="0" eaLnBrk="1" latinLnBrk="0" hangingPunct="1">
      <a:defRPr sz="7200" kern="1200">
        <a:solidFill>
          <a:schemeClr val="tx1"/>
        </a:solidFill>
        <a:latin typeface="+mn-lt"/>
        <a:ea typeface="+mn-ea"/>
        <a:cs typeface="+mn-cs"/>
      </a:defRPr>
    </a:lvl6pPr>
    <a:lvl7pPr marL="10972731" algn="l" defTabSz="3657577" rtl="0" eaLnBrk="1" latinLnBrk="0" hangingPunct="1">
      <a:defRPr sz="7200" kern="1200">
        <a:solidFill>
          <a:schemeClr val="tx1"/>
        </a:solidFill>
        <a:latin typeface="+mn-lt"/>
        <a:ea typeface="+mn-ea"/>
        <a:cs typeface="+mn-cs"/>
      </a:defRPr>
    </a:lvl7pPr>
    <a:lvl8pPr marL="12801520" algn="l" defTabSz="3657577" rtl="0" eaLnBrk="1" latinLnBrk="0" hangingPunct="1">
      <a:defRPr sz="7200" kern="1200">
        <a:solidFill>
          <a:schemeClr val="tx1"/>
        </a:solidFill>
        <a:latin typeface="+mn-lt"/>
        <a:ea typeface="+mn-ea"/>
        <a:cs typeface="+mn-cs"/>
      </a:defRPr>
    </a:lvl8pPr>
    <a:lvl9pPr marL="14630309" algn="l" defTabSz="3657577"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59" autoAdjust="0"/>
    <p:restoredTop sz="94624" autoAdjust="0"/>
  </p:normalViewPr>
  <p:slideViewPr>
    <p:cSldViewPr>
      <p:cViewPr>
        <p:scale>
          <a:sx n="33" d="100"/>
          <a:sy n="33" d="100"/>
        </p:scale>
        <p:origin x="-1140" y="-798"/>
      </p:cViewPr>
      <p:guideLst>
        <p:guide orient="horz" pos="8640"/>
        <p:guide pos="1152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91EF24-BD63-48F5-B317-B86B497508CB}" type="datetimeFigureOut">
              <a:rPr lang="en-US" smtClean="0"/>
              <a:pPr/>
              <a:t>12/13/2015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68471A-6F09-4DFD-89D4-D258DC2A34C1}" type="slidenum">
              <a:rPr lang="en-US" smtClean="0"/>
              <a:pPr/>
              <a:t>‹#›</a:t>
            </a:fld>
            <a:endParaRPr lang="en-US"/>
          </a:p>
        </p:txBody>
      </p:sp>
    </p:spTree>
    <p:extLst>
      <p:ext uri="{BB962C8B-B14F-4D97-AF65-F5344CB8AC3E}">
        <p14:creationId xmlns:p14="http://schemas.microsoft.com/office/powerpoint/2010/main" val="3210020739"/>
      </p:ext>
    </p:extLst>
  </p:cSld>
  <p:clrMap bg1="lt1" tx1="dk1" bg2="lt2" tx2="dk2" accent1="accent1" accent2="accent2" accent3="accent3" accent4="accent4" accent5="accent5" accent6="accent6" hlink="hlink" folHlink="folHlink"/>
  <p:notesStyle>
    <a:lvl1pPr marL="0" algn="l" defTabSz="3657577" rtl="0" eaLnBrk="1" latinLnBrk="0" hangingPunct="1">
      <a:defRPr sz="4800" kern="1200">
        <a:solidFill>
          <a:schemeClr val="tx1"/>
        </a:solidFill>
        <a:latin typeface="+mn-lt"/>
        <a:ea typeface="+mn-ea"/>
        <a:cs typeface="+mn-cs"/>
      </a:defRPr>
    </a:lvl1pPr>
    <a:lvl2pPr marL="1828789" algn="l" defTabSz="3657577" rtl="0" eaLnBrk="1" latinLnBrk="0" hangingPunct="1">
      <a:defRPr sz="4800" kern="1200">
        <a:solidFill>
          <a:schemeClr val="tx1"/>
        </a:solidFill>
        <a:latin typeface="+mn-lt"/>
        <a:ea typeface="+mn-ea"/>
        <a:cs typeface="+mn-cs"/>
      </a:defRPr>
    </a:lvl2pPr>
    <a:lvl3pPr marL="3657577" algn="l" defTabSz="3657577" rtl="0" eaLnBrk="1" latinLnBrk="0" hangingPunct="1">
      <a:defRPr sz="4800" kern="1200">
        <a:solidFill>
          <a:schemeClr val="tx1"/>
        </a:solidFill>
        <a:latin typeface="+mn-lt"/>
        <a:ea typeface="+mn-ea"/>
        <a:cs typeface="+mn-cs"/>
      </a:defRPr>
    </a:lvl3pPr>
    <a:lvl4pPr marL="5486366" algn="l" defTabSz="3657577" rtl="0" eaLnBrk="1" latinLnBrk="0" hangingPunct="1">
      <a:defRPr sz="4800" kern="1200">
        <a:solidFill>
          <a:schemeClr val="tx1"/>
        </a:solidFill>
        <a:latin typeface="+mn-lt"/>
        <a:ea typeface="+mn-ea"/>
        <a:cs typeface="+mn-cs"/>
      </a:defRPr>
    </a:lvl4pPr>
    <a:lvl5pPr marL="7315154" algn="l" defTabSz="3657577" rtl="0" eaLnBrk="1" latinLnBrk="0" hangingPunct="1">
      <a:defRPr sz="4800" kern="1200">
        <a:solidFill>
          <a:schemeClr val="tx1"/>
        </a:solidFill>
        <a:latin typeface="+mn-lt"/>
        <a:ea typeface="+mn-ea"/>
        <a:cs typeface="+mn-cs"/>
      </a:defRPr>
    </a:lvl5pPr>
    <a:lvl6pPr marL="9143943" algn="l" defTabSz="3657577" rtl="0" eaLnBrk="1" latinLnBrk="0" hangingPunct="1">
      <a:defRPr sz="4800" kern="1200">
        <a:solidFill>
          <a:schemeClr val="tx1"/>
        </a:solidFill>
        <a:latin typeface="+mn-lt"/>
        <a:ea typeface="+mn-ea"/>
        <a:cs typeface="+mn-cs"/>
      </a:defRPr>
    </a:lvl6pPr>
    <a:lvl7pPr marL="10972731" algn="l" defTabSz="3657577" rtl="0" eaLnBrk="1" latinLnBrk="0" hangingPunct="1">
      <a:defRPr sz="4800" kern="1200">
        <a:solidFill>
          <a:schemeClr val="tx1"/>
        </a:solidFill>
        <a:latin typeface="+mn-lt"/>
        <a:ea typeface="+mn-ea"/>
        <a:cs typeface="+mn-cs"/>
      </a:defRPr>
    </a:lvl7pPr>
    <a:lvl8pPr marL="12801520" algn="l" defTabSz="3657577" rtl="0" eaLnBrk="1" latinLnBrk="0" hangingPunct="1">
      <a:defRPr sz="4800" kern="1200">
        <a:solidFill>
          <a:schemeClr val="tx1"/>
        </a:solidFill>
        <a:latin typeface="+mn-lt"/>
        <a:ea typeface="+mn-ea"/>
        <a:cs typeface="+mn-cs"/>
      </a:defRPr>
    </a:lvl8pPr>
    <a:lvl9pPr marL="14630309" algn="l" defTabSz="3657577"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A68471A-6F09-4DFD-89D4-D258DC2A34C1}" type="slidenum">
              <a:rPr lang="en-US" smtClean="0"/>
              <a:pPr/>
              <a:t>1</a:t>
            </a:fld>
            <a:endParaRPr lang="en-US"/>
          </a:p>
        </p:txBody>
      </p:sp>
    </p:spTree>
    <p:extLst>
      <p:ext uri="{BB962C8B-B14F-4D97-AF65-F5344CB8AC3E}">
        <p14:creationId xmlns:p14="http://schemas.microsoft.com/office/powerpoint/2010/main" val="2927588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789" indent="0" algn="ctr">
              <a:buNone/>
              <a:defRPr>
                <a:solidFill>
                  <a:schemeClr val="tx1">
                    <a:tint val="75000"/>
                  </a:schemeClr>
                </a:solidFill>
              </a:defRPr>
            </a:lvl2pPr>
            <a:lvl3pPr marL="3657577" indent="0" algn="ctr">
              <a:buNone/>
              <a:defRPr>
                <a:solidFill>
                  <a:schemeClr val="tx1">
                    <a:tint val="75000"/>
                  </a:schemeClr>
                </a:solidFill>
              </a:defRPr>
            </a:lvl3pPr>
            <a:lvl4pPr marL="5486366" indent="0" algn="ctr">
              <a:buNone/>
              <a:defRPr>
                <a:solidFill>
                  <a:schemeClr val="tx1">
                    <a:tint val="75000"/>
                  </a:schemeClr>
                </a:solidFill>
              </a:defRPr>
            </a:lvl4pPr>
            <a:lvl5pPr marL="7315154" indent="0" algn="ctr">
              <a:buNone/>
              <a:defRPr>
                <a:solidFill>
                  <a:schemeClr val="tx1">
                    <a:tint val="75000"/>
                  </a:schemeClr>
                </a:solidFill>
              </a:defRPr>
            </a:lvl5pPr>
            <a:lvl6pPr marL="9143943" indent="0" algn="ctr">
              <a:buNone/>
              <a:defRPr>
                <a:solidFill>
                  <a:schemeClr val="tx1">
                    <a:tint val="75000"/>
                  </a:schemeClr>
                </a:solidFill>
              </a:defRPr>
            </a:lvl6pPr>
            <a:lvl7pPr marL="10972731" indent="0" algn="ctr">
              <a:buNone/>
              <a:defRPr>
                <a:solidFill>
                  <a:schemeClr val="tx1">
                    <a:tint val="75000"/>
                  </a:schemeClr>
                </a:solidFill>
              </a:defRPr>
            </a:lvl7pPr>
            <a:lvl8pPr marL="12801520" indent="0" algn="ctr">
              <a:buNone/>
              <a:defRPr>
                <a:solidFill>
                  <a:schemeClr val="tx1">
                    <a:tint val="75000"/>
                  </a:schemeClr>
                </a:solidFill>
              </a:defRPr>
            </a:lvl8pPr>
            <a:lvl9pPr marL="1463030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535035-E610-4C6C-9153-181AD60BA07D}" type="datetimeFigureOut">
              <a:rPr lang="en-US" smtClean="0"/>
              <a:pPr/>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BED2A-3804-490D-AF47-266032FAF9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535035-E610-4C6C-9153-181AD60BA07D}" type="datetimeFigureOut">
              <a:rPr lang="en-US" smtClean="0"/>
              <a:pPr/>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BED2A-3804-490D-AF47-266032FAF9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4"/>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4"/>
            <a:ext cx="240792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535035-E610-4C6C-9153-181AD60BA07D}" type="datetimeFigureOut">
              <a:rPr lang="en-US" smtClean="0"/>
              <a:pPr/>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BED2A-3804-490D-AF47-266032FAF9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535035-E610-4C6C-9153-181AD60BA07D}" type="datetimeFigureOut">
              <a:rPr lang="en-US" smtClean="0"/>
              <a:pPr/>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BED2A-3804-490D-AF47-266032FAF9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789" indent="0">
              <a:buNone/>
              <a:defRPr sz="7200">
                <a:solidFill>
                  <a:schemeClr val="tx1">
                    <a:tint val="75000"/>
                  </a:schemeClr>
                </a:solidFill>
              </a:defRPr>
            </a:lvl2pPr>
            <a:lvl3pPr marL="3657577" indent="0">
              <a:buNone/>
              <a:defRPr sz="6400">
                <a:solidFill>
                  <a:schemeClr val="tx1">
                    <a:tint val="75000"/>
                  </a:schemeClr>
                </a:solidFill>
              </a:defRPr>
            </a:lvl3pPr>
            <a:lvl4pPr marL="5486366" indent="0">
              <a:buNone/>
              <a:defRPr sz="5600">
                <a:solidFill>
                  <a:schemeClr val="tx1">
                    <a:tint val="75000"/>
                  </a:schemeClr>
                </a:solidFill>
              </a:defRPr>
            </a:lvl4pPr>
            <a:lvl5pPr marL="7315154" indent="0">
              <a:buNone/>
              <a:defRPr sz="5600">
                <a:solidFill>
                  <a:schemeClr val="tx1">
                    <a:tint val="75000"/>
                  </a:schemeClr>
                </a:solidFill>
              </a:defRPr>
            </a:lvl5pPr>
            <a:lvl6pPr marL="9143943" indent="0">
              <a:buNone/>
              <a:defRPr sz="5600">
                <a:solidFill>
                  <a:schemeClr val="tx1">
                    <a:tint val="75000"/>
                  </a:schemeClr>
                </a:solidFill>
              </a:defRPr>
            </a:lvl6pPr>
            <a:lvl7pPr marL="10972731" indent="0">
              <a:buNone/>
              <a:defRPr sz="5600">
                <a:solidFill>
                  <a:schemeClr val="tx1">
                    <a:tint val="75000"/>
                  </a:schemeClr>
                </a:solidFill>
              </a:defRPr>
            </a:lvl7pPr>
            <a:lvl8pPr marL="12801520" indent="0">
              <a:buNone/>
              <a:defRPr sz="5600">
                <a:solidFill>
                  <a:schemeClr val="tx1">
                    <a:tint val="75000"/>
                  </a:schemeClr>
                </a:solidFill>
              </a:defRPr>
            </a:lvl8pPr>
            <a:lvl9pPr marL="14630309"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535035-E610-4C6C-9153-181AD60BA07D}" type="datetimeFigureOut">
              <a:rPr lang="en-US" smtClean="0"/>
              <a:pPr/>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BED2A-3804-490D-AF47-266032FAF9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535035-E610-4C6C-9153-181AD60BA07D}" type="datetimeFigureOut">
              <a:rPr lang="en-US" smtClean="0"/>
              <a:pPr/>
              <a:t>12/13/2015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3BED2A-3804-490D-AF47-266032FAF9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1" y="6140452"/>
            <a:ext cx="16160752" cy="2559048"/>
          </a:xfrm>
        </p:spPr>
        <p:txBody>
          <a:bodyPr anchor="b"/>
          <a:lstStyle>
            <a:lvl1pPr marL="0" indent="0">
              <a:buNone/>
              <a:defRPr sz="9600" b="1"/>
            </a:lvl1pPr>
            <a:lvl2pPr marL="1828789" indent="0">
              <a:buNone/>
              <a:defRPr sz="8000" b="1"/>
            </a:lvl2pPr>
            <a:lvl3pPr marL="3657577" indent="0">
              <a:buNone/>
              <a:defRPr sz="7200" b="1"/>
            </a:lvl3pPr>
            <a:lvl4pPr marL="5486366" indent="0">
              <a:buNone/>
              <a:defRPr sz="6400" b="1"/>
            </a:lvl4pPr>
            <a:lvl5pPr marL="7315154" indent="0">
              <a:buNone/>
              <a:defRPr sz="6400" b="1"/>
            </a:lvl5pPr>
            <a:lvl6pPr marL="9143943" indent="0">
              <a:buNone/>
              <a:defRPr sz="6400" b="1"/>
            </a:lvl6pPr>
            <a:lvl7pPr marL="10972731" indent="0">
              <a:buNone/>
              <a:defRPr sz="6400" b="1"/>
            </a:lvl7pPr>
            <a:lvl8pPr marL="12801520" indent="0">
              <a:buNone/>
              <a:defRPr sz="6400" b="1"/>
            </a:lvl8pPr>
            <a:lvl9pPr marL="14630309"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1"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140452"/>
            <a:ext cx="16167100" cy="2559048"/>
          </a:xfrm>
        </p:spPr>
        <p:txBody>
          <a:bodyPr anchor="b"/>
          <a:lstStyle>
            <a:lvl1pPr marL="0" indent="0">
              <a:buNone/>
              <a:defRPr sz="9600" b="1"/>
            </a:lvl1pPr>
            <a:lvl2pPr marL="1828789" indent="0">
              <a:buNone/>
              <a:defRPr sz="8000" b="1"/>
            </a:lvl2pPr>
            <a:lvl3pPr marL="3657577" indent="0">
              <a:buNone/>
              <a:defRPr sz="7200" b="1"/>
            </a:lvl3pPr>
            <a:lvl4pPr marL="5486366" indent="0">
              <a:buNone/>
              <a:defRPr sz="6400" b="1"/>
            </a:lvl4pPr>
            <a:lvl5pPr marL="7315154" indent="0">
              <a:buNone/>
              <a:defRPr sz="6400" b="1"/>
            </a:lvl5pPr>
            <a:lvl6pPr marL="9143943" indent="0">
              <a:buNone/>
              <a:defRPr sz="6400" b="1"/>
            </a:lvl6pPr>
            <a:lvl7pPr marL="10972731" indent="0">
              <a:buNone/>
              <a:defRPr sz="6400" b="1"/>
            </a:lvl7pPr>
            <a:lvl8pPr marL="12801520" indent="0">
              <a:buNone/>
              <a:defRPr sz="6400" b="1"/>
            </a:lvl8pPr>
            <a:lvl9pPr marL="14630309"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02"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535035-E610-4C6C-9153-181AD60BA07D}" type="datetimeFigureOut">
              <a:rPr lang="en-US" smtClean="0"/>
              <a:pPr/>
              <a:t>12/13/2015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3BED2A-3804-490D-AF47-266032FAF9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535035-E610-4C6C-9153-181AD60BA07D}" type="datetimeFigureOut">
              <a:rPr lang="en-US" smtClean="0"/>
              <a:pPr/>
              <a:t>12/13/2015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3BED2A-3804-490D-AF47-266032FAF9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35035-E610-4C6C-9153-181AD60BA07D}" type="datetimeFigureOut">
              <a:rPr lang="en-US" smtClean="0"/>
              <a:pPr/>
              <a:t>12/13/2015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3BED2A-3804-490D-AF47-266032FAF9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5740402"/>
            <a:ext cx="12033252" cy="18764252"/>
          </a:xfrm>
        </p:spPr>
        <p:txBody>
          <a:bodyPr/>
          <a:lstStyle>
            <a:lvl1pPr marL="0" indent="0">
              <a:buNone/>
              <a:defRPr sz="5600"/>
            </a:lvl1pPr>
            <a:lvl2pPr marL="1828789" indent="0">
              <a:buNone/>
              <a:defRPr sz="4800"/>
            </a:lvl2pPr>
            <a:lvl3pPr marL="3657577" indent="0">
              <a:buNone/>
              <a:defRPr sz="4000"/>
            </a:lvl3pPr>
            <a:lvl4pPr marL="5486366" indent="0">
              <a:buNone/>
              <a:defRPr sz="3600"/>
            </a:lvl4pPr>
            <a:lvl5pPr marL="7315154" indent="0">
              <a:buNone/>
              <a:defRPr sz="3600"/>
            </a:lvl5pPr>
            <a:lvl6pPr marL="9143943" indent="0">
              <a:buNone/>
              <a:defRPr sz="3600"/>
            </a:lvl6pPr>
            <a:lvl7pPr marL="10972731" indent="0">
              <a:buNone/>
              <a:defRPr sz="3600"/>
            </a:lvl7pPr>
            <a:lvl8pPr marL="12801520" indent="0">
              <a:buNone/>
              <a:defRPr sz="3600"/>
            </a:lvl8pPr>
            <a:lvl9pPr marL="14630309"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535035-E610-4C6C-9153-181AD60BA07D}" type="datetimeFigureOut">
              <a:rPr lang="en-US" smtClean="0"/>
              <a:pPr/>
              <a:t>12/13/2015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3BED2A-3804-490D-AF47-266032FAF9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789" indent="0">
              <a:buNone/>
              <a:defRPr sz="11200"/>
            </a:lvl2pPr>
            <a:lvl3pPr marL="3657577" indent="0">
              <a:buNone/>
              <a:defRPr sz="9600"/>
            </a:lvl3pPr>
            <a:lvl4pPr marL="5486366" indent="0">
              <a:buNone/>
              <a:defRPr sz="8000"/>
            </a:lvl4pPr>
            <a:lvl5pPr marL="7315154" indent="0">
              <a:buNone/>
              <a:defRPr sz="8000"/>
            </a:lvl5pPr>
            <a:lvl6pPr marL="9143943" indent="0">
              <a:buNone/>
              <a:defRPr sz="8000"/>
            </a:lvl6pPr>
            <a:lvl7pPr marL="10972731" indent="0">
              <a:buNone/>
              <a:defRPr sz="8000"/>
            </a:lvl7pPr>
            <a:lvl8pPr marL="12801520" indent="0">
              <a:buNone/>
              <a:defRPr sz="8000"/>
            </a:lvl8pPr>
            <a:lvl9pPr marL="14630309"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789" indent="0">
              <a:buNone/>
              <a:defRPr sz="4800"/>
            </a:lvl2pPr>
            <a:lvl3pPr marL="3657577" indent="0">
              <a:buNone/>
              <a:defRPr sz="4000"/>
            </a:lvl3pPr>
            <a:lvl4pPr marL="5486366" indent="0">
              <a:buNone/>
              <a:defRPr sz="3600"/>
            </a:lvl4pPr>
            <a:lvl5pPr marL="7315154" indent="0">
              <a:buNone/>
              <a:defRPr sz="3600"/>
            </a:lvl5pPr>
            <a:lvl6pPr marL="9143943" indent="0">
              <a:buNone/>
              <a:defRPr sz="3600"/>
            </a:lvl6pPr>
            <a:lvl7pPr marL="10972731" indent="0">
              <a:buNone/>
              <a:defRPr sz="3600"/>
            </a:lvl7pPr>
            <a:lvl8pPr marL="12801520" indent="0">
              <a:buNone/>
              <a:defRPr sz="3600"/>
            </a:lvl8pPr>
            <a:lvl9pPr marL="14630309"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535035-E610-4C6C-9153-181AD60BA07D}" type="datetimeFigureOut">
              <a:rPr lang="en-US" smtClean="0"/>
              <a:pPr/>
              <a:t>12/13/2015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3BED2A-3804-490D-AF47-266032FAF9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58" tIns="182879" rIns="365758" bIns="1828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2"/>
            <a:ext cx="32918400" cy="18103852"/>
          </a:xfrm>
          <a:prstGeom prst="rect">
            <a:avLst/>
          </a:prstGeom>
        </p:spPr>
        <p:txBody>
          <a:bodyPr vert="horz" lIns="365758" tIns="182879" rIns="365758" bIns="1828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3"/>
            <a:ext cx="8534400" cy="1460500"/>
          </a:xfrm>
          <a:prstGeom prst="rect">
            <a:avLst/>
          </a:prstGeom>
        </p:spPr>
        <p:txBody>
          <a:bodyPr vert="horz" lIns="365758" tIns="182879" rIns="365758" bIns="182879" rtlCol="0" anchor="ctr"/>
          <a:lstStyle>
            <a:lvl1pPr algn="l">
              <a:defRPr sz="4800">
                <a:solidFill>
                  <a:schemeClr val="tx1">
                    <a:tint val="75000"/>
                  </a:schemeClr>
                </a:solidFill>
              </a:defRPr>
            </a:lvl1pPr>
          </a:lstStyle>
          <a:p>
            <a:fld id="{10535035-E610-4C6C-9153-181AD60BA07D}" type="datetimeFigureOut">
              <a:rPr lang="en-US" smtClean="0"/>
              <a:pPr/>
              <a:t>12/13/2015</a:t>
            </a:fld>
            <a:endParaRPr lang="en-US"/>
          </a:p>
        </p:txBody>
      </p:sp>
      <p:sp>
        <p:nvSpPr>
          <p:cNvPr id="5" name="Footer Placeholder 4"/>
          <p:cNvSpPr>
            <a:spLocks noGrp="1"/>
          </p:cNvSpPr>
          <p:nvPr>
            <p:ph type="ftr" sz="quarter" idx="3"/>
          </p:nvPr>
        </p:nvSpPr>
        <p:spPr>
          <a:xfrm>
            <a:off x="12496800" y="25425403"/>
            <a:ext cx="11582400" cy="1460500"/>
          </a:xfrm>
          <a:prstGeom prst="rect">
            <a:avLst/>
          </a:prstGeom>
        </p:spPr>
        <p:txBody>
          <a:bodyPr vert="horz" lIns="365758" tIns="182879" rIns="365758" bIns="182879"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3"/>
            <a:ext cx="8534400" cy="1460500"/>
          </a:xfrm>
          <a:prstGeom prst="rect">
            <a:avLst/>
          </a:prstGeom>
        </p:spPr>
        <p:txBody>
          <a:bodyPr vert="horz" lIns="365758" tIns="182879" rIns="365758" bIns="182879" rtlCol="0" anchor="ctr"/>
          <a:lstStyle>
            <a:lvl1pPr algn="r">
              <a:defRPr sz="4800">
                <a:solidFill>
                  <a:schemeClr val="tx1">
                    <a:tint val="75000"/>
                  </a:schemeClr>
                </a:solidFill>
              </a:defRPr>
            </a:lvl1pPr>
          </a:lstStyle>
          <a:p>
            <a:fld id="{5B3BED2A-3804-490D-AF47-266032FAF9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577" rtl="0" eaLnBrk="1" latinLnBrk="0" hangingPunct="1">
        <a:spcBef>
          <a:spcPct val="0"/>
        </a:spcBef>
        <a:buNone/>
        <a:defRPr sz="17600" kern="1200">
          <a:solidFill>
            <a:schemeClr val="tx1"/>
          </a:solidFill>
          <a:latin typeface="+mj-lt"/>
          <a:ea typeface="+mj-ea"/>
          <a:cs typeface="+mj-cs"/>
        </a:defRPr>
      </a:lvl1pPr>
    </p:titleStyle>
    <p:bodyStyle>
      <a:lvl1pPr marL="1371591" indent="-1371591" algn="l" defTabSz="3657577"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782" indent="-1142993" algn="l" defTabSz="3657577"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1971" indent="-914394" algn="l" defTabSz="3657577"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760" indent="-914394" algn="l" defTabSz="3657577"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548" indent="-914394" algn="l" defTabSz="3657577"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8337" indent="-914394" algn="l" defTabSz="3657577"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126" indent="-914394" algn="l" defTabSz="3657577"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5915" indent="-914394" algn="l" defTabSz="3657577"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703" indent="-914394" algn="l" defTabSz="3657577"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577" rtl="0" eaLnBrk="1" latinLnBrk="0" hangingPunct="1">
        <a:defRPr sz="7200" kern="1200">
          <a:solidFill>
            <a:schemeClr val="tx1"/>
          </a:solidFill>
          <a:latin typeface="+mn-lt"/>
          <a:ea typeface="+mn-ea"/>
          <a:cs typeface="+mn-cs"/>
        </a:defRPr>
      </a:lvl1pPr>
      <a:lvl2pPr marL="1828789" algn="l" defTabSz="3657577" rtl="0" eaLnBrk="1" latinLnBrk="0" hangingPunct="1">
        <a:defRPr sz="7200" kern="1200">
          <a:solidFill>
            <a:schemeClr val="tx1"/>
          </a:solidFill>
          <a:latin typeface="+mn-lt"/>
          <a:ea typeface="+mn-ea"/>
          <a:cs typeface="+mn-cs"/>
        </a:defRPr>
      </a:lvl2pPr>
      <a:lvl3pPr marL="3657577" algn="l" defTabSz="3657577" rtl="0" eaLnBrk="1" latinLnBrk="0" hangingPunct="1">
        <a:defRPr sz="7200" kern="1200">
          <a:solidFill>
            <a:schemeClr val="tx1"/>
          </a:solidFill>
          <a:latin typeface="+mn-lt"/>
          <a:ea typeface="+mn-ea"/>
          <a:cs typeface="+mn-cs"/>
        </a:defRPr>
      </a:lvl3pPr>
      <a:lvl4pPr marL="5486366" algn="l" defTabSz="3657577" rtl="0" eaLnBrk="1" latinLnBrk="0" hangingPunct="1">
        <a:defRPr sz="7200" kern="1200">
          <a:solidFill>
            <a:schemeClr val="tx1"/>
          </a:solidFill>
          <a:latin typeface="+mn-lt"/>
          <a:ea typeface="+mn-ea"/>
          <a:cs typeface="+mn-cs"/>
        </a:defRPr>
      </a:lvl4pPr>
      <a:lvl5pPr marL="7315154" algn="l" defTabSz="3657577" rtl="0" eaLnBrk="1" latinLnBrk="0" hangingPunct="1">
        <a:defRPr sz="7200" kern="1200">
          <a:solidFill>
            <a:schemeClr val="tx1"/>
          </a:solidFill>
          <a:latin typeface="+mn-lt"/>
          <a:ea typeface="+mn-ea"/>
          <a:cs typeface="+mn-cs"/>
        </a:defRPr>
      </a:lvl5pPr>
      <a:lvl6pPr marL="9143943" algn="l" defTabSz="3657577" rtl="0" eaLnBrk="1" latinLnBrk="0" hangingPunct="1">
        <a:defRPr sz="7200" kern="1200">
          <a:solidFill>
            <a:schemeClr val="tx1"/>
          </a:solidFill>
          <a:latin typeface="+mn-lt"/>
          <a:ea typeface="+mn-ea"/>
          <a:cs typeface="+mn-cs"/>
        </a:defRPr>
      </a:lvl6pPr>
      <a:lvl7pPr marL="10972731" algn="l" defTabSz="3657577" rtl="0" eaLnBrk="1" latinLnBrk="0" hangingPunct="1">
        <a:defRPr sz="7200" kern="1200">
          <a:solidFill>
            <a:schemeClr val="tx1"/>
          </a:solidFill>
          <a:latin typeface="+mn-lt"/>
          <a:ea typeface="+mn-ea"/>
          <a:cs typeface="+mn-cs"/>
        </a:defRPr>
      </a:lvl7pPr>
      <a:lvl8pPr marL="12801520" algn="l" defTabSz="3657577" rtl="0" eaLnBrk="1" latinLnBrk="0" hangingPunct="1">
        <a:defRPr sz="7200" kern="1200">
          <a:solidFill>
            <a:schemeClr val="tx1"/>
          </a:solidFill>
          <a:latin typeface="+mn-lt"/>
          <a:ea typeface="+mn-ea"/>
          <a:cs typeface="+mn-cs"/>
        </a:defRPr>
      </a:lvl8pPr>
      <a:lvl9pPr marL="14630309" algn="l" defTabSz="3657577"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youtube.com/watch?v=8PEpDMgR9D0"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8282331" y="8524340"/>
            <a:ext cx="8311467" cy="17820261"/>
          </a:xfrm>
          <a:prstGeom prst="rect">
            <a:avLst/>
          </a:prstGeom>
          <a:noFill/>
          <a:ln w="76200">
            <a:noFill/>
          </a:ln>
        </p:spPr>
        <p:txBody>
          <a:bodyPr wrap="square" lIns="365758" tIns="182879" rIns="365758" bIns="182879" rtlCol="0">
            <a:spAutoFit/>
          </a:bodyPr>
          <a:lstStyle/>
          <a:p>
            <a:pPr algn="ctr"/>
            <a:r>
              <a:rPr lang="en-US" sz="5400" dirty="0" smtClean="0"/>
              <a:t>Results</a:t>
            </a:r>
          </a:p>
          <a:p>
            <a:endParaRPr lang="en-US" sz="3600" dirty="0" smtClean="0"/>
          </a:p>
          <a:p>
            <a:endParaRPr lang="en-US" sz="3600" dirty="0"/>
          </a:p>
          <a:p>
            <a:endParaRPr lang="en-US" sz="3600" dirty="0" smtClean="0"/>
          </a:p>
          <a:p>
            <a:endParaRPr lang="en-US" sz="3600" dirty="0" smtClean="0"/>
          </a:p>
          <a:p>
            <a:endParaRPr lang="en-US" sz="3600" dirty="0"/>
          </a:p>
          <a:p>
            <a:endParaRPr lang="en-US" sz="3600" dirty="0" smtClean="0"/>
          </a:p>
          <a:p>
            <a:endParaRPr lang="en-US" sz="3600" dirty="0"/>
          </a:p>
          <a:p>
            <a:endParaRPr lang="es-PR" sz="3600" dirty="0" smtClean="0"/>
          </a:p>
          <a:p>
            <a:endParaRPr lang="es-PR" sz="3600" dirty="0"/>
          </a:p>
          <a:p>
            <a:r>
              <a:rPr lang="es-PR" sz="3600" dirty="0" smtClean="0"/>
              <a:t>Nuestro </a:t>
            </a:r>
            <a:r>
              <a:rPr lang="es-PR" sz="3600" dirty="0"/>
              <a:t>primer intento era un desastre. Intentamos de correr el juego sin ningún </a:t>
            </a:r>
            <a:r>
              <a:rPr lang="es-PR" sz="3600" dirty="0" err="1"/>
              <a:t>class</a:t>
            </a:r>
            <a:r>
              <a:rPr lang="es-PR" sz="3600" dirty="0"/>
              <a:t> y con solo </a:t>
            </a:r>
            <a:r>
              <a:rPr lang="es-PR" sz="3600" dirty="0" err="1"/>
              <a:t>loop</a:t>
            </a:r>
            <a:r>
              <a:rPr lang="es-PR" sz="3600" dirty="0"/>
              <a:t> </a:t>
            </a:r>
            <a:r>
              <a:rPr lang="es-PR" sz="3600" dirty="0" err="1"/>
              <a:t>statements</a:t>
            </a:r>
            <a:r>
              <a:rPr lang="es-PR" sz="3600" dirty="0"/>
              <a:t>. Cual es posible pero resulto en muchísimos bugs</a:t>
            </a:r>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smtClean="0"/>
          </a:p>
          <a:p>
            <a:endParaRPr lang="en-US" sz="3600" dirty="0" smtClean="0"/>
          </a:p>
          <a:p>
            <a:endParaRPr lang="en-US" sz="3600" dirty="0" smtClean="0"/>
          </a:p>
          <a:p>
            <a:r>
              <a:rPr lang="en-US" sz="3600" dirty="0" smtClean="0"/>
              <a:t>            </a:t>
            </a:r>
          </a:p>
          <a:p>
            <a:r>
              <a:rPr lang="en-US" sz="3600" dirty="0" smtClean="0"/>
              <a:t>	</a:t>
            </a:r>
            <a:endParaRPr lang="en-US" sz="3600" dirty="0"/>
          </a:p>
          <a:p>
            <a:r>
              <a:rPr lang="es-PR" sz="3600" dirty="0"/>
              <a:t>Al segundo intento ya resulto ser que usando clases y </a:t>
            </a:r>
            <a:r>
              <a:rPr lang="es-PR" sz="3600" dirty="0" err="1"/>
              <a:t>collision</a:t>
            </a:r>
            <a:r>
              <a:rPr lang="es-PR" sz="3600" dirty="0"/>
              <a:t> </a:t>
            </a:r>
            <a:r>
              <a:rPr lang="es-PR" sz="3600" dirty="0" err="1"/>
              <a:t>sprites</a:t>
            </a:r>
            <a:r>
              <a:rPr lang="es-PR" sz="3600" dirty="0"/>
              <a:t> era sumamente mas fácil y trabajaba mas eficiente.</a:t>
            </a:r>
          </a:p>
          <a:p>
            <a:endParaRPr lang="en-US" sz="3600" dirty="0" smtClean="0"/>
          </a:p>
          <a:p>
            <a:endParaRPr lang="en-US" sz="3600" dirty="0" smtClean="0"/>
          </a:p>
        </p:txBody>
      </p:sp>
      <p:sp>
        <p:nvSpPr>
          <p:cNvPr id="4" name="TextBox 3"/>
          <p:cNvSpPr txBox="1"/>
          <p:nvPr/>
        </p:nvSpPr>
        <p:spPr>
          <a:xfrm>
            <a:off x="4755443" y="380999"/>
            <a:ext cx="27528249" cy="1477325"/>
          </a:xfrm>
          <a:prstGeom prst="rect">
            <a:avLst/>
          </a:prstGeom>
          <a:noFill/>
          <a:ln w="76200">
            <a:noFill/>
          </a:ln>
        </p:spPr>
        <p:txBody>
          <a:bodyPr wrap="square" lIns="365758" tIns="182879" rIns="365758" bIns="182879" rtlCol="0">
            <a:spAutoFit/>
          </a:bodyPr>
          <a:lstStyle/>
          <a:p>
            <a:pPr algn="ctr"/>
            <a:r>
              <a:rPr lang="en-US" dirty="0" smtClean="0">
                <a:latin typeface="Helvetica" pitchFamily="34" charset="0"/>
                <a:cs typeface="Helvetica" pitchFamily="34" charset="0"/>
              </a:rPr>
              <a:t>“</a:t>
            </a:r>
            <a:r>
              <a:rPr lang="en-US" dirty="0" smtClean="0">
                <a:solidFill>
                  <a:srgbClr val="C00000"/>
                </a:solidFill>
                <a:latin typeface="Helvetica" pitchFamily="34" charset="0"/>
                <a:cs typeface="Helvetica" pitchFamily="34" charset="0"/>
              </a:rPr>
              <a:t>Protect Your </a:t>
            </a:r>
            <a:r>
              <a:rPr lang="en-US" dirty="0" err="1" smtClean="0">
                <a:solidFill>
                  <a:srgbClr val="C00000"/>
                </a:solidFill>
                <a:latin typeface="Helvetica" pitchFamily="34" charset="0"/>
                <a:cs typeface="Helvetica" pitchFamily="34" charset="0"/>
              </a:rPr>
              <a:t>Huevos</a:t>
            </a:r>
            <a:r>
              <a:rPr lang="en-US" dirty="0" smtClean="0">
                <a:latin typeface="Helvetica" pitchFamily="34" charset="0"/>
                <a:cs typeface="Helvetica" pitchFamily="34" charset="0"/>
              </a:rPr>
              <a:t>”</a:t>
            </a:r>
          </a:p>
        </p:txBody>
      </p:sp>
      <p:sp>
        <p:nvSpPr>
          <p:cNvPr id="7" name="TextBox 6"/>
          <p:cNvSpPr txBox="1"/>
          <p:nvPr/>
        </p:nvSpPr>
        <p:spPr>
          <a:xfrm>
            <a:off x="1295400" y="4510771"/>
            <a:ext cx="34594800" cy="3785650"/>
          </a:xfrm>
          <a:prstGeom prst="rect">
            <a:avLst/>
          </a:prstGeom>
          <a:noFill/>
          <a:ln w="38100">
            <a:noFill/>
          </a:ln>
        </p:spPr>
        <p:txBody>
          <a:bodyPr wrap="square" lIns="365758" tIns="182879" rIns="365758" bIns="182879" rtlCol="0">
            <a:spAutoFit/>
          </a:bodyPr>
          <a:lstStyle/>
          <a:p>
            <a:pPr algn="ctr"/>
            <a:r>
              <a:rPr lang="en-US" sz="5400" dirty="0" smtClean="0"/>
              <a:t>Abstract</a:t>
            </a:r>
          </a:p>
          <a:p>
            <a:r>
              <a:rPr lang="es-PR" sz="2800" b="1" u="sng" dirty="0" smtClean="0">
                <a:solidFill>
                  <a:schemeClr val="accent1"/>
                </a:solidFill>
              </a:rPr>
              <a:t>Defender</a:t>
            </a:r>
            <a:r>
              <a:rPr lang="es-PR" sz="2800" b="1" dirty="0" smtClean="0">
                <a:solidFill>
                  <a:schemeClr val="accent1"/>
                </a:solidFill>
              </a:rPr>
              <a:t>: </a:t>
            </a:r>
            <a:r>
              <a:rPr lang="es-PR" sz="2800" dirty="0" smtClean="0"/>
              <a:t>un juego </a:t>
            </a:r>
            <a:r>
              <a:rPr lang="es-PR" sz="2800" dirty="0" err="1" smtClean="0"/>
              <a:t>arcade</a:t>
            </a:r>
            <a:r>
              <a:rPr lang="es-PR" sz="2800" dirty="0" smtClean="0"/>
              <a:t> del 1980. Cuando fue  enseñado en noviembre del 1980 (el año que fue </a:t>
            </a:r>
            <a:r>
              <a:rPr lang="es-PR" sz="2800" dirty="0" err="1" smtClean="0"/>
              <a:t>publiucado</a:t>
            </a:r>
            <a:r>
              <a:rPr lang="es-PR" sz="2800" dirty="0" smtClean="0"/>
              <a:t>) en  </a:t>
            </a:r>
            <a:r>
              <a:rPr lang="es-PR" sz="2800" dirty="0" err="1" smtClean="0"/>
              <a:t>Amusement</a:t>
            </a:r>
            <a:r>
              <a:rPr lang="es-PR" sz="2800" dirty="0" smtClean="0"/>
              <a:t> &amp; </a:t>
            </a:r>
            <a:r>
              <a:rPr lang="es-PR" sz="2800" dirty="0" err="1" smtClean="0"/>
              <a:t>Music</a:t>
            </a:r>
            <a:r>
              <a:rPr lang="es-PR" sz="2800" dirty="0" smtClean="0"/>
              <a:t> </a:t>
            </a:r>
            <a:r>
              <a:rPr lang="es-PR" sz="2800" dirty="0" err="1" smtClean="0"/>
              <a:t>Operators</a:t>
            </a:r>
            <a:r>
              <a:rPr lang="es-PR" sz="2800" dirty="0" smtClean="0"/>
              <a:t> </a:t>
            </a:r>
            <a:r>
              <a:rPr lang="es-PR" sz="2800" dirty="0" err="1" smtClean="0"/>
              <a:t>Association</a:t>
            </a:r>
            <a:r>
              <a:rPr lang="es-PR" sz="2800" dirty="0" smtClean="0"/>
              <a:t> (AMOA) </a:t>
            </a:r>
            <a:r>
              <a:rPr lang="es-PR" sz="2800" dirty="0" err="1" smtClean="0"/>
              <a:t>trade</a:t>
            </a:r>
            <a:r>
              <a:rPr lang="es-PR" sz="2800" dirty="0" smtClean="0"/>
              <a:t> show, la recepción del juego fue casi de indiferencia. </a:t>
            </a:r>
            <a:r>
              <a:rPr lang="es-PR" sz="2800" dirty="0" err="1" smtClean="0"/>
              <a:t>Jarvis</a:t>
            </a:r>
            <a:r>
              <a:rPr lang="es-PR" sz="2800" dirty="0" smtClean="0"/>
              <a:t> entendía que la audiencia le tenia miedo al juego por todos los botones que tenia. El juego ofrecía 5 botones y un joystick para navegar por el juego. Con todo y eso el juego termino siendo uno de los juegos mas vendidos en la historia de videojuegos.  Eugene </a:t>
            </a:r>
            <a:r>
              <a:rPr lang="es-PR" sz="2800" dirty="0" err="1" smtClean="0"/>
              <a:t>Jarvis</a:t>
            </a:r>
            <a:r>
              <a:rPr lang="es-PR" sz="2800" dirty="0" smtClean="0"/>
              <a:t> pudo triunfar con todo y la falta de entusiasmo de </a:t>
            </a:r>
            <a:r>
              <a:rPr lang="es-PR" sz="2800" dirty="0" err="1" smtClean="0"/>
              <a:t>William’s</a:t>
            </a:r>
            <a:r>
              <a:rPr lang="es-PR" sz="2800" dirty="0" smtClean="0"/>
              <a:t> la compañía que publico a Defender. Defender es un jugo estilo </a:t>
            </a:r>
            <a:r>
              <a:rPr lang="es-PR" sz="2800" dirty="0" err="1" smtClean="0"/>
              <a:t>shoot</a:t>
            </a:r>
            <a:r>
              <a:rPr lang="es-PR" sz="2800" dirty="0" smtClean="0"/>
              <a:t> </a:t>
            </a:r>
            <a:r>
              <a:rPr lang="es-PR" sz="2800" dirty="0" err="1" smtClean="0"/>
              <a:t>em’up</a:t>
            </a:r>
            <a:r>
              <a:rPr lang="es-PR" sz="2800" dirty="0" smtClean="0"/>
              <a:t> , en donde el jugador tiene que salvar a humanos  en una colonia establecida en un planeta extranjero que es atacada por extraterrestres. Tu como jugador tienes que salvar a los humanoides disparándole a las naves de los extraterrestres y capturar a los humanos antes de que se caigan a su muerte o sean mutados  en monstros. El mapa del juego es muy grande  y  es </a:t>
            </a:r>
            <a:r>
              <a:rPr lang="es-PR" sz="2800" dirty="0" err="1" smtClean="0"/>
              <a:t>side-scrolling</a:t>
            </a:r>
            <a:r>
              <a:rPr lang="es-PR" sz="2800" dirty="0" smtClean="0"/>
              <a:t> para saber en que parte estas tienes que  ver tu mapa arriba.</a:t>
            </a:r>
          </a:p>
          <a:p>
            <a:r>
              <a:rPr lang="es-PR" sz="2800" b="1" u="sng" dirty="0" smtClean="0">
                <a:solidFill>
                  <a:schemeClr val="accent1"/>
                </a:solidFill>
              </a:rPr>
              <a:t>Eugene </a:t>
            </a:r>
            <a:r>
              <a:rPr lang="es-PR" sz="2800" b="1" u="sng" dirty="0" err="1" smtClean="0">
                <a:solidFill>
                  <a:schemeClr val="accent1"/>
                </a:solidFill>
              </a:rPr>
              <a:t>Jarvis</a:t>
            </a:r>
            <a:r>
              <a:rPr lang="es-PR" sz="2800" b="1" dirty="0" smtClean="0">
                <a:solidFill>
                  <a:schemeClr val="accent1"/>
                </a:solidFill>
              </a:rPr>
              <a:t>: </a:t>
            </a:r>
            <a:r>
              <a:rPr lang="es-PR" sz="2800" dirty="0" smtClean="0"/>
              <a:t>antes de trabajar en Defender para la compañía </a:t>
            </a:r>
            <a:r>
              <a:rPr lang="es-PR" sz="2800" dirty="0" err="1" smtClean="0"/>
              <a:t>William’s</a:t>
            </a:r>
            <a:r>
              <a:rPr lang="es-PR" sz="2800" dirty="0" smtClean="0"/>
              <a:t>, </a:t>
            </a:r>
            <a:r>
              <a:rPr lang="es-PR" sz="2800" dirty="0" err="1" smtClean="0"/>
              <a:t>Jarvis</a:t>
            </a:r>
            <a:r>
              <a:rPr lang="es-PR" sz="2800" dirty="0" smtClean="0"/>
              <a:t> hacia maquinas de pinball  </a:t>
            </a:r>
            <a:r>
              <a:rPr lang="es-PR" sz="2800" smtClean="0"/>
              <a:t>para Atari</a:t>
            </a:r>
            <a:r>
              <a:rPr lang="es-PR" sz="2800" dirty="0" smtClean="0"/>
              <a:t> . Después de Defender creo  ”</a:t>
            </a:r>
            <a:r>
              <a:rPr lang="es-PR" sz="2800" dirty="0" err="1" smtClean="0"/>
              <a:t>Robotron</a:t>
            </a:r>
            <a:r>
              <a:rPr lang="es-PR" sz="2800" dirty="0" smtClean="0"/>
              <a:t>: 2084”, los juegos de carrera de “</a:t>
            </a:r>
            <a:r>
              <a:rPr lang="es-PR" sz="2800" dirty="0" err="1" smtClean="0"/>
              <a:t>Cruis’n</a:t>
            </a:r>
            <a:r>
              <a:rPr lang="es-PR" sz="2800" dirty="0" smtClean="0"/>
              <a:t>’” en los 1990’s.</a:t>
            </a:r>
            <a:endParaRPr lang="es-PR" sz="2800" b="1" u="sng" dirty="0" smtClean="0">
              <a:solidFill>
                <a:schemeClr val="accent1"/>
              </a:solidFill>
            </a:endParaRPr>
          </a:p>
        </p:txBody>
      </p:sp>
      <p:sp>
        <p:nvSpPr>
          <p:cNvPr id="8" name="TextBox 7"/>
          <p:cNvSpPr txBox="1"/>
          <p:nvPr/>
        </p:nvSpPr>
        <p:spPr>
          <a:xfrm>
            <a:off x="1143000" y="8229600"/>
            <a:ext cx="7772400" cy="13388277"/>
          </a:xfrm>
          <a:prstGeom prst="rect">
            <a:avLst/>
          </a:prstGeom>
          <a:noFill/>
          <a:ln w="76200">
            <a:noFill/>
          </a:ln>
        </p:spPr>
        <p:txBody>
          <a:bodyPr wrap="square" lIns="365758" tIns="182879" rIns="365758" bIns="182879" rtlCol="0">
            <a:spAutoFit/>
          </a:bodyPr>
          <a:lstStyle/>
          <a:p>
            <a:pPr algn="ctr"/>
            <a:r>
              <a:rPr lang="en-US" sz="5400" dirty="0" smtClean="0"/>
              <a:t>Project Description</a:t>
            </a:r>
          </a:p>
          <a:p>
            <a:pPr algn="ctr"/>
            <a:endParaRPr lang="en-US" sz="5400" dirty="0" smtClean="0"/>
          </a:p>
          <a:p>
            <a:pPr algn="ctr"/>
            <a:endParaRPr lang="en-US" sz="5400" dirty="0" smtClean="0"/>
          </a:p>
          <a:p>
            <a:pPr algn="ctr"/>
            <a:endParaRPr lang="en-US" sz="5400" dirty="0" smtClean="0"/>
          </a:p>
          <a:p>
            <a:pPr algn="ctr"/>
            <a:endParaRPr lang="en-US" sz="5400" dirty="0" smtClean="0"/>
          </a:p>
          <a:p>
            <a:endParaRPr lang="en-US" sz="6400" dirty="0" smtClean="0"/>
          </a:p>
          <a:p>
            <a:endParaRPr lang="en-US" sz="6400" dirty="0" smtClean="0"/>
          </a:p>
          <a:p>
            <a:endParaRPr lang="en-US" sz="6400" dirty="0" smtClean="0"/>
          </a:p>
          <a:p>
            <a:endParaRPr lang="en-US" sz="6400" dirty="0" smtClean="0"/>
          </a:p>
          <a:p>
            <a:endParaRPr lang="en-US" sz="6400" dirty="0" smtClean="0"/>
          </a:p>
          <a:p>
            <a:endParaRPr lang="en-US" sz="6400" dirty="0"/>
          </a:p>
          <a:p>
            <a:endParaRPr lang="en-US" sz="6400" dirty="0"/>
          </a:p>
          <a:p>
            <a:endParaRPr lang="en-US" sz="6400" dirty="0"/>
          </a:p>
          <a:p>
            <a:endParaRPr lang="en-US" sz="6400" dirty="0"/>
          </a:p>
        </p:txBody>
      </p:sp>
      <p:sp>
        <p:nvSpPr>
          <p:cNvPr id="9" name="TextBox 8"/>
          <p:cNvSpPr txBox="1"/>
          <p:nvPr/>
        </p:nvSpPr>
        <p:spPr>
          <a:xfrm>
            <a:off x="27355800" y="8458200"/>
            <a:ext cx="8458200" cy="12957391"/>
          </a:xfrm>
          <a:prstGeom prst="rect">
            <a:avLst/>
          </a:prstGeom>
          <a:noFill/>
          <a:ln w="76200">
            <a:noFill/>
          </a:ln>
        </p:spPr>
        <p:txBody>
          <a:bodyPr wrap="square" lIns="365758" tIns="182879" rIns="365758" bIns="182879" rtlCol="0">
            <a:spAutoFit/>
          </a:bodyPr>
          <a:lstStyle/>
          <a:p>
            <a:pPr algn="ctr"/>
            <a:r>
              <a:rPr lang="es-PR" sz="5400" dirty="0" err="1" smtClean="0"/>
              <a:t>Other</a:t>
            </a:r>
            <a:r>
              <a:rPr lang="es-PR" sz="5400" dirty="0" smtClean="0"/>
              <a:t> </a:t>
            </a:r>
            <a:r>
              <a:rPr lang="es-PR" sz="5400" dirty="0" err="1" smtClean="0"/>
              <a:t>Applications</a:t>
            </a:r>
            <a:endParaRPr lang="es-PR" sz="5400" dirty="0" smtClean="0"/>
          </a:p>
          <a:p>
            <a:r>
              <a:rPr lang="es-PR" sz="3600" dirty="0"/>
              <a:t>Este tipo de código tiene muchísimas aplicaciones fuera de juegos de video. Por ejemplo general podrías instalar esto en un </a:t>
            </a:r>
            <a:r>
              <a:rPr lang="es-PR" sz="3600" dirty="0" err="1"/>
              <a:t>raspery</a:t>
            </a:r>
            <a:r>
              <a:rPr lang="es-PR" sz="3600" dirty="0"/>
              <a:t> pie y corre un jardín. Donde los niveles de agua, fertilizantes, y otras variables son tus </a:t>
            </a:r>
            <a:r>
              <a:rPr lang="es-PR" sz="3600" dirty="0" err="1"/>
              <a:t>classes</a:t>
            </a:r>
            <a:r>
              <a:rPr lang="es-PR" sz="3600" dirty="0"/>
              <a:t> y por ahí puedes automatizar tu jardín por complete.</a:t>
            </a:r>
          </a:p>
          <a:p>
            <a:pPr algn="ctr"/>
            <a:r>
              <a:rPr lang="es-PR" sz="5400" dirty="0" err="1" smtClean="0"/>
              <a:t>Next</a:t>
            </a:r>
            <a:r>
              <a:rPr lang="es-PR" sz="5400" dirty="0" smtClean="0"/>
              <a:t> </a:t>
            </a:r>
            <a:r>
              <a:rPr lang="es-PR" sz="5400" dirty="0" err="1" smtClean="0"/>
              <a:t>Steps</a:t>
            </a:r>
            <a:endParaRPr lang="es-PR" sz="5400" dirty="0" smtClean="0"/>
          </a:p>
          <a:p>
            <a:r>
              <a:rPr lang="es-PR" sz="3600" dirty="0" smtClean="0"/>
              <a:t>Nuestro próximo paso es dominar todo lo aprendido en clase, para luego ir a programación de animación 3D y </a:t>
            </a:r>
            <a:r>
              <a:rPr lang="es-PR" sz="3600" dirty="0"/>
              <a:t>a</a:t>
            </a:r>
            <a:r>
              <a:rPr lang="es-PR" sz="3600" dirty="0" smtClean="0"/>
              <a:t>prender a programar en C++ </a:t>
            </a:r>
          </a:p>
          <a:p>
            <a:r>
              <a:rPr lang="es-PR" sz="5400" dirty="0" err="1" smtClean="0"/>
              <a:t>References</a:t>
            </a:r>
            <a:endParaRPr lang="es-PR" sz="5400" dirty="0" smtClean="0"/>
          </a:p>
          <a:p>
            <a:pPr marL="422910" indent="-514350">
              <a:buAutoNum type="arabicPeriod"/>
            </a:pPr>
            <a:r>
              <a:rPr lang="es-PR" sz="3200" dirty="0" err="1" smtClean="0"/>
              <a:t>Attaway</a:t>
            </a:r>
            <a:r>
              <a:rPr lang="es-PR" sz="3200" dirty="0" smtClean="0"/>
              <a:t>, S.(2012). </a:t>
            </a:r>
            <a:r>
              <a:rPr lang="es-PR" sz="3200" i="1" dirty="0" smtClean="0"/>
              <a:t>MATLAB: A </a:t>
            </a:r>
            <a:r>
              <a:rPr lang="es-PR" sz="3200" i="1" dirty="0" err="1" smtClean="0"/>
              <a:t>Practical</a:t>
            </a:r>
            <a:r>
              <a:rPr lang="es-PR" sz="3200" i="1" dirty="0" smtClean="0"/>
              <a:t> </a:t>
            </a:r>
            <a:r>
              <a:rPr lang="es-PR" sz="3200" i="1" dirty="0" err="1" smtClean="0"/>
              <a:t>Introduction</a:t>
            </a:r>
            <a:r>
              <a:rPr lang="es-PR" sz="3200" i="1" dirty="0" smtClean="0"/>
              <a:t> to </a:t>
            </a:r>
            <a:r>
              <a:rPr lang="es-PR" sz="3200" i="1" dirty="0" err="1" smtClean="0"/>
              <a:t>Programing</a:t>
            </a:r>
            <a:r>
              <a:rPr lang="es-PR" sz="3200" i="1" dirty="0" smtClean="0"/>
              <a:t> and </a:t>
            </a:r>
            <a:r>
              <a:rPr lang="es-PR" sz="3200" i="1" dirty="0" err="1" smtClean="0"/>
              <a:t>Problem</a:t>
            </a:r>
            <a:r>
              <a:rPr lang="es-PR" sz="3200" i="1" dirty="0" smtClean="0"/>
              <a:t> </a:t>
            </a:r>
            <a:r>
              <a:rPr lang="es-PR" sz="3200" i="1" dirty="0" err="1" smtClean="0"/>
              <a:t>Solving</a:t>
            </a:r>
            <a:r>
              <a:rPr lang="es-PR" sz="3200" dirty="0" smtClean="0"/>
              <a:t>. Boston: </a:t>
            </a:r>
            <a:r>
              <a:rPr lang="es-PR" sz="3200" dirty="0" err="1" smtClean="0"/>
              <a:t>Elevier</a:t>
            </a:r>
            <a:endParaRPr lang="es-PR" sz="3200" dirty="0" smtClean="0"/>
          </a:p>
          <a:p>
            <a:pPr marL="422910" indent="-514350">
              <a:buAutoNum type="arabicPeriod"/>
            </a:pPr>
            <a:r>
              <a:rPr lang="es-PR" sz="3200" dirty="0">
                <a:hlinkClick r:id="rId3"/>
              </a:rPr>
              <a:t>https://</a:t>
            </a:r>
            <a:r>
              <a:rPr lang="es-PR" sz="3200" dirty="0" smtClean="0">
                <a:hlinkClick r:id="rId3"/>
              </a:rPr>
              <a:t>www.youtube.com/watch?v=8PEpDMgR9D0</a:t>
            </a:r>
            <a:endParaRPr lang="es-PR" sz="3200" dirty="0" smtClean="0"/>
          </a:p>
          <a:p>
            <a:pPr marL="422910" indent="-514350">
              <a:buAutoNum type="arabicPeriod"/>
            </a:pPr>
            <a:r>
              <a:rPr lang="es-PR" sz="3200" dirty="0"/>
              <a:t>https://www.youtube.com/watch?v=X-L80KM9gM8</a:t>
            </a:r>
          </a:p>
        </p:txBody>
      </p:sp>
      <p:sp>
        <p:nvSpPr>
          <p:cNvPr id="10" name="TextBox 9"/>
          <p:cNvSpPr txBox="1"/>
          <p:nvPr/>
        </p:nvSpPr>
        <p:spPr>
          <a:xfrm>
            <a:off x="914400" y="9525000"/>
            <a:ext cx="8001000" cy="11449286"/>
          </a:xfrm>
          <a:prstGeom prst="rect">
            <a:avLst/>
          </a:prstGeom>
          <a:noFill/>
          <a:ln w="76200">
            <a:noFill/>
          </a:ln>
        </p:spPr>
        <p:txBody>
          <a:bodyPr wrap="square" lIns="365758" tIns="182879" rIns="365758" bIns="182879" rtlCol="0">
            <a:spAutoFit/>
          </a:bodyPr>
          <a:lstStyle/>
          <a:p>
            <a:r>
              <a:rPr lang="es-PR" sz="3600" dirty="0" smtClean="0"/>
              <a:t>El juego “</a:t>
            </a:r>
            <a:r>
              <a:rPr lang="es-PR" sz="3600" dirty="0" err="1" smtClean="0"/>
              <a:t>Protect</a:t>
            </a:r>
            <a:r>
              <a:rPr lang="es-PR" sz="3600" dirty="0" smtClean="0"/>
              <a:t> </a:t>
            </a:r>
            <a:r>
              <a:rPr lang="es-PR" sz="3600" dirty="0" err="1" smtClean="0"/>
              <a:t>Your</a:t>
            </a:r>
            <a:r>
              <a:rPr lang="es-PR" sz="3600" dirty="0" smtClean="0"/>
              <a:t> Huevos” esta inspirado por “Defender” uno de los juegos mas populares y mas vendidos en la historia de videojuegos. Ya que el juego es muy complejo de replicar en el tiempo restringido, decidimos simplificar el juego bastante. Ya no tendría varios tipos de enemigos, no seria tipo </a:t>
            </a:r>
            <a:r>
              <a:rPr lang="es-PR" sz="3600" dirty="0" err="1" smtClean="0"/>
              <a:t>side-scrolling</a:t>
            </a:r>
            <a:r>
              <a:rPr lang="es-PR" sz="3600" dirty="0" smtClean="0"/>
              <a:t> con un mini-</a:t>
            </a:r>
            <a:r>
              <a:rPr lang="es-PR" sz="3600" dirty="0" err="1" smtClean="0"/>
              <a:t>map</a:t>
            </a:r>
            <a:r>
              <a:rPr lang="es-PR" sz="3600" dirty="0" smtClean="0"/>
              <a:t>, entre otros cambios. Pero si decidimos usar varios conceptos claves del juego. El estilo </a:t>
            </a:r>
            <a:r>
              <a:rPr lang="es-PR" sz="3600" dirty="0" err="1" smtClean="0"/>
              <a:t>shoot</a:t>
            </a:r>
            <a:r>
              <a:rPr lang="es-PR" sz="3600" dirty="0" smtClean="0"/>
              <a:t> </a:t>
            </a:r>
            <a:r>
              <a:rPr lang="es-PR" sz="3600" dirty="0" err="1" smtClean="0"/>
              <a:t>em</a:t>
            </a:r>
            <a:r>
              <a:rPr lang="es-PR" sz="3600" dirty="0" smtClean="0"/>
              <a:t>’ up, añadimos un reloj con tiempo limite y un score. Al principio intentamos hacerlo sin el conocimiento necesario para programar adecuadamente un juego, el cual resulto en crear un desastre de juego. Sin las clases y sin los scripts de colisión no se pudo hacer nada cohesivo. </a:t>
            </a:r>
          </a:p>
        </p:txBody>
      </p:sp>
      <p:sp>
        <p:nvSpPr>
          <p:cNvPr id="13" name="Text Box 14"/>
          <p:cNvSpPr txBox="1">
            <a:spLocks noChangeArrowheads="1"/>
          </p:cNvSpPr>
          <p:nvPr/>
        </p:nvSpPr>
        <p:spPr bwMode="auto">
          <a:xfrm>
            <a:off x="1295400" y="2514600"/>
            <a:ext cx="34072286" cy="1872685"/>
          </a:xfrm>
          <a:prstGeom prst="rect">
            <a:avLst/>
          </a:prstGeom>
          <a:noFill/>
          <a:ln w="12700">
            <a:noFill/>
            <a:miter lim="800000"/>
            <a:headEnd/>
            <a:tailEnd/>
          </a:ln>
        </p:spPr>
        <p:txBody>
          <a:bodyPr lIns="211007" tIns="211007" rIns="211007" bIns="211007">
            <a:spAutoFit/>
          </a:bodyPr>
          <a:lstStyle/>
          <a:p>
            <a:pPr algn="ctr">
              <a:spcBef>
                <a:spcPct val="50000"/>
              </a:spcBef>
            </a:pPr>
            <a:r>
              <a:rPr lang="en-US" sz="4600" b="1" dirty="0" smtClean="0"/>
              <a:t>Marcos Vazquez  Giancarlo Rivera</a:t>
            </a:r>
            <a:r>
              <a:rPr lang="en-US" sz="4600" b="1" dirty="0"/>
              <a:t/>
            </a:r>
            <a:br>
              <a:rPr lang="en-US" sz="4600" b="1" dirty="0"/>
            </a:br>
            <a:r>
              <a:rPr lang="es-PR" sz="4800" dirty="0" smtClean="0"/>
              <a:t>Computer Science, University of Puerto Rico, Rio Piedras, PR </a:t>
            </a:r>
            <a:endParaRPr lang="en-US" sz="4600" dirty="0"/>
          </a:p>
        </p:txBody>
      </p:sp>
      <p:sp>
        <p:nvSpPr>
          <p:cNvPr id="14" name="TextBox 13"/>
          <p:cNvSpPr txBox="1"/>
          <p:nvPr/>
        </p:nvSpPr>
        <p:spPr>
          <a:xfrm>
            <a:off x="9753600" y="8382000"/>
            <a:ext cx="8077200" cy="5078311"/>
          </a:xfrm>
          <a:prstGeom prst="rect">
            <a:avLst/>
          </a:prstGeom>
          <a:noFill/>
          <a:ln w="76200">
            <a:noFill/>
          </a:ln>
        </p:spPr>
        <p:txBody>
          <a:bodyPr wrap="square" lIns="365758" tIns="182879" rIns="365758" bIns="182879" rtlCol="0">
            <a:spAutoFit/>
          </a:bodyPr>
          <a:lstStyle/>
          <a:p>
            <a:pPr algn="ctr"/>
            <a:r>
              <a:rPr lang="es-PR" sz="5400" dirty="0" err="1" smtClean="0"/>
              <a:t>Proposed</a:t>
            </a:r>
            <a:r>
              <a:rPr lang="es-PR" sz="5400" dirty="0" smtClean="0"/>
              <a:t> </a:t>
            </a:r>
            <a:r>
              <a:rPr lang="es-PR" sz="5400" dirty="0" err="1" smtClean="0"/>
              <a:t>Solution</a:t>
            </a:r>
            <a:endParaRPr lang="es-PR" sz="6400" dirty="0" smtClean="0"/>
          </a:p>
          <a:p>
            <a:r>
              <a:rPr lang="es-PR" sz="3600" dirty="0" smtClean="0"/>
              <a:t>No de otra, se tendría que hacer el juego otra vez, empezarlo desde cero. Ya terminando el curso, podíamos intentar crear algo que funcione. Los propusimos hacer el juego usando scripts de colisión, </a:t>
            </a:r>
            <a:r>
              <a:rPr lang="es-PR" sz="3600" dirty="0" err="1" smtClean="0"/>
              <a:t>sprites</a:t>
            </a:r>
            <a:r>
              <a:rPr lang="es-PR" sz="3600" dirty="0" smtClean="0"/>
              <a:t> en vez de fotos, </a:t>
            </a:r>
            <a:r>
              <a:rPr lang="es-PR" sz="3600" dirty="0" err="1" smtClean="0"/>
              <a:t>gif’s</a:t>
            </a:r>
            <a:r>
              <a:rPr lang="es-PR" sz="3600" dirty="0" smtClean="0"/>
              <a:t>, etc. y usando listas.</a:t>
            </a:r>
          </a:p>
        </p:txBody>
      </p:sp>
      <p:sp>
        <p:nvSpPr>
          <p:cNvPr id="22" name="TextBox 21"/>
          <p:cNvSpPr txBox="1"/>
          <p:nvPr/>
        </p:nvSpPr>
        <p:spPr>
          <a:xfrm>
            <a:off x="27355800" y="24003000"/>
            <a:ext cx="7772400" cy="2308322"/>
          </a:xfrm>
          <a:prstGeom prst="rect">
            <a:avLst/>
          </a:prstGeom>
          <a:noFill/>
          <a:ln w="76200">
            <a:noFill/>
          </a:ln>
        </p:spPr>
        <p:txBody>
          <a:bodyPr wrap="square" lIns="365758" tIns="182879" rIns="365758" bIns="182879" rtlCol="0">
            <a:spAutoFit/>
          </a:bodyPr>
          <a:lstStyle/>
          <a:p>
            <a:pPr algn="ctr"/>
            <a:r>
              <a:rPr lang="en-US" sz="5400" dirty="0" smtClean="0"/>
              <a:t>Contact Info</a:t>
            </a:r>
          </a:p>
          <a:p>
            <a:pPr algn="ctr"/>
            <a:r>
              <a:rPr lang="en-US" sz="3600" dirty="0" smtClean="0"/>
              <a:t>mvazquez1995@gmail.com</a:t>
            </a:r>
          </a:p>
          <a:p>
            <a:pPr algn="ctr"/>
            <a:r>
              <a:rPr lang="en-US" sz="3600" dirty="0" smtClean="0"/>
              <a:t>ganky66@gmail.com</a:t>
            </a:r>
            <a:endParaRPr lang="en-US" sz="3600" dirty="0"/>
          </a:p>
        </p:txBody>
      </p:sp>
      <p:sp>
        <p:nvSpPr>
          <p:cNvPr id="35" name="TextBox 34"/>
          <p:cNvSpPr txBox="1"/>
          <p:nvPr/>
        </p:nvSpPr>
        <p:spPr>
          <a:xfrm>
            <a:off x="10390495" y="11227743"/>
            <a:ext cx="3935105" cy="523220"/>
          </a:xfrm>
          <a:prstGeom prst="rect">
            <a:avLst/>
          </a:prstGeom>
          <a:noFill/>
        </p:spPr>
        <p:txBody>
          <a:bodyPr wrap="square" rtlCol="0">
            <a:spAutoFit/>
          </a:bodyPr>
          <a:lstStyle/>
          <a:p>
            <a:endParaRPr lang="es-CO" sz="2800" dirty="0"/>
          </a:p>
        </p:txBody>
      </p:sp>
      <p:sp>
        <p:nvSpPr>
          <p:cNvPr id="1028" name="AutoShape 4" descr="Image result for matlab"/>
          <p:cNvSpPr>
            <a:spLocks noChangeAspect="1" noChangeArrowheads="1"/>
          </p:cNvSpPr>
          <p:nvPr/>
        </p:nvSpPr>
        <p:spPr bwMode="auto">
          <a:xfrm>
            <a:off x="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mage result for matlab"/>
          <p:cNvSpPr>
            <a:spLocks noChangeAspect="1" noChangeArrowheads="1"/>
          </p:cNvSpPr>
          <p:nvPr/>
        </p:nvSpPr>
        <p:spPr bwMode="auto">
          <a:xfrm>
            <a:off x="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4"/>
          <a:stretch>
            <a:fillRect/>
          </a:stretch>
        </p:blipFill>
        <p:spPr>
          <a:xfrm>
            <a:off x="1143000" y="838200"/>
            <a:ext cx="3810000" cy="2387600"/>
          </a:xfrm>
          <a:prstGeom prst="rect">
            <a:avLst/>
          </a:prstGeom>
        </p:spPr>
      </p:pic>
      <p:pic>
        <p:nvPicPr>
          <p:cNvPr id="2" name="Picture 2" descr="C:\Users\Giancarlo\Desktop\CCOM\PyGame\PyGame\projectprogress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134182" y="9818578"/>
            <a:ext cx="8918235"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Giancarlo\Pictures\Screenshots\Screenshot (9).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86801" y="14216541"/>
            <a:ext cx="9753600" cy="71915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Giancarlo\Pictures\Screenshots\Screenshot (1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34181" y="16916400"/>
            <a:ext cx="8918235" cy="50292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Giancarlo\Pictures\Screenshots\Screenshot (10).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1" y="20974286"/>
            <a:ext cx="7620000" cy="60767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4554</TotalTime>
  <Words>570</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Marie C. Paretti</dc:creator>
  <cp:lastModifiedBy>Marcos Vazquez</cp:lastModifiedBy>
  <cp:revision>215</cp:revision>
  <dcterms:created xsi:type="dcterms:W3CDTF">2011-01-03T15:08:03Z</dcterms:created>
  <dcterms:modified xsi:type="dcterms:W3CDTF">2015-12-13T19:01:05Z</dcterms:modified>
</cp:coreProperties>
</file>