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D2D9CE-A91B-4B45-8416-3E575E6C3E90}">
  <a:tblStyle styleId="{E3D2D9CE-A91B-4B45-8416-3E575E6C3E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3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Lat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aleway-bold.fntdata"/><Relationship Id="rId14" Type="http://schemas.openxmlformats.org/officeDocument/2006/relationships/slide" Target="slides/slide7.xml"/><Relationship Id="rId36" Type="http://schemas.openxmlformats.org/officeDocument/2006/relationships/font" Target="fonts/Raleway-regular.fntdata"/><Relationship Id="rId17" Type="http://schemas.openxmlformats.org/officeDocument/2006/relationships/slide" Target="slides/slide10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9.xml"/><Relationship Id="rId38" Type="http://schemas.openxmlformats.org/officeDocument/2006/relationships/font" Target="fonts/Raleway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772e3019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772e3019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72e3019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772e3019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772e3019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772e3019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772e301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772e301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772e301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772e301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772e3019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772e3019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772e30196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772e3019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Louis County is anything north of Duluth to the border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772e3019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772e3019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8754539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8754539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8754539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8754539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772e3019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772e3019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8754539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8754539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87545391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87545391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25551e7b0_4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25551e7b0_4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25551e7b0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f25551e7b0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25551e7b0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25551e7b0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25551e7b0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25551e7b0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25551e7b0_4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25551e7b0_4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8754539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8754539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772e30196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772e3019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264cb6f8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264cb6f8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efc20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efc20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7545391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87545391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87545391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87545391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87545391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87545391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7545391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87545391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72e301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72e301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untyhealthrankings.org/explore-health-rankings/minnesota/data-and-resources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untyhealthrankings.org/explore-health-rankings/minnesota/data-and-resources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pa.gov/smartgrowth/national-walkability-index-user-guide-and-methodolog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7.png"/><Relationship Id="rId7" Type="http://schemas.openxmlformats.org/officeDocument/2006/relationships/hyperlink" Target="http://localhost:8888/notebooks/Desktop/BOOTCAMP/Project_1/Project_1_group_4/Walking_index_wage_group_analysis.ipyn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448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Walkability across Minnesota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840250" y="1659200"/>
            <a:ext cx="76881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Hampton Hughes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Sunita Kumari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 Victorian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Abdulrahman Issa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25" y="1659200"/>
            <a:ext cx="3529400" cy="26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727650" y="487350"/>
            <a:ext cx="809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Walkability on Physical Activity (by county)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5190250" y="1472975"/>
            <a:ext cx="3138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moderate negative correlation (rvalue = -.55)  between walkability and  adult physical activity*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average walkability score across MN counties  increases, the percentage of adults reporting no physical activity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Walkability has a positive impact of physical activity!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727650" y="4673375"/>
            <a:ext cx="73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Smart Location Database,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US County Health Rankings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Percentage of adults age 18 and over reporting no leisure-time or physical activity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00" y="934050"/>
            <a:ext cx="5118491" cy="38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7650" y="48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Walkability on Mental Health (by county)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5190250" y="1472975"/>
            <a:ext cx="3138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moderate negative correlation (rvalue = -.59)  between walkability and  mental health.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average walkability score across MN counties  increases, the average number of poor mental health days* decreases.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Walkable neighborhoods boost mental health!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727650" y="4673375"/>
            <a:ext cx="732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Smart Location Database,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County Health Rankings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*Average number of mentally unhealthy days reported in past 30 days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25" y="939575"/>
            <a:ext cx="4978374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</a:t>
            </a:r>
            <a:r>
              <a:rPr lang="en"/>
              <a:t> and </a:t>
            </a:r>
            <a:r>
              <a:rPr lang="en"/>
              <a:t>Population </a:t>
            </a:r>
            <a:r>
              <a:rPr lang="en"/>
              <a:t>Density</a:t>
            </a:r>
            <a:r>
              <a:rPr lang="en"/>
              <a:t> impact on Walkability - Dan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727800" y="556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 </a:t>
            </a:r>
            <a:r>
              <a:rPr lang="en"/>
              <a:t>Density vs Walkability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5187600" y="2156100"/>
            <a:ext cx="322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very strong positive correlation between residential density and walkability of counties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06225"/>
            <a:ext cx="3915784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727800" y="556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Density vs Walkability</a:t>
            </a: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5187600" y="2156100"/>
            <a:ext cx="322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strong positive correlation between population density and walkability of counties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06225"/>
            <a:ext cx="3957828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727800" y="556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Units</a:t>
            </a:r>
            <a:r>
              <a:rPr lang="en"/>
              <a:t> vs Walkability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5187600" y="2156100"/>
            <a:ext cx="32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housing units in a county have a strong positive correlation with walkability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" y="1307592"/>
            <a:ext cx="4224528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727800" y="556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land area (acres) vs Walkability</a:t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5187600" y="2156100"/>
            <a:ext cx="322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excluding ‘St. Louis County’, a higher total land area results in a weak negative correlation between total land and walkability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‘St Louis County’ included, the r-value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drops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-0.0385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" y="1307592"/>
            <a:ext cx="4075176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Density impacts Walkability</a:t>
            </a:r>
            <a:endParaRPr sz="3600"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higher Population and Residential density have a strong positive impact on the walkability of a county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while total amount of housing units in a county has a strong positive impact on walkability, total land area (acres) has a weak negative to no correlation with walkability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conclusion, more people and housing results in better walkability, but </a:t>
            </a:r>
            <a:r>
              <a:rPr lang="en"/>
              <a:t>surprisingly</a:t>
            </a:r>
            <a:r>
              <a:rPr lang="en"/>
              <a:t> a larger county does not factor into walkability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Number of Cars per Household Impact on Walkability</a:t>
            </a:r>
            <a:endParaRPr sz="3600"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727800" y="587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Car Households vs Walkability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552025"/>
            <a:ext cx="4178525" cy="33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5469175" y="2602038"/>
            <a:ext cx="288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moderate positive correlation between households with zero cars and walkability.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64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Walkability Measured?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95375" y="1396950"/>
            <a:ext cx="76887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“Walkability is characterized by components of the built environment that influence the likelihood or feasibility of walking as a form of utilitarian transportation”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National Walkability Index inputs: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I</a:t>
            </a:r>
            <a:r>
              <a:rPr b="1" lang="en"/>
              <a:t>ntersection density</a:t>
            </a:r>
            <a:r>
              <a:rPr lang="en"/>
              <a:t> (33%) - Higher intersection density is correlated with more walk trips.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Proximity to transit stops</a:t>
            </a:r>
            <a:r>
              <a:rPr lang="en"/>
              <a:t> (33%) - Distance from population center to nearest transit stop in meters. Shorter distances correlate with more walk trips.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Land Diversity</a:t>
            </a:r>
            <a:r>
              <a:rPr lang="en"/>
              <a:t> (33%):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Employment Mix</a:t>
            </a:r>
            <a:r>
              <a:rPr lang="en"/>
              <a:t> - The mix of employment types in a block group (such as retail, office, or industrial).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Housing and Employment Mix</a:t>
            </a:r>
            <a:r>
              <a:rPr lang="en"/>
              <a:t> - The mix of employment types and occupied housing. A block group with a diverse set of employment types (such as office, retail, and service) plus many occupied housing units will have a relatively high value. </a:t>
            </a:r>
            <a:endParaRPr b="1"/>
          </a:p>
        </p:txBody>
      </p:sp>
      <p:sp>
        <p:nvSpPr>
          <p:cNvPr id="140" name="Google Shape;140;p26"/>
          <p:cNvSpPr txBox="1"/>
          <p:nvPr/>
        </p:nvSpPr>
        <p:spPr>
          <a:xfrm>
            <a:off x="678375" y="4651275"/>
            <a:ext cx="73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Environmental Protection Agency (Smart Location Database)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https://www.epa.gov/smartgrowth/national-walkability-index-user-guide-and-methodology</a:t>
            </a:r>
            <a:br>
              <a:rPr lang="en" sz="800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latin typeface="Lato"/>
                <a:ea typeface="Lato"/>
                <a:cs typeface="Lato"/>
                <a:sym typeface="Lato"/>
              </a:rPr>
              <a:t> 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727800" y="600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/>
              <a:t> Car Households vs Walkability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98" y="1462250"/>
            <a:ext cx="4399525" cy="34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5424275" y="2576375"/>
            <a:ext cx="31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moderate positive correlation between households with zero cars and walkability.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727800" y="600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or More</a:t>
            </a:r>
            <a:r>
              <a:rPr lang="en"/>
              <a:t> Car Households vs Walkability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1" y="1615125"/>
            <a:ext cx="4333775" cy="33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/>
        </p:nvSpPr>
        <p:spPr>
          <a:xfrm>
            <a:off x="5462700" y="2341650"/>
            <a:ext cx="295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very weak  positive correlation between households with two or more cars and walkability.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significant decrease in R-Value from households with zero or one car.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881850" y="8863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Association Between Wage Stratification and </a:t>
            </a:r>
            <a:r>
              <a:rPr lang="en" sz="3600"/>
              <a:t>Walkability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Employee Count in Each Walkability Index Category</a:t>
            </a:r>
            <a:endParaRPr b="1" sz="21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</a:t>
            </a:r>
            <a:endParaRPr b="1" sz="21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	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		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			</a:t>
            </a:r>
            <a:endParaRPr b="1" sz="21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		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	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		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20"/>
          </a:p>
        </p:txBody>
      </p:sp>
      <p:sp>
        <p:nvSpPr>
          <p:cNvPr id="277" name="Google Shape;277;p47"/>
          <p:cNvSpPr txBox="1"/>
          <p:nvPr/>
        </p:nvSpPr>
        <p:spPr>
          <a:xfrm>
            <a:off x="4916300" y="1061600"/>
            <a:ext cx="4089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4587"/>
                </a:solidFill>
              </a:rPr>
              <a:t>Wage Group Classification </a:t>
            </a:r>
            <a:endParaRPr b="1" sz="20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C4587"/>
                </a:solidFill>
              </a:rPr>
              <a:t>(Wage Stratification based on workplace location)</a:t>
            </a:r>
            <a:endParaRPr b="1" sz="13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Low Wage Group</a:t>
            </a:r>
            <a:r>
              <a:rPr lang="en" sz="2000"/>
              <a:t>: Earnings equal or less than $1250 /month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Medium Wage Group</a:t>
            </a:r>
            <a:r>
              <a:rPr lang="en" sz="2000"/>
              <a:t>: Earnings between $1250 and $3333 </a:t>
            </a:r>
            <a:r>
              <a:rPr lang="en" sz="2000">
                <a:solidFill>
                  <a:schemeClr val="dk1"/>
                </a:solidFill>
              </a:rPr>
              <a:t>/month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High Wage Group</a:t>
            </a:r>
            <a:r>
              <a:rPr lang="en" sz="2000"/>
              <a:t>: Earnings Above $3333 </a:t>
            </a:r>
            <a:r>
              <a:rPr lang="en" sz="2000">
                <a:solidFill>
                  <a:schemeClr val="dk1"/>
                </a:solidFill>
              </a:rPr>
              <a:t>/month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1750"/>
            <a:ext cx="4873325" cy="36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7"/>
          <p:cNvSpPr txBox="1"/>
          <p:nvPr/>
        </p:nvSpPr>
        <p:spPr>
          <a:xfrm>
            <a:off x="4643825" y="243602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 txBox="1"/>
          <p:nvPr/>
        </p:nvSpPr>
        <p:spPr>
          <a:xfrm>
            <a:off x="0" y="4579050"/>
            <a:ext cx="491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Datasource: USEPA</a:t>
            </a:r>
            <a:endParaRPr i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1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00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71750"/>
            <a:ext cx="32258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600" y="2571750"/>
            <a:ext cx="33274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6503100" y="378400"/>
            <a:ext cx="2640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</a:rPr>
              <a:t>Plot between the Wage Group in Walk-Index</a:t>
            </a:r>
            <a:endParaRPr b="1" sz="2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7"/>
              </a:rPr>
              <a:t>-Data was cleaned for any outliers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Plot display the wide spread in the data set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49"/>
          <p:cNvGraphicFramePr/>
          <p:nvPr/>
        </p:nvGraphicFramePr>
        <p:xfrm>
          <a:off x="409425" y="3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{E3D2D9CE-A91B-4B45-8416-3E575E6C3E90}</a:tableStyleId>
              </a:tblPr>
              <a:tblGrid>
                <a:gridCol w="1681625"/>
                <a:gridCol w="1032625"/>
                <a:gridCol w="1106225"/>
                <a:gridCol w="1128875"/>
                <a:gridCol w="1125300"/>
                <a:gridCol w="1277850"/>
                <a:gridCol w="982225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E7DE7"/>
                          </a:solidFill>
                          <a:highlight>
                            <a:srgbClr val="FFFFFF"/>
                          </a:highlight>
                        </a:rPr>
                        <a:t>CORRELATION MATRIX (Pearson) </a:t>
                      </a:r>
                      <a:endParaRPr b="1" sz="1600">
                        <a:solidFill>
                          <a:srgbClr val="5E7DE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Census Block group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Low Wage Group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Medium Wage Group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High Wage Group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Weighted Low Wage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MN Walk Index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Census  Blockgroup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Low Wage Group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0.036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Medium Wage Group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0.027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0.842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High Wage Group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0.046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0.613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0.730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Weighted Low Wage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0.015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0.299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-0.020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-0.281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MN Walk ndex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-0.089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0.190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0.183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0.119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-0.002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6" y="17425"/>
            <a:ext cx="2775200" cy="20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749" y="78925"/>
            <a:ext cx="2917374" cy="21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25" y="2512494"/>
            <a:ext cx="3000000" cy="225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6425" y="2495550"/>
            <a:ext cx="28702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291325" y="2082575"/>
            <a:ext cx="300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Regression line equation is: y = 3.83x + 46.57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 squared: 0.039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3505200" y="20574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Regression line equation is: y = 3.7x + 56.25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 squared: 0.030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5" name="Google Shape;305;p50"/>
          <p:cNvSpPr txBox="1"/>
          <p:nvPr/>
        </p:nvSpPr>
        <p:spPr>
          <a:xfrm>
            <a:off x="228600" y="46482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Regression line equation is: y = 3.47. + 70.35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 squared: 0.015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3657600" y="4648200"/>
            <a:ext cx="279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Regression line equation is: y = -0.0x + 0.31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 squared: 2.376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6376625" y="121350"/>
            <a:ext cx="2666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Linear Regression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1600"/>
              <a:t>here was very low association established between the Walkability Index and the Wage Groups.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None of the Wage Group Employees had a very strong correlation with the walkability Index. However, the association established was positive.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Linear Regression was able to explain 3% of </a:t>
            </a:r>
            <a:r>
              <a:rPr lang="en" sz="1600"/>
              <a:t>variation</a:t>
            </a:r>
            <a:r>
              <a:rPr lang="en" sz="1600"/>
              <a:t> in Walkability Index.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729450" y="179450"/>
            <a:ext cx="7887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933">
                <a:latin typeface="Arial"/>
                <a:ea typeface="Arial"/>
                <a:cs typeface="Arial"/>
                <a:sym typeface="Arial"/>
              </a:rPr>
              <a:t>www.census.gov/programs-surveys/geography/guidance</a:t>
            </a:r>
            <a:endParaRPr b="0" sz="193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b="0" lang="en" sz="1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https://www.countyhealthrankings.org/</a:t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b="0" lang="en" sz="1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https://www.epa.gov/sites/default/files/2021-06/documents/epa_sld_3.0_technicaldocumentationuserguide_may2021.pdf</a:t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b="0" lang="en" sz="1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https://www.epa.gov/sites/default/files/2021-06/documents/national_walkability_index_methodology_and_user_guide_june2021.pdf </a:t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b="0" lang="en" sz="1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https://www.census.gov/programs-surveys/geography/about/glossary.html#par_textimage_4</a:t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33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b="0" lang="en" sz="19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https://catalog.data.gov/dataset/walkability-index</a:t>
            </a:r>
            <a:endParaRPr b="0" sz="19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729450" y="2038675"/>
            <a:ext cx="76887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used the total population per County to give a weight to each datapoint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Weight = </a:t>
            </a:r>
            <a:r>
              <a:rPr lang="en" sz="1800"/>
              <a:t>Data point Population / County Population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then used this number to apply to the walkability index when aggregating all </a:t>
            </a:r>
            <a:r>
              <a:rPr lang="en" sz="1800"/>
              <a:t>data points</a:t>
            </a:r>
            <a:r>
              <a:rPr lang="en" sz="1800"/>
              <a:t> at the county level to determine a county’s walkability as well as for other columns that used averages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9450" y="385150"/>
            <a:ext cx="3842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is Walkability sorted into groups?</a:t>
            </a:r>
            <a:endParaRPr sz="24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729450" y="1441200"/>
            <a:ext cx="280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“Block Groups (BGs)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statistical divisions of census tracts, are generally defined to contain between 600 and 3,000 people, and are used to present data and control block numbering.”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4499375" y="755675"/>
            <a:ext cx="38424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Walkability Index Scores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1850" y="1441200"/>
            <a:ext cx="280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block groups are assigned their final National Walkability Index scores on a scale of 1 to 20. The scores are categorized as follows: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5.75 Least walkable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5.76 – 10.5 Below average walkable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10.51 – 15.25 Above average walkable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15.26 – 20 Most walkable”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you’ll discover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7650" y="205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Walkability amongst block and counties within Minnesota as a whole -Tanner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Impact of walkability on 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Physical activity -Hampton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Housing populations - Daniel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Cars per household - Issa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Wage Stratification - Sunita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Minnesota Walkability % by Block Groups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525450" y="585975"/>
            <a:ext cx="839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Minnesota Walkability % by Block Groups </a:t>
            </a:r>
            <a:r>
              <a:rPr lang="en" sz="3600">
                <a:solidFill>
                  <a:schemeClr val="lt1"/>
                </a:solidFill>
              </a:rPr>
              <a:t>Walkability % by Block Walkability % by Block Groups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618050" y="1435750"/>
            <a:ext cx="38337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Looking at the National Walkability Index scores, 61.8% of Minnesota falls between 1-10.5. This shows us that Minnesota, as a whole, is not a very walkable state.  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50" y="1577675"/>
            <a:ext cx="3703475" cy="2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675" y="2598400"/>
            <a:ext cx="3204450" cy="9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Counties have the highest and lowest walkability in Minnesota?</a:t>
            </a:r>
            <a:endParaRPr/>
          </a:p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55225" y="392250"/>
            <a:ext cx="81741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Counties have the highest and lowest walkability in Minnesota?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572000" y="1472750"/>
            <a:ext cx="38460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Top 5 </a:t>
            </a:r>
            <a:r>
              <a:rPr lang="en" sz="1200">
                <a:solidFill>
                  <a:schemeClr val="dk2"/>
                </a:solidFill>
              </a:rPr>
              <a:t>counties: Ramsey, Hennepin, Clay, Dakota, St.Louis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Bottom 5 counties: LOTW, Todd, mahnomen, Kanabec, Clearwater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This information can be helpful when looking at a state and seeing what counties would be easier to get around via walking vs counties that may require some other form of transportation.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50" y="1472750"/>
            <a:ext cx="3501175" cy="36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impact of walkability on physical and mental health?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