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2D805F-9F60-480F-876E-8614E67135D7}">
          <p14:sldIdLst>
            <p14:sldId id="256"/>
            <p14:sldId id="257"/>
            <p14:sldId id="258"/>
            <p14:sldId id="259"/>
            <p14:sldId id="260"/>
            <p14:sldId id="263"/>
            <p14:sldId id="261"/>
            <p14:sldId id="264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london.gov.uk/dataset/average-income-tax-payers-borough" TargetMode="External"/><Relationship Id="rId2" Type="http://schemas.openxmlformats.org/officeDocument/2006/relationships/hyperlink" Target="https://en.wikipedia.org/wiki/List_of_areas_of_Lond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foursquare.com/" TargetMode="External"/><Relationship Id="rId5" Type="http://schemas.openxmlformats.org/officeDocument/2006/relationships/hyperlink" Target="https://geocoder.readthedocs.io/index.html" TargetMode="External"/><Relationship Id="rId4" Type="http://schemas.openxmlformats.org/officeDocument/2006/relationships/hyperlink" Target="https://data.london.gov.uk/dataset/land-area-and-population-density-ward-and-boroug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0768-5069-44A6-ACA2-7D209639A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5400" dirty="0"/>
              <a:t>Optimal Italian restaurant placement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32E25-8F8B-4BCE-934E-AF0833CDA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v-SE" sz="2000" dirty="0"/>
              <a:t>Predicting best London borough for Gordon Ramsay’s new upscale restaurant</a:t>
            </a:r>
          </a:p>
        </p:txBody>
      </p:sp>
    </p:spTree>
    <p:extLst>
      <p:ext uri="{BB962C8B-B14F-4D97-AF65-F5344CB8AC3E}">
        <p14:creationId xmlns:p14="http://schemas.microsoft.com/office/powerpoint/2010/main" val="122475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BA6A-5DE8-41E3-A0F0-7C05F0F7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C9232-4ABF-433D-BF37-52DF7D3F8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/>
              <a:t>Gordon Ramsay is starting a new fancy Italian restaurant in London, but where?</a:t>
            </a:r>
          </a:p>
          <a:p>
            <a:r>
              <a:rPr lang="sv-SE" sz="2400" dirty="0"/>
              <a:t>Restaurant competition in London is high and we need to ensure plenty of potential customers – with thick wallets</a:t>
            </a:r>
          </a:p>
          <a:p>
            <a:r>
              <a:rPr lang="sv-SE" sz="2400" dirty="0"/>
              <a:t>Data science can be used to compare Londons 32 boroughs based on:</a:t>
            </a:r>
          </a:p>
          <a:p>
            <a:pPr lvl="1"/>
            <a:r>
              <a:rPr lang="sv-SE" sz="2000" dirty="0"/>
              <a:t>Competitiveness (number of Italian restaurants per square km)</a:t>
            </a:r>
          </a:p>
          <a:p>
            <a:pPr lvl="1"/>
            <a:r>
              <a:rPr lang="sv-SE" sz="2000" dirty="0"/>
              <a:t>Customer spending proclivity (aggregated income per square km)</a:t>
            </a:r>
          </a:p>
        </p:txBody>
      </p:sp>
    </p:spTree>
    <p:extLst>
      <p:ext uri="{BB962C8B-B14F-4D97-AF65-F5344CB8AC3E}">
        <p14:creationId xmlns:p14="http://schemas.microsoft.com/office/powerpoint/2010/main" val="104282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5001-79AB-49F0-A982-599E6A0B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Datasets &amp;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30CD0-C6D5-408C-ABED-1EB3D9C7F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2400" dirty="0"/>
              <a:t>Wikipedia page: List of London Neighborhoods with postal codes</a:t>
            </a:r>
          </a:p>
          <a:p>
            <a:pPr lvl="1"/>
            <a:r>
              <a:rPr lang="sv-SE" sz="1600" dirty="0">
                <a:hlinkClick r:id="rId2"/>
              </a:rPr>
              <a:t>https://en.wikipedia.org/wiki/List_of_areas_of_London</a:t>
            </a:r>
            <a:endParaRPr lang="sv-SE" sz="1600" dirty="0"/>
          </a:p>
          <a:p>
            <a:pPr marL="457200" lvl="1" indent="0">
              <a:buNone/>
            </a:pPr>
            <a:r>
              <a:rPr lang="sv-SE" sz="1600" dirty="0"/>
              <a:t> </a:t>
            </a:r>
          </a:p>
          <a:p>
            <a:r>
              <a:rPr lang="sv-SE" sz="2400" dirty="0"/>
              <a:t>Greater London Authority: Average Income of Taxpayers, Borough and Population Density, Borough, datasets </a:t>
            </a:r>
          </a:p>
          <a:p>
            <a:pPr lvl="1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https://data.london.gov.uk/dataset/average-income-tax-payers-borough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https://data.london.gov.uk/dataset/land-area-and-population-density-ward-and-borough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sv-S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v-SE" sz="2400" dirty="0"/>
              <a:t>Geocoder API: Called to get coordinates for adresses</a:t>
            </a:r>
          </a:p>
          <a:p>
            <a:pPr lvl="1"/>
            <a:r>
              <a:rPr lang="sv-SE" sz="1600" dirty="0">
                <a:hlinkClick r:id="rId5"/>
              </a:rPr>
              <a:t>https://geocoder.readthedocs.io/index.html</a:t>
            </a:r>
            <a:endParaRPr lang="sv-SE" sz="1600" dirty="0"/>
          </a:p>
          <a:p>
            <a:pPr marL="457200" lvl="1" indent="0">
              <a:buNone/>
            </a:pPr>
            <a:endParaRPr lang="sv-SE" sz="1600" dirty="0"/>
          </a:p>
          <a:p>
            <a:r>
              <a:rPr lang="sv-SE" sz="2400" dirty="0"/>
              <a:t>Foursquare API: Called to get list of venues within specified range of a coordinate</a:t>
            </a:r>
          </a:p>
          <a:p>
            <a:pPr lvl="1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https://developer.foursquare.com/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7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AA5A-B149-4C62-9117-C5F48D7E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Methodology – Data Aquisition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3638-CD97-4A68-91D2-447BD2BEA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Income of Taxpayers and Population Density were downloaded straight into Pandas dataframes</a:t>
            </a:r>
          </a:p>
          <a:p>
            <a:r>
              <a:rPr lang="sv-SE" dirty="0"/>
              <a:t>List of areas of London was scraped from Wikipedia using BeautifulSoup package</a:t>
            </a:r>
          </a:p>
          <a:p>
            <a:r>
              <a:rPr lang="sv-SE" dirty="0"/>
              <a:t>Coordinates added by calling Geocoder for each neighborhood and borough</a:t>
            </a:r>
          </a:p>
        </p:txBody>
      </p:sp>
    </p:spTree>
    <p:extLst>
      <p:ext uri="{BB962C8B-B14F-4D97-AF65-F5344CB8AC3E}">
        <p14:creationId xmlns:p14="http://schemas.microsoft.com/office/powerpoint/2010/main" val="337839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AA5A-B149-4C62-9117-C5F48D7E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Methodology – Data Cleaning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3638-CD97-4A68-91D2-447BD2BEA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Income of Taxpayers and Population Density datasets were filtered to only keep the following data for the London boroughs:</a:t>
            </a:r>
          </a:p>
          <a:p>
            <a:pPr lvl="1"/>
            <a:r>
              <a:rPr lang="sv-SE" dirty="0"/>
              <a:t>Median Household Income 2018, Population per km^2, Square kilometers</a:t>
            </a:r>
          </a:p>
          <a:p>
            <a:r>
              <a:rPr lang="sv-SE" dirty="0"/>
              <a:t>Some neighborhoods were assigned to multiple boroughs</a:t>
            </a:r>
          </a:p>
          <a:p>
            <a:pPr lvl="1"/>
            <a:r>
              <a:rPr lang="sv-SE" dirty="0"/>
              <a:t>A function was written to assign venues to the closest of the boroughs which its neighborhood was assigned to, based on venue and borough coordinates</a:t>
            </a:r>
          </a:p>
          <a:p>
            <a:r>
              <a:rPr lang="sv-SE" dirty="0"/>
              <a:t>Foursquare was called for each neighborhood coordinates, up to 500 results within 2 km</a:t>
            </a:r>
          </a:p>
          <a:p>
            <a:pPr lvl="1"/>
            <a:r>
              <a:rPr lang="sv-SE" dirty="0"/>
              <a:t>Duplicates were removed</a:t>
            </a:r>
          </a:p>
          <a:p>
            <a:pPr lvl="1"/>
            <a:r>
              <a:rPr lang="sv-SE" dirty="0"/>
              <a:t>Resulting dataframe had 28989 venues with 322 different categories</a:t>
            </a:r>
          </a:p>
        </p:txBody>
      </p:sp>
    </p:spTree>
    <p:extLst>
      <p:ext uri="{BB962C8B-B14F-4D97-AF65-F5344CB8AC3E}">
        <p14:creationId xmlns:p14="http://schemas.microsoft.com/office/powerpoint/2010/main" val="410362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66EE-0900-4B4F-B663-AB2FA810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Methodology – Data Cleaning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4439D-77D4-4832-97E9-84AD70810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/>
              <a:t>Venues dataframe filtered for ’Italian’ and ’Pizza’ categories</a:t>
            </a:r>
          </a:p>
          <a:p>
            <a:pPr lvl="1"/>
            <a:r>
              <a:rPr lang="sv-SE" sz="2000" dirty="0"/>
              <a:t>Results 545 pizza places and 477 Italian restaurants</a:t>
            </a:r>
          </a:p>
          <a:p>
            <a:pPr marL="457200" lvl="1" indent="0">
              <a:buNone/>
            </a:pPr>
            <a:endParaRPr lang="sv-SE" sz="2000" dirty="0"/>
          </a:p>
          <a:p>
            <a:r>
              <a:rPr lang="sv-SE" sz="2400" dirty="0"/>
              <a:t>Venues were grouped by borough</a:t>
            </a:r>
          </a:p>
          <a:p>
            <a:pPr lvl="1"/>
            <a:r>
              <a:rPr lang="sv-SE" sz="2000" dirty="0"/>
              <a:t>No results returned for four boroughs – these were removed</a:t>
            </a:r>
          </a:p>
          <a:p>
            <a:pPr marL="457200" lvl="1" indent="0">
              <a:buNone/>
            </a:pPr>
            <a:endParaRPr lang="sv-SE" sz="2000" dirty="0"/>
          </a:p>
          <a:p>
            <a:r>
              <a:rPr lang="sv-SE" sz="2400" dirty="0"/>
              <a:t>Number of restaurants per square km and aggregated taxpayer income per square km calculated (Venue Density &amp; Income Density) for each borough</a:t>
            </a:r>
          </a:p>
          <a:p>
            <a:pPr lvl="1"/>
            <a:r>
              <a:rPr lang="sv-SE" sz="2000" dirty="0"/>
              <a:t>Cleaned and ready dataframe header below: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30E3D-5A6A-49B3-8611-3AA666207A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30121" y="5344160"/>
            <a:ext cx="6838020" cy="114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4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D65EFB-5E87-4639-A481-956B52E9D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3781C0-206F-4038-93FF-4CDA80B1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>
              <a:fillRect r="-100000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499F9-ED05-48D4-9762-77BF1B34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827104" cy="1325563"/>
          </a:xfrm>
        </p:spPr>
        <p:txBody>
          <a:bodyPr>
            <a:normAutofit/>
          </a:bodyPr>
          <a:lstStyle/>
          <a:p>
            <a:r>
              <a:rPr lang="sv-SE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Results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719E6-31D3-488D-93B1-C5E06BF0C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4545305" cy="4351338"/>
          </a:xfrm>
        </p:spPr>
        <p:txBody>
          <a:bodyPr>
            <a:normAutofit lnSpcReduction="10000"/>
          </a:bodyPr>
          <a:lstStyle/>
          <a:p>
            <a:r>
              <a:rPr lang="sv-SE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Exploratory analysis by ranking boroughs on Venue Density (lower density is better) and Income Density (higher is better)</a:t>
            </a:r>
          </a:p>
          <a:p>
            <a:r>
              <a:rPr lang="sv-SE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Plotted on Folium heat map by venue rank (border color) and income rank (fill color) of markers</a:t>
            </a:r>
          </a:p>
          <a:p>
            <a:r>
              <a:rPr lang="sv-SE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Boroughs with border and fill on blue spectrum are promising (high on both rankings)</a:t>
            </a:r>
          </a:p>
          <a:p>
            <a:pPr lvl="1"/>
            <a:r>
              <a:rPr lang="sv-SE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Ealing</a:t>
            </a:r>
          </a:p>
          <a:p>
            <a:pPr lvl="1"/>
            <a:r>
              <a:rPr lang="sv-SE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Hackney</a:t>
            </a:r>
          </a:p>
          <a:p>
            <a:pPr lvl="1"/>
            <a:r>
              <a:rPr lang="sv-SE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Lambeth</a:t>
            </a:r>
          </a:p>
          <a:p>
            <a:pPr lvl="1"/>
            <a:r>
              <a:rPr lang="sv-SE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Waltham Forest</a:t>
            </a:r>
          </a:p>
          <a:p>
            <a:pPr lvl="1"/>
            <a:r>
              <a:rPr lang="sv-SE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Westminster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22E3E4E-EDE6-40BC-8173-42049211B6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28" y="276325"/>
            <a:ext cx="5386532" cy="2828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006F28-283E-4D4F-B27C-A8141B5903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82734" y="3256865"/>
            <a:ext cx="5760720" cy="344932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014E7A-D11B-4ACD-8814-10C946E7AAE9}"/>
              </a:ext>
            </a:extLst>
          </p:cNvPr>
          <p:cNvSpPr/>
          <p:nvPr/>
        </p:nvSpPr>
        <p:spPr>
          <a:xfrm>
            <a:off x="6469828" y="1690688"/>
            <a:ext cx="2472836" cy="163512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8940DC-F03B-4FDB-B6C4-B0AB5CB4AC27}"/>
              </a:ext>
            </a:extLst>
          </p:cNvPr>
          <p:cNvSpPr/>
          <p:nvPr/>
        </p:nvSpPr>
        <p:spPr>
          <a:xfrm>
            <a:off x="9148805" y="2920816"/>
            <a:ext cx="2472836" cy="163512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6A7A44-76F5-458F-8CB7-B94C4EF0E1AB}"/>
              </a:ext>
            </a:extLst>
          </p:cNvPr>
          <p:cNvSpPr/>
          <p:nvPr/>
        </p:nvSpPr>
        <p:spPr>
          <a:xfrm>
            <a:off x="9148805" y="1162213"/>
            <a:ext cx="2472836" cy="163512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2D8EFD5-018F-4721-8BB8-C787295FAE33}"/>
              </a:ext>
            </a:extLst>
          </p:cNvPr>
          <p:cNvSpPr/>
          <p:nvPr/>
        </p:nvSpPr>
        <p:spPr>
          <a:xfrm>
            <a:off x="6469828" y="2234357"/>
            <a:ext cx="2472836" cy="163512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B37DC9-6374-422D-ABE1-A3602439E40D}"/>
              </a:ext>
            </a:extLst>
          </p:cNvPr>
          <p:cNvSpPr/>
          <p:nvPr/>
        </p:nvSpPr>
        <p:spPr>
          <a:xfrm>
            <a:off x="9148805" y="2564878"/>
            <a:ext cx="2472836" cy="163512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6222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FB20-B32D-4C7D-91A1-BB7D6E83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Results II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23BE7-023A-41D1-B087-7CFABA2EC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46" y="1590733"/>
            <a:ext cx="9970246" cy="4351338"/>
          </a:xfrm>
        </p:spPr>
        <p:txBody>
          <a:bodyPr>
            <a:normAutofit/>
          </a:bodyPr>
          <a:lstStyle/>
          <a:p>
            <a:r>
              <a:rPr lang="sv-SE" sz="2400" dirty="0"/>
              <a:t>Rankings were complemented by plooing the relationship between venue density and income density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7F8E77-925E-42DC-9661-7FA3EA42D9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234" y="2480068"/>
            <a:ext cx="5760720" cy="310451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8C6016-8A34-4134-810E-6C7ADE8ADA15}"/>
              </a:ext>
            </a:extLst>
          </p:cNvPr>
          <p:cNvSpPr txBox="1"/>
          <p:nvPr/>
        </p:nvSpPr>
        <p:spPr>
          <a:xfrm>
            <a:off x="323046" y="2480068"/>
            <a:ext cx="5331134" cy="4031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Linear regression trendline added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Best boroughs will be below line and far to the right: Few restaurants and high income compared to other boroughs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Westminster, followed by Hackney and Lambeth are clear best candidates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Islington possible candidate – high income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Waltham Forest in bottom left has low income – not a candidate for high end restaurant</a:t>
            </a:r>
          </a:p>
        </p:txBody>
      </p:sp>
    </p:spTree>
    <p:extLst>
      <p:ext uri="{BB962C8B-B14F-4D97-AF65-F5344CB8AC3E}">
        <p14:creationId xmlns:p14="http://schemas.microsoft.com/office/powerpoint/2010/main" val="213831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A62D-1531-4782-A1B2-B7BF71E8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6F46F-90CC-4B64-BCE5-D9F357445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2400" dirty="0"/>
              <a:t>Open data from the Greater London Authority, Wikipedia, Foursquare and Geocoder was used to find the optimal placement of a high-end italian restaurant in London</a:t>
            </a:r>
          </a:p>
          <a:p>
            <a:pPr lvl="1"/>
            <a:endParaRPr lang="sv-SE" sz="2000" dirty="0"/>
          </a:p>
          <a:p>
            <a:r>
              <a:rPr lang="sv-SE" sz="2400" dirty="0"/>
              <a:t>Parameters used were number of competing Italian restaurants per square km and aggregated income per square km</a:t>
            </a:r>
          </a:p>
          <a:p>
            <a:pPr lvl="1"/>
            <a:endParaRPr lang="sv-SE" sz="2000" dirty="0"/>
          </a:p>
          <a:p>
            <a:r>
              <a:rPr lang="sv-SE" sz="2400" dirty="0"/>
              <a:t>Analysis indicated Westminster being the best candidate, with Lambeth, Hackney and Islington as viable options</a:t>
            </a:r>
          </a:p>
          <a:p>
            <a:pPr lvl="1"/>
            <a:endParaRPr lang="sv-SE" sz="2000" dirty="0"/>
          </a:p>
          <a:p>
            <a:r>
              <a:rPr lang="sv-SE" sz="2400" dirty="0"/>
              <a:t>Further analysis should be conducted on the neighborhood level (as opposed to borough) and using a greater range of parameters (e.g property cost, competing non-Italian restaurants)</a:t>
            </a:r>
          </a:p>
        </p:txBody>
      </p:sp>
    </p:spTree>
    <p:extLst>
      <p:ext uri="{BB962C8B-B14F-4D97-AF65-F5344CB8AC3E}">
        <p14:creationId xmlns:p14="http://schemas.microsoft.com/office/powerpoint/2010/main" val="363856027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{F9E4957D-CCF3-488B-81FE-1131C8026B26}tf04033923</Template>
  <TotalTime>51</TotalTime>
  <Words>641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Depth</vt:lpstr>
      <vt:lpstr>Optimal Italian restaurant placement</vt:lpstr>
      <vt:lpstr>Introduction</vt:lpstr>
      <vt:lpstr>Datasets &amp; APIs</vt:lpstr>
      <vt:lpstr>Methodology – Data Aquisition</vt:lpstr>
      <vt:lpstr>Methodology – Data Cleaning I</vt:lpstr>
      <vt:lpstr>Methodology – Data Cleaning II</vt:lpstr>
      <vt:lpstr>Results I</vt:lpstr>
      <vt:lpstr>Results II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Italian restaurant placement</dc:title>
  <dc:creator>Hampus Olsson</dc:creator>
  <cp:lastModifiedBy>Hampus Olsson</cp:lastModifiedBy>
  <cp:revision>7</cp:revision>
  <dcterms:created xsi:type="dcterms:W3CDTF">2021-04-18T09:24:22Z</dcterms:created>
  <dcterms:modified xsi:type="dcterms:W3CDTF">2021-04-18T10:15:47Z</dcterms:modified>
</cp:coreProperties>
</file>