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http://upload.wikimedia.org/wikipedia/en/4/40/Octocat,_a_Mascot_of_Github.jpg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www.gnu.org/software/emacs/tour/images/splash-small.png" Type="http://schemas.openxmlformats.org/officeDocument/2006/relationships/hyperlink" TargetMode="External" Id="rId3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794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800" lang="sv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/whisper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sv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sz="800" lang="sv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Skapar ett nytt privat rum och bjuder in den markerade användaren till en privat diskussion</a:t>
            </a:r>
          </a:p>
          <a:p>
            <a:pPr rtl="0" lvl="0" indent="-2794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800" lang="sv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/whois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sv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Listar upp den markerade användarens användarnamn, IP adress och port</a:t>
            </a:r>
          </a:p>
          <a:p>
            <a:pPr rtl="0" lvl="0" indent="-2794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800" lang="sv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/track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sv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Listar upp samtliga rum som den markerade användaren är med i </a:t>
            </a:r>
          </a:p>
          <a:p>
            <a:pPr rtl="0" lvl="0" indent="-2794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800" lang="sv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/invite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sv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Bjuder in den markerade användaren till det valda rummet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rtl="0" lvl="0" indent="-2794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800" lang="sv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/join Room [private]</a:t>
            </a:r>
          </a:p>
          <a:p>
            <a:pPr rtl="0" lvl="0" indent="457200">
              <a:spcBef>
                <a:spcPts val="6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sv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Går med i rummet Room. Om Rummet ej existerar och flaggan private är angiven så blir rummet slutet</a:t>
            </a:r>
          </a:p>
          <a:p>
            <a:pPr rtl="0" lvl="0" indent="-2794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800" lang="sv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/connect IP</a:t>
            </a:r>
          </a:p>
          <a:p>
            <a:pPr rtl="0" lvl="0" indent="457200">
              <a:spcBef>
                <a:spcPts val="6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sv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Upprättar en anslutning till IP adressen IP</a:t>
            </a:r>
          </a:p>
          <a:p>
            <a:pPr rtl="0" lvl="0" indent="-2794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800" lang="sv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/invite User</a:t>
            </a:r>
          </a:p>
          <a:p>
            <a:pPr rtl="0" lvl="0" indent="457200">
              <a:spcBef>
                <a:spcPts val="6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sv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Bjuder in User till nuvarande rummet</a:t>
            </a:r>
          </a:p>
          <a:p>
            <a:pPr rtl="0" lvl="0" indent="-2794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800" lang="sv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/clear</a:t>
            </a:r>
          </a:p>
          <a:p>
            <a:pPr rtl="0" lvl="0" indent="457200">
              <a:spcBef>
                <a:spcPts val="6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sv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Rensar nuvarande chattfönstret från all text</a:t>
            </a:r>
          </a:p>
          <a:p>
            <a:pPr rtl="0" lvl="0" indent="-2794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800" lang="sv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/rename newName</a:t>
            </a:r>
          </a:p>
          <a:p>
            <a:pPr rtl="0" lvl="0" indent="457200">
              <a:spcBef>
                <a:spcPts val="6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sv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Byter användarnamn newName</a:t>
            </a:r>
          </a:p>
          <a:p>
            <a:pPr rtl="0" lvl="0" indent="-2794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800" lang="sv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/exit Room</a:t>
            </a:r>
          </a:p>
          <a:p>
            <a:pPr lvl="0" indent="457200">
              <a:spcBef>
                <a:spcPts val="6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sv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Går ur rummet Room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600" lang="sv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http://upload.wikimedia.org/wikipedia/en/4/40/Octocat,_a_Mascot_of_Github.jpg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600" lang="sv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http://www.gnu.org/software/emacs/tour/images/splash-small.png</a:t>
            </a:r>
          </a:p>
          <a:p>
            <a:pPr>
              <a:spcBef>
                <a:spcPts val="0"/>
              </a:spcBef>
              <a:buNone/>
            </a:pPr>
            <a:r>
              <a:rPr sz="600" lang="sv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http://www.sublimetext.com/screenshots/new_theme_large.png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4.jp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585701" x="487200"/>
            <a:ext cy="17139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sv">
                <a:latin typeface="Ubuntu"/>
                <a:ea typeface="Ubuntu"/>
                <a:cs typeface="Ubuntu"/>
                <a:sym typeface="Ubuntu"/>
              </a:rPr>
              <a:t>NUNTII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67082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Shape 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99600" x="2433550"/>
            <a:ext cy="1431074" cx="39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5" x="2357850"/>
            <a:ext cy="857400" cx="6329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latin typeface="Ubuntu"/>
                <a:ea typeface="Ubuntu"/>
                <a:cs typeface="Ubuntu"/>
                <a:sym typeface="Ubuntu"/>
              </a:rPr>
              <a:t>Concurrency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sv">
                <a:latin typeface="Ubuntu"/>
                <a:ea typeface="Ubuntu"/>
                <a:cs typeface="Ubuntu"/>
                <a:sym typeface="Ubuntu"/>
              </a:rPr>
              <a:t>send_to_all</a:t>
            </a:r>
          </a:p>
        </p:txBody>
      </p:sp>
      <p:sp>
        <p:nvSpPr>
          <p:cNvPr id="114" name="Shape 114"/>
          <p:cNvSpPr/>
          <p:nvPr/>
        </p:nvSpPr>
        <p:spPr>
          <a:xfrm>
            <a:off y="3453350" x="1523225"/>
            <a:ext cy="1091700" cx="1481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    SERVER</a:t>
            </a:r>
          </a:p>
        </p:txBody>
      </p:sp>
      <p:sp>
        <p:nvSpPr>
          <p:cNvPr id="115" name="Shape 115"/>
          <p:cNvSpPr/>
          <p:nvPr/>
        </p:nvSpPr>
        <p:spPr>
          <a:xfrm>
            <a:off y="2295275" x="1752750"/>
            <a:ext cy="417300" cx="928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indent="0" marL="0">
              <a:spcBef>
                <a:spcPts val="0"/>
              </a:spcBef>
              <a:buNone/>
            </a:pPr>
            <a:r>
              <a:rPr lang="sv"/>
              <a:t>   MSG</a:t>
            </a:r>
          </a:p>
        </p:txBody>
      </p:sp>
      <p:sp>
        <p:nvSpPr>
          <p:cNvPr id="116" name="Shape 116"/>
          <p:cNvSpPr/>
          <p:nvPr/>
        </p:nvSpPr>
        <p:spPr>
          <a:xfrm>
            <a:off y="2734350" x="2076150"/>
            <a:ext cy="541500" cx="28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y="2827250" x="3349025"/>
            <a:ext cy="626100" cx="1251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process</a:t>
            </a:r>
          </a:p>
        </p:txBody>
      </p:sp>
      <p:sp>
        <p:nvSpPr>
          <p:cNvPr id="118" name="Shape 118"/>
          <p:cNvSpPr/>
          <p:nvPr/>
        </p:nvSpPr>
        <p:spPr>
          <a:xfrm>
            <a:off y="3060050" x="3668350"/>
            <a:ext cy="626100" cx="1251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process</a:t>
            </a:r>
          </a:p>
        </p:txBody>
      </p:sp>
      <p:sp>
        <p:nvSpPr>
          <p:cNvPr id="119" name="Shape 119"/>
          <p:cNvSpPr/>
          <p:nvPr/>
        </p:nvSpPr>
        <p:spPr>
          <a:xfrm>
            <a:off y="3351150" x="3883350"/>
            <a:ext cy="626100" cx="1251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process</a:t>
            </a:r>
          </a:p>
        </p:txBody>
      </p:sp>
      <p:sp>
        <p:nvSpPr>
          <p:cNvPr id="120" name="Shape 120"/>
          <p:cNvSpPr/>
          <p:nvPr/>
        </p:nvSpPr>
        <p:spPr>
          <a:xfrm>
            <a:off y="3686150" x="4192250"/>
            <a:ext cy="626100" cx="1251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process</a:t>
            </a:r>
          </a:p>
        </p:txBody>
      </p:sp>
      <p:cxnSp>
        <p:nvCxnSpPr>
          <p:cNvPr id="121" name="Shape 121"/>
          <p:cNvCxnSpPr/>
          <p:nvPr/>
        </p:nvCxnSpPr>
        <p:spPr>
          <a:xfrm rot="10800000" flipH="1">
            <a:off y="2138899" x="4058450"/>
            <a:ext cy="542400" cx="110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2" name="Shape 122"/>
          <p:cNvCxnSpPr/>
          <p:nvPr/>
        </p:nvCxnSpPr>
        <p:spPr>
          <a:xfrm rot="10800000" flipH="1">
            <a:off y="2347424" x="4277550"/>
            <a:ext cy="375600" cx="89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y="2577000" x="4538375"/>
            <a:ext cy="229499" cx="626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4" name="Shape 124"/>
          <p:cNvCxnSpPr/>
          <p:nvPr/>
        </p:nvCxnSpPr>
        <p:spPr>
          <a:xfrm rot="10800000" flipH="1">
            <a:off y="2827224" x="4694875"/>
            <a:ext cy="114900" cx="46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5" name="Shape 125"/>
          <p:cNvSpPr/>
          <p:nvPr/>
        </p:nvSpPr>
        <p:spPr>
          <a:xfrm>
            <a:off y="2027725" x="5174850"/>
            <a:ext cy="914400" cx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y="2253550" x="5185225"/>
            <a:ext cy="0" cx="866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7" name="Shape 127"/>
          <p:cNvCxnSpPr>
            <a:stCxn id="125" idx="1"/>
            <a:endCxn id="125" idx="3"/>
          </p:cNvCxnSpPr>
          <p:nvPr/>
        </p:nvCxnSpPr>
        <p:spPr>
          <a:xfrm>
            <a:off y="2484925" x="5174850"/>
            <a:ext cy="0" cx="91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8" name="Shape 128"/>
          <p:cNvCxnSpPr/>
          <p:nvPr/>
        </p:nvCxnSpPr>
        <p:spPr>
          <a:xfrm rot="10800000" flipH="1">
            <a:off y="2723249" x="5195675"/>
            <a:ext cy="10200" cx="89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9" name="Shape 129"/>
          <p:cNvSpPr txBox="1"/>
          <p:nvPr/>
        </p:nvSpPr>
        <p:spPr>
          <a:xfrm>
            <a:off y="1690325" x="5206100"/>
            <a:ext cy="229499" cx="845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room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xit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5" x="2561825"/>
            <a:ext cy="857400" cx="6125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latin typeface="Ubuntu"/>
                <a:ea typeface="Ubuntu"/>
                <a:cs typeface="Ubuntu"/>
                <a:sym typeface="Ubuntu"/>
              </a:rPr>
              <a:t>Driftsäkerhet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1476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sv">
                <a:latin typeface="Ubuntu"/>
                <a:ea typeface="Ubuntu"/>
                <a:cs typeface="Ubuntu"/>
                <a:sym typeface="Ubuntu"/>
              </a:rPr>
              <a:t>Förebygga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sv">
                <a:latin typeface="Ubuntu"/>
                <a:ea typeface="Ubuntu"/>
                <a:cs typeface="Ubuntu"/>
                <a:sym typeface="Ubuntu"/>
              </a:rPr>
              <a:t>Hantera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98699" x="4511795"/>
            <a:ext cy="2918350" cx="2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y="4749200" x="3658600"/>
            <a:ext cy="329400" cx="533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sv"/>
              <a:t>http://ic.pics.livejournal.com/twisted_slinky/31476856/120502/120502_original.gif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5" x="2780275"/>
            <a:ext cy="857400" cx="590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latin typeface="Ubuntu"/>
                <a:ea typeface="Ubuntu"/>
                <a:cs typeface="Ubuntu"/>
                <a:sym typeface="Ubuntu"/>
              </a:rPr>
              <a:t>Error 404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sv">
                <a:latin typeface="Ubuntu"/>
                <a:ea typeface="Ubuntu"/>
                <a:cs typeface="Ubuntu"/>
                <a:sym typeface="Ubuntu"/>
              </a:rPr>
              <a:t>Krasch!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Terminera anslutningar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Spara nuvarande tillstånd till disk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Spara krasch-dump till disk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*Återuppliva*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sv">
                <a:latin typeface="Ubuntu"/>
                <a:ea typeface="Ubuntu"/>
                <a:cs typeface="Ubuntu"/>
                <a:sym typeface="Ubuntu"/>
              </a:rPr>
              <a:t>Start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Har vi kraschat?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Läs in tillstånd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Vanlig uppstart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58325" x="5628375"/>
            <a:ext cy="6368100" cx="335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5" x="1251125"/>
            <a:ext cy="857400" cx="74358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latin typeface="Ubuntu"/>
                <a:ea typeface="Ubuntu"/>
                <a:cs typeface="Ubuntu"/>
                <a:sym typeface="Ubuntu"/>
              </a:rPr>
              <a:t>Klient - Kraschhantering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Klienten har verktyg för att hantera serverkrasher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○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Automatisk återanslutning till servern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○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Automatisk återställning av rum när servern startats om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Alla verktygen konfigureras i klientens konfigurationsfil och kan slås på/av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sv">
                <a:latin typeface="Ubuntu"/>
                <a:ea typeface="Ubuntu"/>
                <a:cs typeface="Ubuntu"/>
                <a:sym typeface="Ubuntu"/>
              </a:rPr>
              <a:t>Problem/förbättringar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Dokumentgenereringen för Python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Modularisering i klienten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Inte helt plattformsoberoende,</a:t>
            </a:r>
            <a:br>
              <a:rPr sz="1800" lang="sv">
                <a:latin typeface="Ubuntu"/>
                <a:ea typeface="Ubuntu"/>
                <a:cs typeface="Ubuntu"/>
                <a:sym typeface="Ubuntu"/>
              </a:rPr>
            </a:br>
            <a:r>
              <a:rPr sz="1800" lang="sv">
                <a:latin typeface="Ubuntu"/>
                <a:ea typeface="Ubuntu"/>
                <a:cs typeface="Ubuntu"/>
                <a:sym typeface="Ubuntu"/>
              </a:rPr>
              <a:t>utseende och reconnect,</a:t>
            </a:r>
            <a:br>
              <a:rPr sz="1800" lang="sv">
                <a:latin typeface="Ubuntu"/>
                <a:ea typeface="Ubuntu"/>
                <a:cs typeface="Ubuntu"/>
                <a:sym typeface="Ubuntu"/>
              </a:rPr>
            </a:br>
            <a:r>
              <a:rPr sz="1800" lang="sv">
                <a:latin typeface="Ubuntu"/>
                <a:ea typeface="Ubuntu"/>
                <a:cs typeface="Ubuntu"/>
                <a:sym typeface="Ubuntu"/>
              </a:rPr>
              <a:t>olika versioner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Användandet av listor,</a:t>
            </a:r>
            <a:br>
              <a:rPr sz="1800" lang="sv">
                <a:latin typeface="Ubuntu"/>
                <a:ea typeface="Ubuntu"/>
                <a:cs typeface="Ubuntu"/>
                <a:sym typeface="Ubuntu"/>
              </a:rPr>
            </a:br>
            <a:r>
              <a:rPr sz="1800" lang="sv">
                <a:latin typeface="Ubuntu"/>
                <a:ea typeface="Ubuntu"/>
                <a:cs typeface="Ubuntu"/>
                <a:sym typeface="Ubuntu"/>
              </a:rPr>
              <a:t>dictionaries, databas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Annan modell på servern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sv">
                <a:latin typeface="Ubuntu"/>
                <a:ea typeface="Ubuntu"/>
                <a:cs typeface="Ubuntu"/>
                <a:sym typeface="Ubuntu"/>
              </a:rPr>
              <a:t>Det bra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Vi nått vårt mål, </a:t>
            </a:r>
            <a:br>
              <a:rPr sz="1800" lang="sv">
                <a:latin typeface="Ubuntu"/>
                <a:ea typeface="Ubuntu"/>
                <a:cs typeface="Ubuntu"/>
                <a:sym typeface="Ubuntu"/>
              </a:rPr>
            </a:br>
            <a:r>
              <a:rPr sz="1800" lang="sv">
                <a:latin typeface="Ubuntu"/>
                <a:ea typeface="Ubuntu"/>
                <a:cs typeface="Ubuntu"/>
                <a:sym typeface="Ubuntu"/>
              </a:rPr>
              <a:t>utökad funktionalitet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76025" x="4642000"/>
            <a:ext cy="2397250" cx="43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>
                <a:latin typeface="Ubuntu"/>
                <a:ea typeface="Ubuntu"/>
                <a:cs typeface="Ubuntu"/>
                <a:sym typeface="Ubuntu"/>
              </a:rPr>
              <a:t>Pro et Contra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549328" x="-1270575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sv"/>
              <a:t>           </a:t>
            </a:r>
            <a:r>
              <a:rPr sz="6000" lang="sv">
                <a:latin typeface="Ubuntu"/>
                <a:ea typeface="Ubuntu"/>
                <a:cs typeface="Ubuntu"/>
                <a:sym typeface="Ubuntu"/>
              </a:rPr>
              <a:t>Demonstration!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05975" x="-168800"/>
            <a:ext cy="857400" cx="8855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  	     </a:t>
            </a:r>
            <a:r>
              <a:rPr lang="sv">
                <a:latin typeface="Ubuntu"/>
                <a:ea typeface="Ubuntu"/>
                <a:cs typeface="Ubuntu"/>
                <a:sym typeface="Ubuntu"/>
              </a:rPr>
              <a:t>Under projektets gång...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289500" x="407550"/>
            <a:ext cy="676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SCRUM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y="1649187" x="407550"/>
            <a:ext cy="676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Git - branch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y="2055812" x="407550"/>
            <a:ext cy="676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Rebar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4" type="body"/>
          </p:nvPr>
        </p:nvSpPr>
        <p:spPr>
          <a:xfrm>
            <a:off y="2466987" x="407550"/>
            <a:ext cy="676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Emacs/Vim/Idle/Sublime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y="3284800" x="407550"/>
            <a:ext cy="7593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sv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Trello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64050" x="3258275"/>
            <a:ext cy="2056550" cx="20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822150" x="6582237"/>
            <a:ext cy="2095500" cx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368210" x="5415017"/>
            <a:ext cy="1650931" cx="29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y="2982312" x="407550"/>
            <a:ext cy="467399" cx="4128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Observer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/>
        </p:nvSpPr>
        <p:spPr>
          <a:xfrm>
            <a:off y="2263950" x="794375"/>
            <a:ext cy="923399" cx="5878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sv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Tack för oss!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8" fill="hold" presetSubtype="0" presetClass="emph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latin typeface="Calibri"/>
                <a:ea typeface="Calibri"/>
                <a:cs typeface="Calibri"/>
                <a:sym typeface="Calibri"/>
              </a:rPr>
              <a:t>Vad har vi gjort?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Chat-system 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Gruppkonversationer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Inspiration från IRC (Rum)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Server och klient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Tydlig frontend och backend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Interaktion mellan två språk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Skrivet i Python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Concurrency existerar, om än inte i samma utsträckning som i servern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Arbetar enligt flödet: </a:t>
            </a:r>
            <a:br>
              <a:rPr sz="1800" lang="sv">
                <a:latin typeface="Ubuntu"/>
                <a:ea typeface="Ubuntu"/>
                <a:cs typeface="Ubuntu"/>
                <a:sym typeface="Ubuntu"/>
              </a:rPr>
            </a:br>
            <a:br>
              <a:rPr sz="1800" lang="sv">
                <a:latin typeface="Ubuntu"/>
                <a:ea typeface="Ubuntu"/>
                <a:cs typeface="Ubuntu"/>
                <a:sym typeface="Ubuntu"/>
              </a:rPr>
            </a:br>
            <a:r>
              <a:rPr sz="1800" lang="sv">
                <a:latin typeface="Ubuntu"/>
                <a:ea typeface="Ubuntu"/>
                <a:cs typeface="Ubuntu"/>
                <a:sym typeface="Ubuntu"/>
              </a:rPr>
              <a:t>Kontrollera begäran -&gt; Skicka begäran till servern -&gt; Invänta svar -&gt; Agera efter svaret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">
                <a:latin typeface="Ubuntu"/>
                <a:ea typeface="Ubuntu"/>
                <a:cs typeface="Ubuntu"/>
                <a:sym typeface="Ubuntu"/>
              </a:rPr>
              <a:t>Klient - En introduktion</a:t>
            </a:r>
            <a:r>
              <a:rPr lang="sv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70071" x="4645946"/>
            <a:ext cy="1331250" cx="394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latin typeface="Calibri"/>
                <a:ea typeface="Calibri"/>
                <a:cs typeface="Calibri"/>
                <a:sym typeface="Calibri"/>
              </a:rPr>
              <a:t>             Demonstration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160450" x="6995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5" x="1201475"/>
            <a:ext cy="857400" cx="6573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sv">
                <a:latin typeface="Ubuntu"/>
                <a:ea typeface="Ubuntu"/>
                <a:cs typeface="Ubuntu"/>
                <a:sym typeface="Ubuntu"/>
              </a:rPr>
              <a:t>Systemarkitektur</a:t>
            </a:r>
            <a:r>
              <a:rPr lang="sv"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3490000" x="9326225"/>
            <a:ext cy="1435799" cx="331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95050" x="92950"/>
            <a:ext cy="3725700" cx="514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281996" x="5302800"/>
            <a:ext cy="1643799" cx="222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latin typeface="Ubuntu"/>
                <a:ea typeface="Ubuntu"/>
                <a:cs typeface="Ubuntu"/>
                <a:sym typeface="Ubuntu"/>
              </a:rPr>
              <a:t>         Klient - Concurrency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Klienten använder sig primärt av två trådar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En huvudtråd som GUI:t körs på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RecvThread som kontinuerligt tar emot alla meddelanden från servern</a:t>
            </a:r>
            <a:br>
              <a:rPr sz="1800" lang="sv">
                <a:latin typeface="Ubuntu"/>
                <a:ea typeface="Ubuntu"/>
                <a:cs typeface="Ubuntu"/>
                <a:sym typeface="Ubuntu"/>
              </a:rPr>
            </a:br>
            <a:r>
              <a:rPr sz="1800" lang="sv">
                <a:latin typeface="Ubuntu"/>
                <a:ea typeface="Ubuntu"/>
                <a:cs typeface="Ubuntu"/>
                <a:sym typeface="Ubuntu"/>
              </a:rPr>
              <a:t>Detta förhindrar att GUI:t fryser när man försöker hämta meddelanden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Ytterligare en tråd används när man ansluter till servern och körs enbart under anslutningsprocessen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latin typeface="Ubuntu"/>
                <a:ea typeface="Ubuntu"/>
                <a:cs typeface="Ubuntu"/>
                <a:sym typeface="Ubuntu"/>
              </a:rPr>
              <a:t>Server - En introduktion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Erlang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gen_server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Deadlock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gen_tcp	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5" x="1707875"/>
            <a:ext cy="857400" cx="6978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latin typeface="Ubuntu"/>
                <a:ea typeface="Ubuntu"/>
                <a:cs typeface="Ubuntu"/>
                <a:sym typeface="Ubuntu"/>
              </a:rPr>
              <a:t>   Systemarkikektur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76400" x="83450"/>
            <a:ext cy="3725699" cx="331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Lyssnar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Ny process för varje anslutning (användare)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Första meddelandet alltid användarnamn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- Resten hanteras av parser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Skickas till “alla” concurrent eller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Uppdateraring/info m.h.a. modulen room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71612" x="3401150"/>
            <a:ext cy="3935274" cx="57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41B47"/>
        </a:solidFill>
      </p:bgPr>
    </p:bg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196028" x="2671475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latin typeface="Ubuntu"/>
                <a:ea typeface="Ubuntu"/>
                <a:cs typeface="Ubuntu"/>
                <a:sym typeface="Ubuntu"/>
              </a:rPr>
              <a:t>Concurrency</a:t>
            </a:r>
          </a:p>
        </p:txBody>
      </p:sp>
      <p:sp>
        <p:nvSpPr>
          <p:cNvPr id="94" name="Shape 94"/>
          <p:cNvSpPr/>
          <p:nvPr/>
        </p:nvSpPr>
        <p:spPr>
          <a:xfrm>
            <a:off y="3203800" x="4733700"/>
            <a:ext cy="1385099" cx="1744499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y="3142100" x="7174450"/>
            <a:ext cy="723600" cx="711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y="3796550" x="4741200"/>
            <a:ext cy="633900" cx="1729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indent="0" marL="0">
              <a:spcBef>
                <a:spcPts val="0"/>
              </a:spcBef>
              <a:buNone/>
            </a:pPr>
            <a:r>
              <a:rPr b="1" lang="sv"/>
              <a:t>        SERVER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3323050" x="7073350"/>
            <a:ext cy="232199" cx="88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 KLIENT</a:t>
            </a:r>
          </a:p>
        </p:txBody>
      </p:sp>
      <p:sp>
        <p:nvSpPr>
          <p:cNvPr id="98" name="Shape 98"/>
          <p:cNvSpPr/>
          <p:nvPr/>
        </p:nvSpPr>
        <p:spPr>
          <a:xfrm>
            <a:off y="1987025" x="4733700"/>
            <a:ext cy="531600" cx="174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y="2016975" x="4689625"/>
            <a:ext cy="441600" cx="185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sv"/>
              <a:t> NY ANSLUTNING</a:t>
            </a:r>
          </a:p>
        </p:txBody>
      </p:sp>
      <p:sp>
        <p:nvSpPr>
          <p:cNvPr id="100" name="Shape 100"/>
          <p:cNvSpPr/>
          <p:nvPr/>
        </p:nvSpPr>
        <p:spPr>
          <a:xfrm>
            <a:off y="3370700" x="7403050"/>
            <a:ext cy="723600" cx="711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y="3551650" x="7301950"/>
            <a:ext cy="232199" cx="88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 KLIENT</a:t>
            </a:r>
          </a:p>
        </p:txBody>
      </p:sp>
      <p:sp>
        <p:nvSpPr>
          <p:cNvPr id="102" name="Shape 102"/>
          <p:cNvSpPr/>
          <p:nvPr/>
        </p:nvSpPr>
        <p:spPr>
          <a:xfrm>
            <a:off y="3599300" x="7631650"/>
            <a:ext cy="723600" cx="711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y="3780250" x="7530550"/>
            <a:ext cy="232199" cx="88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 KLIENT</a:t>
            </a:r>
          </a:p>
        </p:txBody>
      </p:sp>
      <p:sp>
        <p:nvSpPr>
          <p:cNvPr id="104" name="Shape 104"/>
          <p:cNvSpPr/>
          <p:nvPr/>
        </p:nvSpPr>
        <p:spPr>
          <a:xfrm>
            <a:off y="3827900" x="7860250"/>
            <a:ext cy="723600" cx="711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y="4008850" x="7759150"/>
            <a:ext cy="232199" cx="88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sv"/>
              <a:t> KLIENT</a:t>
            </a:r>
          </a:p>
        </p:txBody>
      </p:sp>
      <p:sp>
        <p:nvSpPr>
          <p:cNvPr id="106" name="Shape 106"/>
          <p:cNvSpPr/>
          <p:nvPr/>
        </p:nvSpPr>
        <p:spPr>
          <a:xfrm>
            <a:off y="2578500" x="5474925"/>
            <a:ext cy="531600" cx="24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3214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sv">
                <a:latin typeface="Ubuntu"/>
                <a:ea typeface="Ubuntu"/>
                <a:cs typeface="Ubuntu"/>
                <a:sym typeface="Ubuntu"/>
              </a:rPr>
              <a:t>Anslutningar - ny process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presetID="10" fill="hold" presetSubtype="0" presetClass="exit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