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58" r:id="rId4"/>
    <p:sldId id="292" r:id="rId5"/>
    <p:sldId id="293" r:id="rId6"/>
    <p:sldId id="282" r:id="rId7"/>
    <p:sldId id="283" r:id="rId8"/>
    <p:sldId id="299" r:id="rId9"/>
    <p:sldId id="284" r:id="rId10"/>
    <p:sldId id="285" r:id="rId11"/>
    <p:sldId id="286" r:id="rId12"/>
    <p:sldId id="296" r:id="rId13"/>
    <p:sldId id="295" r:id="rId14"/>
    <p:sldId id="288" r:id="rId15"/>
    <p:sldId id="289" r:id="rId16"/>
    <p:sldId id="291" r:id="rId17"/>
    <p:sldId id="290" r:id="rId18"/>
    <p:sldId id="260" r:id="rId19"/>
    <p:sldId id="261" r:id="rId20"/>
    <p:sldId id="262" r:id="rId21"/>
    <p:sldId id="264" r:id="rId22"/>
    <p:sldId id="298" r:id="rId23"/>
    <p:sldId id="265" r:id="rId24"/>
    <p:sldId id="266" r:id="rId25"/>
    <p:sldId id="267" r:id="rId26"/>
    <p:sldId id="268" r:id="rId27"/>
    <p:sldId id="273" r:id="rId28"/>
    <p:sldId id="274" r:id="rId29"/>
    <p:sldId id="275" r:id="rId30"/>
    <p:sldId id="276" r:id="rId31"/>
    <p:sldId id="277" r:id="rId32"/>
    <p:sldId id="297" r:id="rId33"/>
    <p:sldId id="278" r:id="rId34"/>
    <p:sldId id="279" r:id="rId35"/>
    <p:sldId id="280" r:id="rId36"/>
    <p:sldId id="294" r:id="rId37"/>
    <p:sldId id="281" r:id="rId38"/>
  </p:sldIdLst>
  <p:sldSz cx="12192000" cy="6858000"/>
  <p:notesSz cx="6858000" cy="9144000"/>
  <p:custDataLst>
    <p:tags r:id="rId40"/>
  </p:custData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nriette Walker" initials="HW" lastIdx="0" clrIdx="0">
    <p:extLst>
      <p:ext uri="{19B8F6BF-5375-455C-9EA6-DF929625EA0E}">
        <p15:presenceInfo xmlns:p15="http://schemas.microsoft.com/office/powerpoint/2012/main" userId="S::hegu5050@win.su.se::3ca82cd0-4be3-4c67-836d-cfa5990abc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37"/>
    <p:restoredTop sz="85045" autoAdjust="0"/>
  </p:normalViewPr>
  <p:slideViewPr>
    <p:cSldViewPr snapToGrid="0">
      <p:cViewPr varScale="1">
        <p:scale>
          <a:sx n="80" d="100"/>
          <a:sy n="80" d="100"/>
        </p:scale>
        <p:origin x="1488" y="1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7D70-8167-4127-866D-BAA56A2DFFEF}" type="datetimeFigureOut">
              <a:rPr lang="sv-SE" smtClean="0"/>
              <a:t>2018-10-28</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7F948-D2CB-486C-A2EA-FEABC2DAAE8D}" type="slidenum">
              <a:rPr lang="sv-SE" smtClean="0"/>
              <a:t>‹#›</a:t>
            </a:fld>
            <a:endParaRPr lang="sv-SE"/>
          </a:p>
        </p:txBody>
      </p:sp>
    </p:spTree>
    <p:extLst>
      <p:ext uri="{BB962C8B-B14F-4D97-AF65-F5344CB8AC3E}">
        <p14:creationId xmlns:p14="http://schemas.microsoft.com/office/powerpoint/2010/main" val="2681868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1</a:t>
            </a:fld>
            <a:endParaRPr lang="sv-SE"/>
          </a:p>
        </p:txBody>
      </p:sp>
    </p:spTree>
    <p:extLst>
      <p:ext uri="{BB962C8B-B14F-4D97-AF65-F5344CB8AC3E}">
        <p14:creationId xmlns:p14="http://schemas.microsoft.com/office/powerpoint/2010/main" val="816639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10</a:t>
            </a:fld>
            <a:endParaRPr lang="sv-SE"/>
          </a:p>
        </p:txBody>
      </p:sp>
    </p:spTree>
    <p:extLst>
      <p:ext uri="{BB962C8B-B14F-4D97-AF65-F5344CB8AC3E}">
        <p14:creationId xmlns:p14="http://schemas.microsoft.com/office/powerpoint/2010/main" val="150242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11</a:t>
            </a:fld>
            <a:endParaRPr lang="sv-SE"/>
          </a:p>
        </p:txBody>
      </p:sp>
    </p:spTree>
    <p:extLst>
      <p:ext uri="{BB962C8B-B14F-4D97-AF65-F5344CB8AC3E}">
        <p14:creationId xmlns:p14="http://schemas.microsoft.com/office/powerpoint/2010/main" val="363685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12</a:t>
            </a:fld>
            <a:endParaRPr lang="sv-SE"/>
          </a:p>
        </p:txBody>
      </p:sp>
    </p:spTree>
    <p:extLst>
      <p:ext uri="{BB962C8B-B14F-4D97-AF65-F5344CB8AC3E}">
        <p14:creationId xmlns:p14="http://schemas.microsoft.com/office/powerpoint/2010/main" val="2045802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13</a:t>
            </a:fld>
            <a:endParaRPr lang="sv-SE"/>
          </a:p>
        </p:txBody>
      </p:sp>
    </p:spTree>
    <p:extLst>
      <p:ext uri="{BB962C8B-B14F-4D97-AF65-F5344CB8AC3E}">
        <p14:creationId xmlns:p14="http://schemas.microsoft.com/office/powerpoint/2010/main" val="4011600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14</a:t>
            </a:fld>
            <a:endParaRPr lang="sv-SE"/>
          </a:p>
        </p:txBody>
      </p:sp>
    </p:spTree>
    <p:extLst>
      <p:ext uri="{BB962C8B-B14F-4D97-AF65-F5344CB8AC3E}">
        <p14:creationId xmlns:p14="http://schemas.microsoft.com/office/powerpoint/2010/main" val="3918203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15</a:t>
            </a:fld>
            <a:endParaRPr lang="sv-SE"/>
          </a:p>
        </p:txBody>
      </p:sp>
    </p:spTree>
    <p:extLst>
      <p:ext uri="{BB962C8B-B14F-4D97-AF65-F5344CB8AC3E}">
        <p14:creationId xmlns:p14="http://schemas.microsoft.com/office/powerpoint/2010/main" val="305012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16</a:t>
            </a:fld>
            <a:endParaRPr lang="sv-SE"/>
          </a:p>
        </p:txBody>
      </p:sp>
    </p:spTree>
    <p:extLst>
      <p:ext uri="{BB962C8B-B14F-4D97-AF65-F5344CB8AC3E}">
        <p14:creationId xmlns:p14="http://schemas.microsoft.com/office/powerpoint/2010/main" val="790181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17</a:t>
            </a:fld>
            <a:endParaRPr lang="sv-SE"/>
          </a:p>
        </p:txBody>
      </p:sp>
    </p:spTree>
    <p:extLst>
      <p:ext uri="{BB962C8B-B14F-4D97-AF65-F5344CB8AC3E}">
        <p14:creationId xmlns:p14="http://schemas.microsoft.com/office/powerpoint/2010/main" val="2895309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diskussion om vilka era erfarenheter ni dragit av att tillämpa TDD. Det finns inget rätt eller fel här. Enda sättet att bli underkända är att bara fuska över punkten och säga något pliktskyldigt.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18</a:t>
            </a:fld>
            <a:endParaRPr lang="sv-SE"/>
          </a:p>
        </p:txBody>
      </p:sp>
    </p:spTree>
    <p:extLst>
      <p:ext uri="{BB962C8B-B14F-4D97-AF65-F5344CB8AC3E}">
        <p14:creationId xmlns:p14="http://schemas.microsoft.com/office/powerpoint/2010/main" val="4160569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ekvivalensklassuppdelning på. Ni ska kort motivera valet, och ge tillräckligt med information för att det ska gå att bedöma er. Detta avsnitt och de följande (till och med testmatrisen) ska finnas för samtliga delar ni tillämpat ekvivalensklassuppdelning på.</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19</a:t>
            </a:fld>
            <a:endParaRPr lang="sv-SE"/>
          </a:p>
        </p:txBody>
      </p:sp>
    </p:spTree>
    <p:extLst>
      <p:ext uri="{BB962C8B-B14F-4D97-AF65-F5344CB8AC3E}">
        <p14:creationId xmlns:p14="http://schemas.microsoft.com/office/powerpoint/2010/main" val="247342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10"/>
          </p:nvPr>
        </p:nvSpPr>
        <p:spPr/>
        <p:txBody>
          <a:bodyPr/>
          <a:lstStyle/>
          <a:p>
            <a:fld id="{8667F948-D2CB-486C-A2EA-FEABC2DAAE8D}" type="slidenum">
              <a:rPr lang="sv-SE" smtClean="0"/>
              <a:t>2</a:t>
            </a:fld>
            <a:endParaRPr lang="sv-SE"/>
          </a:p>
        </p:txBody>
      </p:sp>
    </p:spTree>
    <p:extLst>
      <p:ext uri="{BB962C8B-B14F-4D97-AF65-F5344CB8AC3E}">
        <p14:creationId xmlns:p14="http://schemas.microsoft.com/office/powerpoint/2010/main" val="3355443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Samtliga ekvivalensklasser för denna del presenterade på ett tydligt sätt. Använd</a:t>
            </a:r>
            <a:r>
              <a:rPr lang="sv-SE" sz="1200" kern="1200" baseline="0" dirty="0">
                <a:solidFill>
                  <a:schemeClr val="tx1"/>
                </a:solidFill>
                <a:effectLst/>
                <a:latin typeface="+mn-lt"/>
                <a:ea typeface="+mn-ea"/>
                <a:cs typeface="+mn-cs"/>
              </a:rPr>
              <a:t> gärna flera sidor om det behövs.</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20</a:t>
            </a:fld>
            <a:endParaRPr lang="sv-SE"/>
          </a:p>
        </p:txBody>
      </p:sp>
    </p:spTree>
    <p:extLst>
      <p:ext uri="{BB962C8B-B14F-4D97-AF65-F5344CB8AC3E}">
        <p14:creationId xmlns:p14="http://schemas.microsoft.com/office/powerpoint/2010/main" val="2613784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21</a:t>
            </a:fld>
            <a:endParaRPr lang="sv-SE"/>
          </a:p>
        </p:txBody>
      </p:sp>
    </p:spTree>
    <p:extLst>
      <p:ext uri="{BB962C8B-B14F-4D97-AF65-F5344CB8AC3E}">
        <p14:creationId xmlns:p14="http://schemas.microsoft.com/office/powerpoint/2010/main" val="38371719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som visar sambandet mellan ekvivalensklasserna och testfallen för denna del.</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22</a:t>
            </a:fld>
            <a:endParaRPr lang="sv-SE"/>
          </a:p>
        </p:txBody>
      </p:sp>
    </p:spTree>
    <p:extLst>
      <p:ext uri="{BB962C8B-B14F-4D97-AF65-F5344CB8AC3E}">
        <p14:creationId xmlns:p14="http://schemas.microsoft.com/office/powerpoint/2010/main" val="1203139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textuell presentation av vad ni valt ut för att tillämpa tillståndsmaskiner på och vilket eller vilka kriterier ni använder för att ta fram testfall från maskinen. Ni ska kort motivera valet, och ge tillräckligt med information för att det ska gå att bedöma er. Detta avsnitt och de följande ska finnas för samtliga delar ni tillämpat tillståndsmaskiner på. Om ni inte tillämpat tillståndsmaskiner tar ni bort dessa bilder.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23</a:t>
            </a:fld>
            <a:endParaRPr lang="sv-SE"/>
          </a:p>
        </p:txBody>
      </p:sp>
    </p:spTree>
    <p:extLst>
      <p:ext uri="{BB962C8B-B14F-4D97-AF65-F5344CB8AC3E}">
        <p14:creationId xmlns:p14="http://schemas.microsoft.com/office/powerpoint/2010/main" val="2041626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Själva tillståndsmaskinen</a:t>
            </a:r>
          </a:p>
        </p:txBody>
      </p:sp>
      <p:sp>
        <p:nvSpPr>
          <p:cNvPr id="4" name="Platshållare för bildnummer 3"/>
          <p:cNvSpPr>
            <a:spLocks noGrp="1"/>
          </p:cNvSpPr>
          <p:nvPr>
            <p:ph type="sldNum" sz="quarter" idx="10"/>
          </p:nvPr>
        </p:nvSpPr>
        <p:spPr/>
        <p:txBody>
          <a:bodyPr/>
          <a:lstStyle/>
          <a:p>
            <a:fld id="{8667F948-D2CB-486C-A2EA-FEABC2DAAE8D}" type="slidenum">
              <a:rPr lang="sv-SE" smtClean="0"/>
              <a:t>24</a:t>
            </a:fld>
            <a:endParaRPr lang="sv-SE"/>
          </a:p>
        </p:txBody>
      </p:sp>
    </p:spTree>
    <p:extLst>
      <p:ext uri="{BB962C8B-B14F-4D97-AF65-F5344CB8AC3E}">
        <p14:creationId xmlns:p14="http://schemas.microsoft.com/office/powerpoint/2010/main" val="1235134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Testfallen som ni fått fram från tillståndsmaskinen. Observera att vi inte vill ha någon kod här, utan bara en tydlig presentation av testfallen i någon lämplig tabellform. </a:t>
            </a:r>
            <a:endParaRPr lang="sv-SE" dirty="0"/>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25</a:t>
            </a:fld>
            <a:endParaRPr lang="sv-SE"/>
          </a:p>
        </p:txBody>
      </p:sp>
    </p:spTree>
    <p:extLst>
      <p:ext uri="{BB962C8B-B14F-4D97-AF65-F5344CB8AC3E}">
        <p14:creationId xmlns:p14="http://schemas.microsoft.com/office/powerpoint/2010/main" val="556359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testmatris (eller annan</a:t>
            </a:r>
            <a:r>
              <a:rPr lang="sv-SE" sz="1200" kern="1200" baseline="0" dirty="0">
                <a:solidFill>
                  <a:schemeClr val="tx1"/>
                </a:solidFill>
                <a:effectLst/>
                <a:latin typeface="+mn-lt"/>
                <a:ea typeface="+mn-ea"/>
                <a:cs typeface="+mn-cs"/>
              </a:rPr>
              <a:t> lämplig form)</a:t>
            </a:r>
            <a:r>
              <a:rPr lang="sv-SE" sz="1200" kern="1200" dirty="0">
                <a:solidFill>
                  <a:schemeClr val="tx1"/>
                </a:solidFill>
                <a:effectLst/>
                <a:latin typeface="+mn-lt"/>
                <a:ea typeface="+mn-ea"/>
                <a:cs typeface="+mn-cs"/>
              </a:rPr>
              <a:t> som visar sambandet mellan tillståndsmaskinen och testfallen för denna del så att det går att se att ni tillämpat de kriterier</a:t>
            </a:r>
            <a:r>
              <a:rPr lang="sv-SE" sz="1200" kern="1200" baseline="0" dirty="0">
                <a:solidFill>
                  <a:schemeClr val="tx1"/>
                </a:solidFill>
                <a:effectLst/>
                <a:latin typeface="+mn-lt"/>
                <a:ea typeface="+mn-ea"/>
                <a:cs typeface="+mn-cs"/>
              </a:rPr>
              <a:t> ni satt upp för att ta fram testfall</a:t>
            </a:r>
            <a:r>
              <a:rPr lang="sv-SE" sz="1200" kern="1200" dirty="0">
                <a:solidFill>
                  <a:schemeClr val="tx1"/>
                </a:solidFill>
                <a:effectLst/>
                <a:latin typeface="+mn-lt"/>
                <a:ea typeface="+mn-ea"/>
                <a:cs typeface="+mn-cs"/>
              </a:rPr>
              <a:t>. Om detta tydligt framgår från testfallen</a:t>
            </a:r>
            <a:r>
              <a:rPr lang="sv-SE" sz="1200" kern="1200" baseline="0" dirty="0">
                <a:solidFill>
                  <a:schemeClr val="tx1"/>
                </a:solidFill>
                <a:effectLst/>
                <a:latin typeface="+mn-lt"/>
                <a:ea typeface="+mn-ea"/>
                <a:cs typeface="+mn-cs"/>
              </a:rPr>
              <a:t> så kan denna bild plockas bort.</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26</a:t>
            </a:fld>
            <a:endParaRPr lang="sv-SE"/>
          </a:p>
        </p:txBody>
      </p:sp>
    </p:spTree>
    <p:extLst>
      <p:ext uri="{BB962C8B-B14F-4D97-AF65-F5344CB8AC3E}">
        <p14:creationId xmlns:p14="http://schemas.microsoft.com/office/powerpoint/2010/main" val="614130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den del av koden ni valt ut för att göra en formell granskning av och processen ni använt er av inklusive eventuella checklistor, scenarier, </a:t>
            </a:r>
            <a:r>
              <a:rPr lang="sv-SE" sz="1200" kern="1200" dirty="0" err="1">
                <a:solidFill>
                  <a:schemeClr val="tx1"/>
                </a:solidFill>
                <a:effectLst/>
                <a:latin typeface="+mn-lt"/>
                <a:ea typeface="+mn-ea"/>
                <a:cs typeface="+mn-cs"/>
              </a:rPr>
              <a:t>edyl</a:t>
            </a:r>
            <a:r>
              <a:rPr lang="sv-SE" sz="1200" kern="1200" dirty="0">
                <a:solidFill>
                  <a:schemeClr val="tx1"/>
                </a:solidFill>
                <a:effectLst/>
                <a:latin typeface="+mn-lt"/>
                <a:ea typeface="+mn-ea"/>
                <a:cs typeface="+mn-cs"/>
              </a:rPr>
              <a:t>. Ni ska kort motivera valen, och ge tillräckligt med information för att det ska gå att bedöma er.</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27</a:t>
            </a:fld>
            <a:endParaRPr lang="sv-SE"/>
          </a:p>
        </p:txBody>
      </p:sp>
    </p:spTree>
    <p:extLst>
      <p:ext uri="{BB962C8B-B14F-4D97-AF65-F5344CB8AC3E}">
        <p14:creationId xmlns:p14="http://schemas.microsoft.com/office/powerpoint/2010/main" val="18369205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lista över de påträffade felen och hur pass allvarliga ni bedömer dem.</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28</a:t>
            </a:fld>
            <a:endParaRPr lang="sv-SE"/>
          </a:p>
        </p:txBody>
      </p:sp>
    </p:spTree>
    <p:extLst>
      <p:ext uri="{BB962C8B-B14F-4D97-AF65-F5344CB8AC3E}">
        <p14:creationId xmlns:p14="http://schemas.microsoft.com/office/powerpoint/2010/main" val="16457342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diskussion om vilka era erfarenheter ni dragit av att tillämpa granskning. Det finns inget rätt eller fel här. Enda sättet att bli underkända är att bara fuska över punkten och bara säga något pliktskyldigt. Ni förväntas förhålla er till såväl kursböckerna som utdelat material och IEEE </a:t>
            </a:r>
            <a:r>
              <a:rPr lang="sv-SE" sz="1200" kern="1200" dirty="0" err="1">
                <a:solidFill>
                  <a:schemeClr val="tx1"/>
                </a:solidFill>
                <a:effectLst/>
                <a:latin typeface="+mn-lt"/>
                <a:ea typeface="+mn-ea"/>
                <a:cs typeface="+mn-cs"/>
              </a:rPr>
              <a:t>Std</a:t>
            </a:r>
            <a:r>
              <a:rPr lang="sv-SE" sz="1200" kern="1200" dirty="0">
                <a:solidFill>
                  <a:schemeClr val="tx1"/>
                </a:solidFill>
                <a:effectLst/>
                <a:latin typeface="+mn-lt"/>
                <a:ea typeface="+mn-ea"/>
                <a:cs typeface="+mn-cs"/>
              </a:rPr>
              <a:t> 1028. Punktlista ok!</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29</a:t>
            </a:fld>
            <a:endParaRPr lang="sv-SE"/>
          </a:p>
        </p:txBody>
      </p:sp>
    </p:spTree>
    <p:extLst>
      <p:ext uri="{BB962C8B-B14F-4D97-AF65-F5344CB8AC3E}">
        <p14:creationId xmlns:p14="http://schemas.microsoft.com/office/powerpoint/2010/main" val="393491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a:t>
            </a:fld>
            <a:endParaRPr lang="sv-SE"/>
          </a:p>
        </p:txBody>
      </p:sp>
    </p:spTree>
    <p:extLst>
      <p:ext uri="{BB962C8B-B14F-4D97-AF65-F5344CB8AC3E}">
        <p14:creationId xmlns:p14="http://schemas.microsoft.com/office/powerpoint/2010/main" val="4074669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av de problem som hittats med hjälp av verktyg för statisk analys och en diskussion av dem enligt anvisningarna. Det räcker alltså inte med att bara lista problemen, ni måste förhålla er till dem också. Tänk också på att ni ska göra detta både på koden som den såg ut före granskningen och på koden efter att ni rättat det som kommit fram under granskningen. OBS sätt upp känsligheten så saker hittas!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30</a:t>
            </a:fld>
            <a:endParaRPr lang="sv-SE"/>
          </a:p>
        </p:txBody>
      </p:sp>
    </p:spTree>
    <p:extLst>
      <p:ext uri="{BB962C8B-B14F-4D97-AF65-F5344CB8AC3E}">
        <p14:creationId xmlns:p14="http://schemas.microsoft.com/office/powerpoint/2010/main" val="1343433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 </a:t>
            </a:r>
            <a:r>
              <a:rPr lang="sv-SE" dirty="0"/>
              <a:t>Rader kod för projektet resp. testerna för att kunna jämföra.</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31</a:t>
            </a:fld>
            <a:endParaRPr lang="sv-SE"/>
          </a:p>
        </p:txBody>
      </p:sp>
    </p:spTree>
    <p:extLst>
      <p:ext uri="{BB962C8B-B14F-4D97-AF65-F5344CB8AC3E}">
        <p14:creationId xmlns:p14="http://schemas.microsoft.com/office/powerpoint/2010/main" val="247082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presentation och diskussion kring ett antal lämpliga statiska mått på koden. Att vi inte specificerar exakt vilka mått som ska tas upp beror på att olika verktyg har olika uppsättningar, men vi förväntar oss fler och mer intressanta mått än bara rena storleksmått som LOC, #klasser, #metoder, etc. Även här är det viktigt att förhållas sig till måtten, inte bara lista dem.</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32</a:t>
            </a:fld>
            <a:endParaRPr lang="sv-SE"/>
          </a:p>
        </p:txBody>
      </p:sp>
    </p:spTree>
    <p:extLst>
      <p:ext uri="{BB962C8B-B14F-4D97-AF65-F5344CB8AC3E}">
        <p14:creationId xmlns:p14="http://schemas.microsoft.com/office/powerpoint/2010/main" val="3898918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översikt över vilken täckningsgrad era testfall uppnått. Denna kan antagligen tas rakt av från verktyget ni använt för att mäta den. Om ni inte uppnått fullständig täckning så ska detta förklaras och motiveras. T.ex. Emma för </a:t>
            </a:r>
            <a:r>
              <a:rPr lang="sv-SE" sz="1200" kern="1200" dirty="0" err="1">
                <a:solidFill>
                  <a:schemeClr val="tx1"/>
                </a:solidFill>
                <a:effectLst/>
                <a:latin typeface="+mn-lt"/>
                <a:ea typeface="+mn-ea"/>
                <a:cs typeface="+mn-cs"/>
              </a:rPr>
              <a:t>Eclipse</a:t>
            </a:r>
            <a:r>
              <a:rPr lang="sv-SE" sz="1200" kern="1200" dirty="0">
                <a:solidFill>
                  <a:schemeClr val="tx1"/>
                </a:solidFill>
                <a:effectLst/>
                <a:latin typeface="+mn-lt"/>
                <a:ea typeface="+mn-ea"/>
                <a:cs typeface="+mn-cs"/>
              </a:rPr>
              <a:t> missar när det blir </a:t>
            </a:r>
            <a:r>
              <a:rPr lang="sv-SE" sz="1200" kern="1200" dirty="0" err="1">
                <a:solidFill>
                  <a:schemeClr val="tx1"/>
                </a:solidFill>
                <a:effectLst/>
                <a:latin typeface="+mn-lt"/>
                <a:ea typeface="+mn-ea"/>
                <a:cs typeface="+mn-cs"/>
              </a:rPr>
              <a:t>exceptions</a:t>
            </a:r>
            <a:r>
              <a:rPr lang="sv-SE" sz="1200" kern="1200" dirty="0">
                <a:solidFill>
                  <a:schemeClr val="tx1"/>
                </a:solidFill>
                <a:effectLst/>
                <a:latin typeface="+mn-lt"/>
                <a:ea typeface="+mn-ea"/>
                <a:cs typeface="+mn-cs"/>
              </a:rPr>
              <a:t>, blir ej 100% då.</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33</a:t>
            </a:fld>
            <a:endParaRPr lang="sv-SE"/>
          </a:p>
        </p:txBody>
      </p:sp>
    </p:spTree>
    <p:extLst>
      <p:ext uri="{BB962C8B-B14F-4D97-AF65-F5344CB8AC3E}">
        <p14:creationId xmlns:p14="http://schemas.microsoft.com/office/powerpoint/2010/main" val="169751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En kort presentation av hur ni gått tillväga för att testa koden med en profiler och vilka resultat ni fick fram. Även här är det viktigt att förhållas sig till måtten, inte bara presentera dem.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sv-SE" sz="1200" kern="1200" dirty="0">
              <a:solidFill>
                <a:schemeClr val="tx1"/>
              </a:solidFill>
              <a:effectLst/>
              <a:latin typeface="+mn-lt"/>
              <a:ea typeface="+mn-ea"/>
              <a:cs typeface="+mn-cs"/>
            </a:endParaRPr>
          </a:p>
          <a:p>
            <a:r>
              <a:rPr lang="sv-SE" dirty="0"/>
              <a:t>Profiler kollar körande program, var spenderas tid och minne osv.</a:t>
            </a:r>
          </a:p>
          <a:p>
            <a:r>
              <a:rPr lang="sv-SE" dirty="0"/>
              <a:t>Kolla nåt intressant! Se inspelad fl.</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34</a:t>
            </a:fld>
            <a:endParaRPr lang="sv-SE"/>
          </a:p>
        </p:txBody>
      </p:sp>
    </p:spTree>
    <p:extLst>
      <p:ext uri="{BB962C8B-B14F-4D97-AF65-F5344CB8AC3E}">
        <p14:creationId xmlns:p14="http://schemas.microsoft.com/office/powerpoint/2010/main" val="1278246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p>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err="1">
                <a:solidFill>
                  <a:schemeClr val="tx1"/>
                </a:solidFill>
                <a:effectLst/>
                <a:latin typeface="+mn-lt"/>
                <a:ea typeface="+mn-ea"/>
                <a:cs typeface="+mn-cs"/>
              </a:rPr>
              <a:t>Maven</a:t>
            </a:r>
            <a:r>
              <a:rPr lang="sv-SE" sz="1200" kern="1200" dirty="0">
                <a:solidFill>
                  <a:schemeClr val="tx1"/>
                </a:solidFill>
                <a:effectLst/>
                <a:latin typeface="+mn-lt"/>
                <a:ea typeface="+mn-ea"/>
                <a:cs typeface="+mn-cs"/>
              </a:rPr>
              <a:t>, </a:t>
            </a:r>
            <a:r>
              <a:rPr lang="sv-SE" sz="1200" kern="1200" dirty="0" err="1">
                <a:solidFill>
                  <a:schemeClr val="tx1"/>
                </a:solidFill>
                <a:effectLst/>
                <a:latin typeface="+mn-lt"/>
                <a:ea typeface="+mn-ea"/>
                <a:cs typeface="+mn-cs"/>
              </a:rPr>
              <a:t>xml</a:t>
            </a:r>
            <a:endParaRPr lang="sv-SE" sz="1200" kern="1200" dirty="0">
              <a:solidFill>
                <a:schemeClr val="tx1"/>
              </a:solidFill>
              <a:effectLst/>
              <a:latin typeface="+mn-lt"/>
              <a:ea typeface="+mn-ea"/>
              <a:cs typeface="+mn-cs"/>
            </a:endParaRP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35</a:t>
            </a:fld>
            <a:endParaRPr lang="sv-SE"/>
          </a:p>
        </p:txBody>
      </p:sp>
    </p:spTree>
    <p:extLst>
      <p:ext uri="{BB962C8B-B14F-4D97-AF65-F5344CB8AC3E}">
        <p14:creationId xmlns:p14="http://schemas.microsoft.com/office/powerpoint/2010/main" val="1098494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Byggscriptets första (seriösa/fungerande) version, och den slutliga (efter att saker lagts till).</a:t>
            </a:r>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36</a:t>
            </a:fld>
            <a:endParaRPr lang="sv-SE"/>
          </a:p>
        </p:txBody>
      </p:sp>
    </p:spTree>
    <p:extLst>
      <p:ext uri="{BB962C8B-B14F-4D97-AF65-F5344CB8AC3E}">
        <p14:creationId xmlns:p14="http://schemas.microsoft.com/office/powerpoint/2010/main" val="2555513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Här kan ni ta upp övrigt av relevans för bedömningen av ert arbete. Om avsnittet inte behövs kan det plockas bort.</a:t>
            </a:r>
          </a:p>
        </p:txBody>
      </p:sp>
      <p:sp>
        <p:nvSpPr>
          <p:cNvPr id="4" name="Platshållare för bildnummer 3"/>
          <p:cNvSpPr>
            <a:spLocks noGrp="1"/>
          </p:cNvSpPr>
          <p:nvPr>
            <p:ph type="sldNum" sz="quarter" idx="10"/>
          </p:nvPr>
        </p:nvSpPr>
        <p:spPr/>
        <p:txBody>
          <a:bodyPr/>
          <a:lstStyle/>
          <a:p>
            <a:fld id="{8667F948-D2CB-486C-A2EA-FEABC2DAAE8D}" type="slidenum">
              <a:rPr lang="sv-SE" smtClean="0"/>
              <a:t>37</a:t>
            </a:fld>
            <a:endParaRPr lang="sv-SE"/>
          </a:p>
        </p:txBody>
      </p:sp>
    </p:spTree>
    <p:extLst>
      <p:ext uri="{BB962C8B-B14F-4D97-AF65-F5344CB8AC3E}">
        <p14:creationId xmlns:p14="http://schemas.microsoft.com/office/powerpoint/2010/main" val="3113925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4</a:t>
            </a:fld>
            <a:endParaRPr lang="sv-SE"/>
          </a:p>
        </p:txBody>
      </p:sp>
    </p:spTree>
    <p:extLst>
      <p:ext uri="{BB962C8B-B14F-4D97-AF65-F5344CB8AC3E}">
        <p14:creationId xmlns:p14="http://schemas.microsoft.com/office/powerpoint/2010/main" val="208793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t>En eller flera bilder som visar designen av det slutliga systemet. Lämpligt format är ett eller flera klassdiagram, plus eventuella andra modeller som behövs för att förstå hur systemet är uppbyggt. Diagrammen ska vara läsbara. Det är dock fullständigt okej att de är detaljerade, bara det går att zooma in ordentligt på dem. Ett tips är att börja med ett översiktligt diagram som inte innehåller mer än paket och klassnamn, och att sedan lägga till mer detaljerade diagram efter det.</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5</a:t>
            </a:fld>
            <a:endParaRPr lang="sv-SE"/>
          </a:p>
        </p:txBody>
      </p:sp>
    </p:spTree>
    <p:extLst>
      <p:ext uri="{BB962C8B-B14F-4D97-AF65-F5344CB8AC3E}">
        <p14:creationId xmlns:p14="http://schemas.microsoft.com/office/powerpoint/2010/main" val="280568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6</a:t>
            </a:fld>
            <a:endParaRPr lang="sv-SE"/>
          </a:p>
        </p:txBody>
      </p:sp>
    </p:spTree>
    <p:extLst>
      <p:ext uri="{BB962C8B-B14F-4D97-AF65-F5344CB8AC3E}">
        <p14:creationId xmlns:p14="http://schemas.microsoft.com/office/powerpoint/2010/main" val="190004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7</a:t>
            </a:fld>
            <a:endParaRPr lang="sv-SE"/>
          </a:p>
        </p:txBody>
      </p:sp>
    </p:spTree>
    <p:extLst>
      <p:ext uri="{BB962C8B-B14F-4D97-AF65-F5344CB8AC3E}">
        <p14:creationId xmlns:p14="http://schemas.microsoft.com/office/powerpoint/2010/main" val="141209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8</a:t>
            </a:fld>
            <a:endParaRPr lang="sv-SE"/>
          </a:p>
        </p:txBody>
      </p:sp>
    </p:spTree>
    <p:extLst>
      <p:ext uri="{BB962C8B-B14F-4D97-AF65-F5344CB8AC3E}">
        <p14:creationId xmlns:p14="http://schemas.microsoft.com/office/powerpoint/2010/main" val="112688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sz="1200" kern="1200" dirty="0">
                <a:solidFill>
                  <a:schemeClr val="tx1"/>
                </a:solidFill>
                <a:effectLst/>
                <a:latin typeface="+mn-lt"/>
                <a:ea typeface="+mn-ea"/>
                <a:cs typeface="+mn-cs"/>
              </a:rPr>
              <a:t>Två eller tre exempel per</a:t>
            </a:r>
            <a:r>
              <a:rPr lang="sv-SE" sz="1200" kern="1200" baseline="0" dirty="0">
                <a:solidFill>
                  <a:schemeClr val="tx1"/>
                </a:solidFill>
                <a:effectLst/>
                <a:latin typeface="+mn-lt"/>
                <a:ea typeface="+mn-ea"/>
                <a:cs typeface="+mn-cs"/>
              </a:rPr>
              <a:t> person i projektet på hur ni tillämpat TDD med koden för såväl testfallen som koden som ska testas. (Det kan alltså bli upp till 15 sidor för en fempersonersgrupp.) Exemplen ska vara från </a:t>
            </a:r>
            <a:r>
              <a:rPr lang="sv-SE" sz="1200" b="1" kern="1200" baseline="0" dirty="0">
                <a:solidFill>
                  <a:schemeClr val="tx1"/>
                </a:solidFill>
                <a:effectLst/>
                <a:latin typeface="+mn-lt"/>
                <a:ea typeface="+mn-ea"/>
                <a:cs typeface="+mn-cs"/>
              </a:rPr>
              <a:t>olika faser</a:t>
            </a:r>
            <a:r>
              <a:rPr lang="sv-SE" sz="1200" kern="1200" baseline="0" dirty="0">
                <a:solidFill>
                  <a:schemeClr val="tx1"/>
                </a:solidFill>
                <a:effectLst/>
                <a:latin typeface="+mn-lt"/>
                <a:ea typeface="+mn-ea"/>
                <a:cs typeface="+mn-cs"/>
              </a:rPr>
              <a:t> </a:t>
            </a:r>
            <a:r>
              <a:rPr lang="sv-SE" sz="1200" kern="1200" dirty="0">
                <a:solidFill>
                  <a:schemeClr val="tx1"/>
                </a:solidFill>
                <a:effectLst/>
                <a:latin typeface="+mn-lt"/>
                <a:ea typeface="+mn-ea"/>
                <a:cs typeface="+mn-cs"/>
              </a:rPr>
              <a:t>i projektet. Om ni har använt versionshanteringssystemet ordentligt bör all information som efterfrågas här finnas i det. Tänk på att kodexemplen ska vara läsbara. Gärna hur man gjorde först, varför det inte var bra, hur koden ändrades.</a:t>
            </a:r>
          </a:p>
          <a:p>
            <a:endParaRPr lang="sv-SE" dirty="0"/>
          </a:p>
        </p:txBody>
      </p:sp>
      <p:sp>
        <p:nvSpPr>
          <p:cNvPr id="4" name="Platshållare för bildnummer 3"/>
          <p:cNvSpPr>
            <a:spLocks noGrp="1"/>
          </p:cNvSpPr>
          <p:nvPr>
            <p:ph type="sldNum" sz="quarter" idx="10"/>
          </p:nvPr>
        </p:nvSpPr>
        <p:spPr/>
        <p:txBody>
          <a:bodyPr/>
          <a:lstStyle/>
          <a:p>
            <a:fld id="{8667F948-D2CB-486C-A2EA-FEABC2DAAE8D}" type="slidenum">
              <a:rPr lang="sv-SE" smtClean="0"/>
              <a:t>9</a:t>
            </a:fld>
            <a:endParaRPr lang="sv-SE"/>
          </a:p>
        </p:txBody>
      </p:sp>
    </p:spTree>
    <p:extLst>
      <p:ext uri="{BB962C8B-B14F-4D97-AF65-F5344CB8AC3E}">
        <p14:creationId xmlns:p14="http://schemas.microsoft.com/office/powerpoint/2010/main" val="330891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format</a:t>
            </a:r>
          </a:p>
        </p:txBody>
      </p:sp>
      <p:sp>
        <p:nvSpPr>
          <p:cNvPr id="3" name="Underrubri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format på underrubrik i bakgrunden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17663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lodrät text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5393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8724900" y="365125"/>
            <a:ext cx="2628900" cy="5811838"/>
          </a:xfrm>
        </p:spPr>
        <p:txBody>
          <a:bodyPr vert="eaVert"/>
          <a:lstStyle/>
          <a:p>
            <a:r>
              <a:rPr lang="sv-SE"/>
              <a:t>Klicka här för att ändra format</a:t>
            </a:r>
          </a:p>
        </p:txBody>
      </p:sp>
      <p:sp>
        <p:nvSpPr>
          <p:cNvPr id="3" name="Platshållare för lodrät text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402470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49314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831850" y="1709738"/>
            <a:ext cx="10515600" cy="2852737"/>
          </a:xfrm>
        </p:spPr>
        <p:txBody>
          <a:bodyPr anchor="b"/>
          <a:lstStyle>
            <a:lvl1pPr>
              <a:defRPr sz="6000"/>
            </a:lvl1pPr>
          </a:lstStyle>
          <a:p>
            <a:r>
              <a:rPr lang="sv-SE"/>
              <a:t>Klicka här för att ändra format</a:t>
            </a:r>
          </a:p>
        </p:txBody>
      </p:sp>
      <p:sp>
        <p:nvSpPr>
          <p:cNvPr id="3" name="Platshållare för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p:cNvSpPr>
            <a:spLocks noGrp="1"/>
          </p:cNvSpPr>
          <p:nvPr>
            <p:ph type="dt" sz="half" idx="10"/>
          </p:nvPr>
        </p:nvSpPr>
        <p:spPr/>
        <p:txBody>
          <a:bodyPr/>
          <a:lstStyle/>
          <a:p>
            <a:fld id="{B4C653A3-D7FF-4AF7-943B-34A467C3139E}" type="datetimeFigureOut">
              <a:rPr lang="sv-SE" smtClean="0"/>
              <a:t>2018-10-28</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961444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innehåll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2018-10-28</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276520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839788" y="365125"/>
            <a:ext cx="10515600" cy="1325563"/>
          </a:xfrm>
        </p:spPr>
        <p:txBody>
          <a:bodyPr/>
          <a:lstStyle/>
          <a:p>
            <a:r>
              <a:rPr lang="sv-SE"/>
              <a:t>Klicka här för att ändra format</a:t>
            </a:r>
          </a:p>
        </p:txBody>
      </p:sp>
      <p:sp>
        <p:nvSpPr>
          <p:cNvPr id="3" name="Platshållare för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p:txBody>
          <a:bodyPr/>
          <a:lstStyle/>
          <a:p>
            <a:fld id="{B4C653A3-D7FF-4AF7-943B-34A467C3139E}" type="datetimeFigureOut">
              <a:rPr lang="sv-SE" smtClean="0"/>
              <a:t>2018-10-28</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15164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a:t>Klicka här för att ändra format</a:t>
            </a:r>
          </a:p>
        </p:txBody>
      </p:sp>
      <p:sp>
        <p:nvSpPr>
          <p:cNvPr id="3" name="Platshållare för datum 2"/>
          <p:cNvSpPr>
            <a:spLocks noGrp="1"/>
          </p:cNvSpPr>
          <p:nvPr>
            <p:ph type="dt" sz="half" idx="10"/>
          </p:nvPr>
        </p:nvSpPr>
        <p:spPr/>
        <p:txBody>
          <a:bodyPr/>
          <a:lstStyle/>
          <a:p>
            <a:fld id="{B4C653A3-D7FF-4AF7-943B-34A467C3139E}" type="datetimeFigureOut">
              <a:rPr lang="sv-SE" smtClean="0"/>
              <a:t>2018-10-28</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98555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B4C653A3-D7FF-4AF7-943B-34A467C3139E}" type="datetimeFigureOut">
              <a:rPr lang="sv-SE" smtClean="0"/>
              <a:t>2018-10-28</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1606838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innehåll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2018-10-28</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2664687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3932237" cy="1600200"/>
          </a:xfrm>
        </p:spPr>
        <p:txBody>
          <a:bodyPr anchor="b"/>
          <a:lstStyle>
            <a:lvl1pPr>
              <a:defRPr sz="3200"/>
            </a:lvl1pPr>
          </a:lstStyle>
          <a:p>
            <a:r>
              <a:rPr lang="sv-SE"/>
              <a:t>Klicka här för att ändra format</a:t>
            </a:r>
          </a:p>
        </p:txBody>
      </p:sp>
      <p:sp>
        <p:nvSpPr>
          <p:cNvPr id="3" name="Platshållare för bild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Platshållare för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p:cNvSpPr>
            <a:spLocks noGrp="1"/>
          </p:cNvSpPr>
          <p:nvPr>
            <p:ph type="dt" sz="half" idx="10"/>
          </p:nvPr>
        </p:nvSpPr>
        <p:spPr/>
        <p:txBody>
          <a:bodyPr/>
          <a:lstStyle/>
          <a:p>
            <a:fld id="{B4C653A3-D7FF-4AF7-943B-34A467C3139E}" type="datetimeFigureOut">
              <a:rPr lang="sv-SE" smtClean="0"/>
              <a:t>2018-10-28</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36FE6EAF-707E-454E-841A-E111EB854EEC}" type="slidenum">
              <a:rPr lang="sv-SE" smtClean="0"/>
              <a:t>‹#›</a:t>
            </a:fld>
            <a:endParaRPr lang="sv-SE"/>
          </a:p>
        </p:txBody>
      </p:sp>
    </p:spTree>
    <p:extLst>
      <p:ext uri="{BB962C8B-B14F-4D97-AF65-F5344CB8AC3E}">
        <p14:creationId xmlns:p14="http://schemas.microsoft.com/office/powerpoint/2010/main" val="3342506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format</a:t>
            </a:r>
          </a:p>
        </p:txBody>
      </p:sp>
      <p:sp>
        <p:nvSpPr>
          <p:cNvPr id="3" name="Platshållare för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653A3-D7FF-4AF7-943B-34A467C3139E}" type="datetimeFigureOut">
              <a:rPr lang="sv-SE" smtClean="0"/>
              <a:t>2018-10-28</a:t>
            </a:fld>
            <a:endParaRPr lang="sv-SE"/>
          </a:p>
        </p:txBody>
      </p:sp>
      <p:sp>
        <p:nvSpPr>
          <p:cNvPr id="5" name="Platshållare för sidfo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E6EAF-707E-454E-841A-E111EB854EEC}" type="slidenum">
              <a:rPr lang="sv-SE" smtClean="0"/>
              <a:t>‹#›</a:t>
            </a:fld>
            <a:endParaRPr lang="sv-SE"/>
          </a:p>
        </p:txBody>
      </p:sp>
    </p:spTree>
    <p:extLst>
      <p:ext uri="{BB962C8B-B14F-4D97-AF65-F5344CB8AC3E}">
        <p14:creationId xmlns:p14="http://schemas.microsoft.com/office/powerpoint/2010/main" val="84317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5" Type="http://schemas.openxmlformats.org/officeDocument/2006/relationships/image" Target="../media/image4.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31.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32.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9.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34.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p:cNvSpPr>
            <a:spLocks noGrp="1"/>
          </p:cNvSpPr>
          <p:nvPr>
            <p:ph type="title"/>
          </p:nvPr>
        </p:nvSpPr>
        <p:spPr/>
        <p:txBody>
          <a:bodyPr/>
          <a:lstStyle/>
          <a:p>
            <a:r>
              <a:rPr lang="sv-SE" dirty="0"/>
              <a:t>Grupp nr: 5</a:t>
            </a:r>
          </a:p>
        </p:txBody>
      </p:sp>
      <p:sp>
        <p:nvSpPr>
          <p:cNvPr id="5" name="Platshållare för innehåll 4"/>
          <p:cNvSpPr>
            <a:spLocks noGrp="1"/>
          </p:cNvSpPr>
          <p:nvPr>
            <p:ph idx="1"/>
          </p:nvPr>
        </p:nvSpPr>
        <p:spPr/>
        <p:txBody>
          <a:bodyPr/>
          <a:lstStyle/>
          <a:p>
            <a:endParaRPr lang="sv-SE" dirty="0"/>
          </a:p>
          <a:p>
            <a:r>
              <a:rPr lang="sv-SE" dirty="0"/>
              <a:t>Joakim Hansen, joha9446@student.su.se</a:t>
            </a:r>
          </a:p>
          <a:p>
            <a:r>
              <a:rPr lang="sv-SE" dirty="0"/>
              <a:t>Lovisa </a:t>
            </a:r>
            <a:r>
              <a:rPr lang="sv-SE" dirty="0" err="1"/>
              <a:t>Hanserkers</a:t>
            </a:r>
            <a:r>
              <a:rPr lang="sv-SE" dirty="0"/>
              <a:t>, loha4254@student.su.se</a:t>
            </a:r>
          </a:p>
          <a:p>
            <a:r>
              <a:rPr lang="sv-SE" dirty="0"/>
              <a:t>Hampus </a:t>
            </a:r>
            <a:r>
              <a:rPr lang="sv-SE" dirty="0" err="1"/>
              <a:t>Idstam</a:t>
            </a:r>
            <a:r>
              <a:rPr lang="sv-SE" dirty="0"/>
              <a:t>, haid3984@student.su.se</a:t>
            </a:r>
          </a:p>
          <a:p>
            <a:r>
              <a:rPr lang="sv-SE" dirty="0"/>
              <a:t>Ruben </a:t>
            </a:r>
            <a:r>
              <a:rPr lang="sv-SE" dirty="0" err="1"/>
              <a:t>Vilhelmsen</a:t>
            </a:r>
            <a:r>
              <a:rPr lang="sv-SE" dirty="0"/>
              <a:t>, ruvi2215@student.su.se</a:t>
            </a:r>
          </a:p>
          <a:p>
            <a:r>
              <a:rPr lang="sv-SE" dirty="0"/>
              <a:t>Henriette Walker, hegu5050@student.su.se</a:t>
            </a:r>
          </a:p>
        </p:txBody>
      </p:sp>
      <p:sp>
        <p:nvSpPr>
          <p:cNvPr id="2" name="Rektangel 1"/>
          <p:cNvSpPr/>
          <p:nvPr/>
        </p:nvSpPr>
        <p:spPr>
          <a:xfrm rot="18863735">
            <a:off x="5015754" y="3329474"/>
            <a:ext cx="8244437" cy="923330"/>
          </a:xfrm>
          <a:prstGeom prst="rect">
            <a:avLst/>
          </a:prstGeom>
          <a:noFill/>
        </p:spPr>
        <p:txBody>
          <a:bodyPr wrap="none" lIns="91440" tIns="45720" rIns="91440" bIns="45720">
            <a:spAutoFit/>
          </a:bodyPr>
          <a:lstStyle/>
          <a:p>
            <a:pPr algn="ctr"/>
            <a:r>
              <a:rPr lang="sv-SE" sz="5400" b="0" cap="none" spc="0" dirty="0">
                <a:ln w="0"/>
                <a:solidFill>
                  <a:schemeClr val="tx1"/>
                </a:solidFill>
                <a:effectLst>
                  <a:outerShdw blurRad="38100" dist="19050" dir="2700000" algn="tl" rotWithShape="0">
                    <a:schemeClr val="dk1">
                      <a:alpha val="40000"/>
                    </a:schemeClr>
                  </a:outerShdw>
                </a:effectLst>
              </a:rPr>
              <a:t>OBS! Lämnas in i PDF-format</a:t>
            </a:r>
          </a:p>
        </p:txBody>
      </p:sp>
    </p:spTree>
    <p:custDataLst>
      <p:tags r:id="rId1"/>
    </p:custDataLst>
    <p:extLst>
      <p:ext uri="{BB962C8B-B14F-4D97-AF65-F5344CB8AC3E}">
        <p14:creationId xmlns:p14="http://schemas.microsoft.com/office/powerpoint/2010/main" val="388847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3930524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6612" y="2093119"/>
            <a:ext cx="5157787" cy="4399756"/>
          </a:xfrm>
        </p:spPr>
        <p:txBody>
          <a:bodyPr>
            <a:normAutofit/>
          </a:bodyPr>
          <a:lstStyle/>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 = new </a:t>
            </a:r>
            <a:r>
              <a:rPr lang="sv-SE" sz="1400" dirty="0" err="1">
                <a:solidFill>
                  <a:schemeClr val="accent1">
                    <a:lumMod val="75000"/>
                  </a:schemeClr>
                </a:solidFill>
              </a:rPr>
              <a:t>Map</a:t>
            </a:r>
            <a:r>
              <a:rPr lang="sv-SE" sz="1400" dirty="0">
                <a:solidFill>
                  <a:schemeClr val="accent1">
                    <a:lumMod val="75000"/>
                  </a:schemeClr>
                </a:solidFill>
              </a:rPr>
              <a:t>(20,20);</a:t>
            </a:r>
            <a:br>
              <a:rPr lang="sv-SE" sz="1400" dirty="0">
                <a:solidFill>
                  <a:schemeClr val="accent1">
                    <a:lumMod val="75000"/>
                  </a:schemeClr>
                </a:solidFill>
              </a:rPr>
            </a:br>
            <a:r>
              <a:rPr lang="sv-SE" sz="1400" dirty="0">
                <a:solidFill>
                  <a:schemeClr val="accent1">
                    <a:lumMod val="75000"/>
                  </a:schemeClr>
                </a:solidFill>
              </a:rPr>
              <a:t>    Wall </a:t>
            </a:r>
            <a:r>
              <a:rPr lang="sv-SE" sz="1400" dirty="0" err="1">
                <a:solidFill>
                  <a:schemeClr val="accent1">
                    <a:lumMod val="75000"/>
                  </a:schemeClr>
                </a:solidFill>
              </a:rPr>
              <a:t>wall</a:t>
            </a:r>
            <a:r>
              <a:rPr lang="sv-SE" sz="1400" dirty="0">
                <a:solidFill>
                  <a:schemeClr val="accent1">
                    <a:lumMod val="75000"/>
                  </a:schemeClr>
                </a:solidFill>
              </a:rPr>
              <a:t> = new Wall();</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map.placeGameObject</a:t>
            </a:r>
            <a:r>
              <a:rPr lang="sv-SE" sz="1400" dirty="0">
                <a:solidFill>
                  <a:schemeClr val="accent1">
                    <a:lumMod val="75000"/>
                  </a:schemeClr>
                </a:solidFill>
              </a:rPr>
              <a:t>(10, 10, </a:t>
            </a:r>
            <a:r>
              <a:rPr lang="sv-SE" sz="1400" dirty="0" err="1">
                <a:solidFill>
                  <a:schemeClr val="accent1">
                    <a:lumMod val="75000"/>
                  </a:schemeClr>
                </a:solidFill>
              </a:rPr>
              <a:t>wall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map.getMap</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assertEquals</a:t>
            </a:r>
            <a:r>
              <a:rPr lang="sv-SE" sz="1400" dirty="0">
                <a:solidFill>
                  <a:schemeClr val="accent1">
                    <a:lumMod val="75000"/>
                  </a:schemeClr>
                </a:solidFill>
              </a:rPr>
              <a:t>(</a:t>
            </a:r>
            <a:r>
              <a:rPr lang="sv-SE" sz="1400" dirty="0" err="1">
                <a:solidFill>
                  <a:schemeClr val="accent1">
                    <a:lumMod val="75000"/>
                  </a:schemeClr>
                </a:solidFill>
              </a:rPr>
              <a:t>wall</a:t>
            </a: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p>
          <a:p>
            <a:pPr marL="0" indent="0">
              <a:lnSpc>
                <a:spcPct val="100000"/>
              </a:lnSpc>
              <a:spcBef>
                <a:spcPts val="0"/>
              </a:spcBef>
              <a:buNone/>
            </a:pPr>
            <a:endParaRPr lang="sv-SE" sz="1400" dirty="0">
              <a:solidFill>
                <a:schemeClr val="accent1">
                  <a:lumMod val="75000"/>
                </a:schemeClr>
              </a:solidFill>
            </a:endParaRPr>
          </a:p>
          <a:p>
            <a:pPr marL="0" indent="0">
              <a:lnSpc>
                <a:spcPct val="100000"/>
              </a:lnSpc>
              <a:spcBef>
                <a:spcPts val="0"/>
              </a:spcBef>
              <a:buNone/>
            </a:pPr>
            <a:r>
              <a:rPr lang="sv-SE" sz="1400" dirty="0">
                <a:solidFill>
                  <a:schemeClr val="accent1">
                    <a:lumMod val="75000"/>
                  </a:schemeClr>
                </a:solidFill>
              </a:rPr>
              <a:t>@Test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removeItemThatDontExist_ok</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i="1" dirty="0" err="1">
                <a:solidFill>
                  <a:schemeClr val="accent1">
                    <a:lumMod val="75000"/>
                  </a:schemeClr>
                </a:solidFill>
              </a:rPr>
              <a:t>assertNull</a:t>
            </a:r>
            <a:r>
              <a:rPr lang="sv-SE" sz="1400" dirty="0">
                <a:solidFill>
                  <a:schemeClr val="accent1">
                    <a:lumMod val="75000"/>
                  </a:schemeClr>
                </a:solidFill>
              </a:rPr>
              <a:t>(</a:t>
            </a:r>
            <a:r>
              <a:rPr lang="sv-SE" sz="1400" dirty="0" err="1">
                <a:solidFill>
                  <a:schemeClr val="accent1">
                    <a:lumMod val="75000"/>
                  </a:schemeClr>
                </a:solidFill>
              </a:rPr>
              <a:t>map.removeItem</a:t>
            </a:r>
            <a:r>
              <a:rPr lang="sv-SE" sz="1400" dirty="0">
                <a:solidFill>
                  <a:schemeClr val="accent1">
                    <a:lumMod val="75000"/>
                  </a:schemeClr>
                </a:solidFill>
              </a:rPr>
              <a:t>(10,10));</a:t>
            </a:r>
            <a:br>
              <a:rPr lang="sv-SE" sz="1400" dirty="0">
                <a:solidFill>
                  <a:schemeClr val="accent1">
                    <a:lumMod val="75000"/>
                  </a:schemeClr>
                </a:solidFill>
              </a:rPr>
            </a:br>
            <a:r>
              <a:rPr lang="sv-SE" sz="1400" dirty="0">
                <a:solidFill>
                  <a:schemeClr val="accent1">
                    <a:lumMod val="75000"/>
                  </a:schemeClr>
                </a:solidFill>
              </a:rPr>
              <a:t>}</a:t>
            </a:r>
            <a:br>
              <a:rPr lang="sv-SE" sz="1400" dirty="0">
                <a:solidFill>
                  <a:schemeClr val="accent1">
                    <a:lumMod val="75000"/>
                  </a:schemeClr>
                </a:solidFill>
              </a:rPr>
            </a:br>
            <a:br>
              <a:rPr lang="sv-SE" sz="1400" dirty="0">
                <a:solidFill>
                  <a:schemeClr val="accent1">
                    <a:lumMod val="75000"/>
                  </a:schemeClr>
                </a:solidFill>
              </a:rPr>
            </a:br>
            <a:r>
              <a:rPr lang="sv-SE" sz="1400" dirty="0">
                <a:solidFill>
                  <a:schemeClr val="accent1">
                    <a:lumMod val="75000"/>
                  </a:schemeClr>
                </a:solidFill>
              </a:rPr>
              <a:t>@Test(</a:t>
            </a:r>
            <a:r>
              <a:rPr lang="sv-SE" sz="1400" dirty="0" err="1">
                <a:solidFill>
                  <a:schemeClr val="accent1">
                    <a:lumMod val="75000"/>
                  </a:schemeClr>
                </a:solidFill>
              </a:rPr>
              <a:t>expected</a:t>
            </a:r>
            <a:r>
              <a:rPr lang="sv-SE" sz="1400" dirty="0">
                <a:solidFill>
                  <a:schemeClr val="accent1">
                    <a:lumMod val="75000"/>
                  </a:schemeClr>
                </a:solidFill>
              </a:rPr>
              <a:t> = </a:t>
            </a:r>
            <a:r>
              <a:rPr lang="sv-SE" sz="1400" dirty="0" err="1">
                <a:solidFill>
                  <a:schemeClr val="accent1">
                    <a:lumMod val="75000"/>
                  </a:schemeClr>
                </a:solidFill>
              </a:rPr>
              <a:t>IndexOutOfBoundsException.class</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public </a:t>
            </a:r>
            <a:r>
              <a:rPr lang="sv-SE" sz="1400" dirty="0" err="1">
                <a:solidFill>
                  <a:schemeClr val="accent1">
                    <a:lumMod val="75000"/>
                  </a:schemeClr>
                </a:solidFill>
              </a:rPr>
              <a:t>void</a:t>
            </a:r>
            <a:r>
              <a:rPr lang="sv-SE" sz="1400" dirty="0">
                <a:solidFill>
                  <a:schemeClr val="accent1">
                    <a:lumMod val="75000"/>
                  </a:schemeClr>
                </a:solidFill>
              </a:rPr>
              <a:t> </a:t>
            </a:r>
            <a:r>
              <a:rPr lang="sv-SE" sz="1400" dirty="0" err="1">
                <a:solidFill>
                  <a:schemeClr val="accent1">
                    <a:lumMod val="75000"/>
                  </a:schemeClr>
                </a:solidFill>
              </a:rPr>
              <a:t>removeItemFromMap_indexOutOfBound</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map.removeItem</a:t>
            </a:r>
            <a:r>
              <a:rPr lang="sv-SE" sz="1400" dirty="0">
                <a:solidFill>
                  <a:schemeClr val="accent1">
                    <a:lumMod val="75000"/>
                  </a:schemeClr>
                </a:solidFill>
              </a:rPr>
              <a:t>(400,500);</a:t>
            </a:r>
            <a:br>
              <a:rPr lang="sv-SE" sz="1400" dirty="0">
                <a:solidFill>
                  <a:schemeClr val="accent1">
                    <a:lumMod val="75000"/>
                  </a:schemeClr>
                </a:solidFill>
              </a:rPr>
            </a:br>
            <a:r>
              <a:rPr lang="sv-SE" sz="14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10648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a:xfrm>
            <a:off x="836612" y="1451373"/>
            <a:ext cx="5157787" cy="411955"/>
          </a:xfrm>
        </p:spPr>
        <p:txBody>
          <a:bodyPr>
            <a:normAutofit lnSpcReduction="10000"/>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6612" y="2093119"/>
            <a:ext cx="5157787" cy="4399756"/>
          </a:xfrm>
        </p:spPr>
        <p:txBody>
          <a:bodyPr>
            <a:noAutofit/>
          </a:bodyPr>
          <a:lstStyle/>
          <a:p>
            <a:pPr marL="0" indent="0">
              <a:buNone/>
            </a:pP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removeItem_mapWithAWall_returningWall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Wall </a:t>
            </a:r>
            <a:r>
              <a:rPr lang="sv-SE" sz="1200" dirty="0" err="1">
                <a:solidFill>
                  <a:schemeClr val="accent1">
                    <a:lumMod val="75000"/>
                  </a:schemeClr>
                </a:solidFill>
              </a:rPr>
              <a:t>wall</a:t>
            </a:r>
            <a:r>
              <a:rPr lang="sv-SE" sz="1200" dirty="0">
                <a:solidFill>
                  <a:schemeClr val="accent1">
                    <a:lumMod val="75000"/>
                  </a:schemeClr>
                </a:solidFill>
              </a:rPr>
              <a:t> = new Wall();</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map.placeGameObject</a:t>
            </a:r>
            <a:r>
              <a:rPr lang="sv-SE" sz="1200" dirty="0">
                <a:solidFill>
                  <a:schemeClr val="accent1">
                    <a:lumMod val="75000"/>
                  </a:schemeClr>
                </a:solidFill>
              </a:rPr>
              <a:t>(10, 10, </a:t>
            </a:r>
            <a:r>
              <a:rPr lang="sv-SE" sz="1200" dirty="0" err="1">
                <a:solidFill>
                  <a:schemeClr val="accent1">
                    <a:lumMod val="75000"/>
                  </a:schemeClr>
                </a:solidFill>
              </a:rPr>
              <a:t>wall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assertEquals</a:t>
            </a:r>
            <a:r>
              <a:rPr lang="sv-SE" sz="1200" dirty="0">
                <a:solidFill>
                  <a:schemeClr val="accent1">
                    <a:lumMod val="75000"/>
                  </a:schemeClr>
                </a:solidFill>
              </a:rPr>
              <a:t>(</a:t>
            </a:r>
            <a:r>
              <a:rPr lang="sv-SE" sz="1200" dirty="0" err="1">
                <a:solidFill>
                  <a:schemeClr val="accent1">
                    <a:lumMod val="75000"/>
                  </a:schemeClr>
                </a:solidFill>
              </a:rPr>
              <a:t>wall</a:t>
            </a: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map.getMap</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removeItem_removeItemThatDontExist_returnNull</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i="1" dirty="0" err="1">
                <a:solidFill>
                  <a:schemeClr val="accent1">
                    <a:lumMod val="75000"/>
                  </a:schemeClr>
                </a:solidFill>
              </a:rPr>
              <a:t>assertNull</a:t>
            </a:r>
            <a:r>
              <a:rPr lang="sv-SE" sz="1200" dirty="0">
                <a:solidFill>
                  <a:schemeClr val="accent1">
                    <a:lumMod val="75000"/>
                  </a:schemeClr>
                </a:solidFill>
              </a:rPr>
              <a:t>(</a:t>
            </a:r>
            <a:r>
              <a:rPr lang="sv-SE" sz="1200" dirty="0" err="1">
                <a:solidFill>
                  <a:schemeClr val="accent1">
                    <a:lumMod val="75000"/>
                  </a:schemeClr>
                </a:solidFill>
              </a:rPr>
              <a:t>map.removeItem</a:t>
            </a:r>
            <a:r>
              <a:rPr lang="sv-SE" sz="1200" dirty="0">
                <a:solidFill>
                  <a:schemeClr val="accent1">
                    <a:lumMod val="75000"/>
                  </a:schemeClr>
                </a:solidFill>
              </a:rPr>
              <a:t>(10,10));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removeItem_WrongWidth_indexOutOfBound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(5,30);</a:t>
            </a:r>
            <a:br>
              <a:rPr lang="sv-SE" sz="1200" dirty="0">
                <a:solidFill>
                  <a:schemeClr val="accent1">
                    <a:lumMod val="75000"/>
                  </a:schemeClr>
                </a:solidFill>
              </a:rPr>
            </a:br>
            <a:r>
              <a:rPr lang="sv-SE" sz="1200" dirty="0">
                <a:solidFill>
                  <a:schemeClr val="accent1">
                    <a:lumMod val="75000"/>
                  </a:schemeClr>
                </a:solidFill>
              </a:rPr>
              <a: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@Test(</a:t>
            </a:r>
            <a:r>
              <a:rPr lang="sv-SE" sz="1200" dirty="0" err="1">
                <a:solidFill>
                  <a:schemeClr val="accent1">
                    <a:lumMod val="75000"/>
                  </a:schemeClr>
                </a:solidFill>
              </a:rPr>
              <a:t>expected</a:t>
            </a:r>
            <a:r>
              <a:rPr lang="sv-SE" sz="1200" dirty="0">
                <a:solidFill>
                  <a:schemeClr val="accent1">
                    <a:lumMod val="75000"/>
                  </a:schemeClr>
                </a:solidFill>
              </a:rPr>
              <a:t> = </a:t>
            </a:r>
            <a:r>
              <a:rPr lang="sv-SE" sz="1200" dirty="0" err="1">
                <a:solidFill>
                  <a:schemeClr val="accent1">
                    <a:lumMod val="75000"/>
                  </a:schemeClr>
                </a:solidFill>
              </a:rPr>
              <a:t>IndexOutOfBoundsException.class</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public </a:t>
            </a:r>
            <a:r>
              <a:rPr lang="sv-SE" sz="1200" dirty="0" err="1">
                <a:solidFill>
                  <a:schemeClr val="accent1">
                    <a:lumMod val="75000"/>
                  </a:schemeClr>
                </a:solidFill>
              </a:rPr>
              <a:t>void</a:t>
            </a:r>
            <a:r>
              <a:rPr lang="sv-SE" sz="1200" dirty="0">
                <a:solidFill>
                  <a:schemeClr val="accent1">
                    <a:lumMod val="75000"/>
                  </a:schemeClr>
                </a:solidFill>
              </a:rPr>
              <a:t> </a:t>
            </a:r>
            <a:r>
              <a:rPr lang="sv-SE" sz="1200" dirty="0" err="1">
                <a:solidFill>
                  <a:schemeClr val="accent1">
                    <a:lumMod val="75000"/>
                  </a:schemeClr>
                </a:solidFill>
              </a:rPr>
              <a:t>removeItem_WrongHeight_indexOutOfBound</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a:t>
            </a:r>
            <a:r>
              <a:rPr lang="sv-SE" sz="1200" dirty="0" err="1">
                <a:solidFill>
                  <a:schemeClr val="accent1">
                    <a:lumMod val="75000"/>
                  </a:schemeClr>
                </a:solidFill>
              </a:rPr>
              <a:t>map</a:t>
            </a:r>
            <a:r>
              <a:rPr lang="sv-SE" sz="1200" dirty="0">
                <a:solidFill>
                  <a:schemeClr val="accent1">
                    <a:lumMod val="75000"/>
                  </a:schemeClr>
                </a:solidFill>
              </a:rPr>
              <a:t> = new </a:t>
            </a:r>
            <a:r>
              <a:rPr lang="sv-SE" sz="1200" dirty="0" err="1">
                <a:solidFill>
                  <a:schemeClr val="accent1">
                    <a:lumMod val="75000"/>
                  </a:schemeClr>
                </a:solidFill>
              </a:rPr>
              <a:t>Map</a:t>
            </a:r>
            <a:r>
              <a:rPr lang="sv-SE" sz="1200" dirty="0">
                <a:solidFill>
                  <a:schemeClr val="accent1">
                    <a:lumMod val="75000"/>
                  </a:schemeClr>
                </a:solidFill>
              </a:rPr>
              <a:t>(20,20);</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map.removeItem</a:t>
            </a:r>
            <a:r>
              <a:rPr lang="sv-SE" sz="1200" dirty="0">
                <a:solidFill>
                  <a:schemeClr val="accent1">
                    <a:lumMod val="75000"/>
                  </a:schemeClr>
                </a:solidFill>
              </a:rPr>
              <a:t>(30,5);</a:t>
            </a:r>
            <a:br>
              <a:rPr lang="sv-SE" sz="1200" dirty="0">
                <a:solidFill>
                  <a:schemeClr val="accent1">
                    <a:lumMod val="75000"/>
                  </a:schemeClr>
                </a:solidFill>
              </a:rPr>
            </a:br>
            <a:r>
              <a:rPr lang="sv-SE" sz="1200" dirty="0">
                <a:solidFill>
                  <a:schemeClr val="accent1">
                    <a:lumMod val="75000"/>
                  </a:schemeClr>
                </a:solidFill>
              </a:rPr>
              <a:t>}</a:t>
            </a:r>
          </a:p>
        </p:txBody>
      </p:sp>
      <p:sp>
        <p:nvSpPr>
          <p:cNvPr id="6" name="Platshållare för text 5"/>
          <p:cNvSpPr>
            <a:spLocks noGrp="1"/>
          </p:cNvSpPr>
          <p:nvPr>
            <p:ph type="body" sz="quarter" idx="3"/>
          </p:nvPr>
        </p:nvSpPr>
        <p:spPr>
          <a:xfrm>
            <a:off x="6175376" y="1451373"/>
            <a:ext cx="5183188" cy="411956"/>
          </a:xfrm>
        </p:spPr>
        <p:txBody>
          <a:bodyPr>
            <a:normAutofit lnSpcReduction="10000"/>
          </a:bodyPr>
          <a:lstStyle/>
          <a:p>
            <a:r>
              <a:rPr lang="sv-SE" dirty="0"/>
              <a:t>Koden som testas</a:t>
            </a:r>
          </a:p>
        </p:txBody>
      </p:sp>
      <p:sp>
        <p:nvSpPr>
          <p:cNvPr id="7" name="Platshållare för innehåll 6"/>
          <p:cNvSpPr>
            <a:spLocks noGrp="1"/>
          </p:cNvSpPr>
          <p:nvPr>
            <p:ph sz="quarter" idx="4"/>
          </p:nvPr>
        </p:nvSpPr>
        <p:spPr>
          <a:xfrm>
            <a:off x="6172200" y="2093118"/>
            <a:ext cx="5183188" cy="4399755"/>
          </a:xfrm>
        </p:spPr>
        <p:txBody>
          <a:bodyPr>
            <a:normAutofit/>
          </a:bodyPr>
          <a:lstStyle/>
          <a:p>
            <a:pPr marL="0" indent="0">
              <a:buNone/>
            </a:pPr>
            <a:r>
              <a:rPr lang="sv-SE" sz="1400" dirty="0">
                <a:solidFill>
                  <a:schemeClr val="accent1">
                    <a:lumMod val="75000"/>
                  </a:schemeClr>
                </a:solidFill>
              </a:rPr>
              <a:t>public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removeItem</a:t>
            </a:r>
            <a:r>
              <a:rPr lang="sv-SE" sz="1400" dirty="0">
                <a:solidFill>
                  <a:schemeClr val="accent1">
                    <a:lumMod val="75000"/>
                  </a:schemeClr>
                </a:solidFill>
              </a:rPr>
              <a:t>(</a:t>
            </a:r>
            <a:r>
              <a:rPr lang="sv-SE" sz="1400" dirty="0" err="1">
                <a:solidFill>
                  <a:schemeClr val="accent1">
                    <a:lumMod val="75000"/>
                  </a:schemeClr>
                </a:solidFill>
              </a:rPr>
              <a:t>int</a:t>
            </a:r>
            <a:r>
              <a:rPr lang="sv-SE" sz="1400" dirty="0">
                <a:solidFill>
                  <a:schemeClr val="accent1">
                    <a:lumMod val="75000"/>
                  </a:schemeClr>
                </a:solidFill>
              </a:rPr>
              <a:t> x, </a:t>
            </a:r>
            <a:r>
              <a:rPr lang="sv-SE" sz="1400" dirty="0" err="1">
                <a:solidFill>
                  <a:schemeClr val="accent1">
                    <a:lumMod val="75000"/>
                  </a:schemeClr>
                </a:solidFill>
              </a:rPr>
              <a:t>int</a:t>
            </a:r>
            <a:r>
              <a:rPr lang="sv-SE" sz="1400" dirty="0">
                <a:solidFill>
                  <a:schemeClr val="accent1">
                    <a:lumMod val="75000"/>
                  </a:schemeClr>
                </a:solidFill>
              </a:rPr>
              <a:t> y)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(x &gt; </a:t>
            </a:r>
            <a:r>
              <a:rPr lang="sv-SE" sz="1400" dirty="0" err="1">
                <a:solidFill>
                  <a:schemeClr val="accent1">
                    <a:lumMod val="75000"/>
                  </a:schemeClr>
                </a:solidFill>
              </a:rPr>
              <a:t>width</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else</a:t>
            </a:r>
            <a:r>
              <a:rPr lang="sv-SE" sz="1400" dirty="0">
                <a:solidFill>
                  <a:schemeClr val="accent1">
                    <a:lumMod val="75000"/>
                  </a:schemeClr>
                </a:solidFill>
              </a:rPr>
              <a:t> </a:t>
            </a:r>
            <a:r>
              <a:rPr lang="sv-SE" sz="1400" dirty="0" err="1">
                <a:solidFill>
                  <a:schemeClr val="accent1">
                    <a:lumMod val="75000"/>
                  </a:schemeClr>
                </a:solidFill>
              </a:rPr>
              <a:t>if</a:t>
            </a:r>
            <a:r>
              <a:rPr lang="sv-SE" sz="1400" dirty="0">
                <a:solidFill>
                  <a:schemeClr val="accent1">
                    <a:lumMod val="75000"/>
                  </a:schemeClr>
                </a:solidFill>
              </a:rPr>
              <a:t> (y &gt; </a:t>
            </a:r>
            <a:r>
              <a:rPr lang="sv-SE" sz="1400" dirty="0" err="1">
                <a:solidFill>
                  <a:schemeClr val="accent1">
                    <a:lumMod val="75000"/>
                  </a:schemeClr>
                </a:solidFill>
              </a:rPr>
              <a:t>height</a:t>
            </a: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throw</a:t>
            </a:r>
            <a:r>
              <a:rPr lang="sv-SE" sz="1400" dirty="0">
                <a:solidFill>
                  <a:schemeClr val="accent1">
                    <a:lumMod val="75000"/>
                  </a:schemeClr>
                </a:solidFill>
              </a:rPr>
              <a:t> new </a:t>
            </a:r>
            <a:r>
              <a:rPr lang="sv-SE" sz="1400" dirty="0" err="1">
                <a:solidFill>
                  <a:schemeClr val="accent1">
                    <a:lumMod val="75000"/>
                  </a:schemeClr>
                </a:solidFill>
              </a:rPr>
              <a:t>IndexOutOfBoundsException</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GameObject</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 = </a:t>
            </a:r>
            <a:r>
              <a:rPr lang="sv-SE" sz="1400" dirty="0" err="1">
                <a:solidFill>
                  <a:schemeClr val="accent1">
                    <a:lumMod val="75000"/>
                  </a:schemeClr>
                </a:solidFill>
              </a:rPr>
              <a:t>map</a:t>
            </a:r>
            <a:r>
              <a:rPr lang="sv-SE" sz="1400" dirty="0">
                <a:solidFill>
                  <a:schemeClr val="accent1">
                    <a:lumMod val="75000"/>
                  </a:schemeClr>
                </a:solidFill>
              </a:rPr>
              <a:t>[x][y];</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map</a:t>
            </a:r>
            <a:r>
              <a:rPr lang="sv-SE" sz="1400" dirty="0">
                <a:solidFill>
                  <a:schemeClr val="accent1">
                    <a:lumMod val="75000"/>
                  </a:schemeClr>
                </a:solidFill>
              </a:rPr>
              <a:t>[x][y] = </a:t>
            </a:r>
            <a:r>
              <a:rPr lang="sv-SE" sz="1400" dirty="0" err="1">
                <a:solidFill>
                  <a:schemeClr val="accent1">
                    <a:lumMod val="75000"/>
                  </a:schemeClr>
                </a:solidFill>
              </a:rPr>
              <a:t>null</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    </a:t>
            </a:r>
            <a:r>
              <a:rPr lang="sv-SE" sz="1400" dirty="0" err="1">
                <a:solidFill>
                  <a:schemeClr val="accent1">
                    <a:lumMod val="75000"/>
                  </a:schemeClr>
                </a:solidFill>
              </a:rPr>
              <a:t>return</a:t>
            </a:r>
            <a:r>
              <a:rPr lang="sv-SE" sz="1400" dirty="0">
                <a:solidFill>
                  <a:schemeClr val="accent1">
                    <a:lumMod val="75000"/>
                  </a:schemeClr>
                </a:solidFill>
              </a:rPr>
              <a:t> </a:t>
            </a:r>
            <a:r>
              <a:rPr lang="sv-SE" sz="1400" dirty="0" err="1">
                <a:solidFill>
                  <a:schemeClr val="accent1">
                    <a:lumMod val="75000"/>
                  </a:schemeClr>
                </a:solidFill>
              </a:rPr>
              <a:t>obj</a:t>
            </a:r>
            <a:r>
              <a:rPr lang="sv-SE" sz="1400" dirty="0">
                <a:solidFill>
                  <a:schemeClr val="accent1">
                    <a:lumMod val="75000"/>
                  </a:schemeClr>
                </a:solidFill>
              </a:rPr>
              <a:t>;</a:t>
            </a:r>
            <a:br>
              <a:rPr lang="sv-SE" sz="1400" dirty="0">
                <a:solidFill>
                  <a:schemeClr val="accent1">
                    <a:lumMod val="75000"/>
                  </a:schemeClr>
                </a:solidFill>
              </a:rPr>
            </a:br>
            <a:r>
              <a:rPr lang="sv-SE" sz="1400" dirty="0">
                <a:solidFill>
                  <a:schemeClr val="accent1">
                    <a:lumMod val="75000"/>
                  </a:schemeClr>
                </a:solidFill>
              </a:rPr>
              <a:t>}</a:t>
            </a:r>
          </a:p>
        </p:txBody>
      </p:sp>
    </p:spTree>
    <p:custDataLst>
      <p:tags r:id="rId1"/>
    </p:custDataLst>
    <p:extLst>
      <p:ext uri="{BB962C8B-B14F-4D97-AF65-F5344CB8AC3E}">
        <p14:creationId xmlns:p14="http://schemas.microsoft.com/office/powerpoint/2010/main" val="404591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Hampus</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1302075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a:bodyPr>
          <a:lstStyle/>
          <a:p>
            <a:pPr marL="0" indent="0">
              <a:buNone/>
            </a:pP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addItem_Empty5SlotInventory_true() {</a:t>
            </a:r>
            <a:br>
              <a:rPr lang="sv-SE" sz="1500" dirty="0">
                <a:solidFill>
                  <a:srgbClr val="0070C0"/>
                </a:solidFill>
              </a:rPr>
            </a:br>
            <a:r>
              <a:rPr lang="sv-SE" sz="1500" dirty="0">
                <a:solidFill>
                  <a:srgbClr val="0070C0"/>
                </a:solidFill>
              </a:rPr>
              <a:t>    </a:t>
            </a:r>
            <a:r>
              <a:rPr lang="sv-SE" sz="1500" i="1" dirty="0" err="1">
                <a:solidFill>
                  <a:srgbClr val="0070C0"/>
                </a:solidFill>
              </a:rPr>
              <a:t>assertTrue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(20)));</a:t>
            </a:r>
            <a:br>
              <a:rPr lang="sv-SE" sz="1500" dirty="0">
                <a:solidFill>
                  <a:srgbClr val="0070C0"/>
                </a:solidFill>
              </a:rPr>
            </a:b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@Test</a:t>
            </a:r>
            <a:br>
              <a:rPr lang="sv-SE" sz="1500" dirty="0">
                <a:solidFill>
                  <a:srgbClr val="0070C0"/>
                </a:solidFill>
              </a:rPr>
            </a:br>
            <a:r>
              <a:rPr lang="sv-SE" sz="1500" dirty="0">
                <a:solidFill>
                  <a:srgbClr val="0070C0"/>
                </a:solidFill>
              </a:rPr>
              <a:t>public </a:t>
            </a:r>
            <a:r>
              <a:rPr lang="sv-SE" sz="1500" dirty="0" err="1">
                <a:solidFill>
                  <a:srgbClr val="0070C0"/>
                </a:solidFill>
              </a:rPr>
              <a:t>void</a:t>
            </a:r>
            <a:r>
              <a:rPr lang="sv-SE" sz="1500" dirty="0">
                <a:solidFill>
                  <a:srgbClr val="0070C0"/>
                </a:solidFill>
              </a:rPr>
              <a:t> addItem_Full5SlotInventory_false()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inventory.getInventoryArray</a:t>
            </a:r>
            <a:r>
              <a:rPr lang="sv-SE" sz="1500" dirty="0">
                <a:solidFill>
                  <a:srgbClr val="0070C0"/>
                </a:solidFill>
              </a:rPr>
              <a:t>().</a:t>
            </a:r>
            <a:r>
              <a:rPr lang="sv-SE" sz="1500" dirty="0" err="1">
                <a:solidFill>
                  <a:srgbClr val="0070C0"/>
                </a:solidFill>
              </a:rPr>
              <a:t>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Armor</a:t>
            </a:r>
            <a:r>
              <a:rPr lang="sv-SE" sz="1500" dirty="0">
                <a:solidFill>
                  <a:srgbClr val="0070C0"/>
                </a:solidFill>
              </a:rPr>
              <a:t>(1));</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assertFalse</a:t>
            </a:r>
            <a:r>
              <a:rPr lang="sv-SE" sz="1500" dirty="0">
                <a:solidFill>
                  <a:srgbClr val="0070C0"/>
                </a:solidFill>
              </a:rPr>
              <a:t>(</a:t>
            </a:r>
            <a:r>
              <a:rPr lang="sv-SE" sz="1500" dirty="0" err="1">
                <a:solidFill>
                  <a:srgbClr val="0070C0"/>
                </a:solidFill>
              </a:rPr>
              <a:t>inventory.addItem</a:t>
            </a:r>
            <a:r>
              <a:rPr lang="sv-SE" sz="1500" dirty="0">
                <a:solidFill>
                  <a:srgbClr val="0070C0"/>
                </a:solidFill>
              </a:rPr>
              <a:t>(new </a:t>
            </a:r>
            <a:r>
              <a:rPr lang="sv-SE" sz="1500" dirty="0" err="1">
                <a:solidFill>
                  <a:srgbClr val="0070C0"/>
                </a:solidFill>
              </a:rPr>
              <a:t>Weapon</a:t>
            </a:r>
            <a:r>
              <a:rPr lang="sv-SE" sz="1500" dirty="0">
                <a:solidFill>
                  <a:srgbClr val="0070C0"/>
                </a:solidFill>
              </a:rPr>
              <a:t>(10)));</a:t>
            </a:r>
            <a:br>
              <a:rPr lang="sv-SE" sz="1500" dirty="0">
                <a:solidFill>
                  <a:srgbClr val="0070C0"/>
                </a:solidFill>
              </a:rPr>
            </a:br>
            <a:r>
              <a:rPr lang="sv-SE" sz="1500" dirty="0">
                <a:solidFill>
                  <a:srgbClr val="0070C0"/>
                </a:solidFill>
              </a:rPr>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a:bodyPr>
          <a:lstStyle/>
          <a:p>
            <a:pPr marL="0" indent="0">
              <a:buNone/>
            </a:pPr>
            <a:r>
              <a:rPr lang="sv-SE" sz="1500" dirty="0">
                <a:solidFill>
                  <a:srgbClr val="0070C0"/>
                </a:solidFill>
              </a:rPr>
              <a:t>public </a:t>
            </a:r>
            <a:r>
              <a:rPr lang="sv-SE" sz="1500" dirty="0" err="1">
                <a:solidFill>
                  <a:srgbClr val="0070C0"/>
                </a:solidFill>
              </a:rPr>
              <a:t>boolean</a:t>
            </a:r>
            <a:r>
              <a:rPr lang="sv-SE" sz="1500" dirty="0">
                <a:solidFill>
                  <a:srgbClr val="0070C0"/>
                </a:solidFill>
              </a:rPr>
              <a:t> </a:t>
            </a:r>
            <a:r>
              <a:rPr lang="sv-SE" sz="1500" dirty="0" err="1">
                <a:solidFill>
                  <a:srgbClr val="0070C0"/>
                </a:solidFill>
              </a:rPr>
              <a:t>addItem</a:t>
            </a:r>
            <a:r>
              <a:rPr lang="sv-SE" sz="1500" dirty="0">
                <a:solidFill>
                  <a:srgbClr val="0070C0"/>
                </a:solidFill>
              </a:rPr>
              <a:t>(Equipment item) {</a:t>
            </a:r>
            <a:br>
              <a:rPr lang="sv-SE" sz="1500" dirty="0">
                <a:solidFill>
                  <a:srgbClr val="0070C0"/>
                </a:solidFill>
              </a:rPr>
            </a:br>
            <a:r>
              <a:rPr lang="sv-SE" sz="1500" dirty="0">
                <a:solidFill>
                  <a:srgbClr val="0070C0"/>
                </a:solidFill>
              </a:rPr>
              <a:t>    for (</a:t>
            </a:r>
            <a:r>
              <a:rPr lang="sv-SE" sz="1500" dirty="0" err="1">
                <a:solidFill>
                  <a:srgbClr val="0070C0"/>
                </a:solidFill>
              </a:rPr>
              <a:t>int</a:t>
            </a:r>
            <a:r>
              <a:rPr lang="sv-SE" sz="1500" dirty="0">
                <a:solidFill>
                  <a:srgbClr val="0070C0"/>
                </a:solidFill>
              </a:rPr>
              <a:t> i = 0; i &lt; </a:t>
            </a:r>
            <a:r>
              <a:rPr lang="sv-SE" sz="1500" dirty="0" err="1">
                <a:solidFill>
                  <a:srgbClr val="0070C0"/>
                </a:solidFill>
              </a:rPr>
              <a:t>inventoryArray.length</a:t>
            </a:r>
            <a:r>
              <a:rPr lang="sv-SE" sz="1500" dirty="0">
                <a:solidFill>
                  <a:srgbClr val="0070C0"/>
                </a:solidFill>
              </a:rPr>
              <a:t>; i++) {</a:t>
            </a:r>
            <a:br>
              <a:rPr lang="sv-SE" sz="1500" dirty="0">
                <a:solidFill>
                  <a:srgbClr val="0070C0"/>
                </a:solidFill>
              </a:rPr>
            </a:br>
            <a:r>
              <a:rPr lang="sv-SE" sz="1500" dirty="0">
                <a:solidFill>
                  <a:srgbClr val="0070C0"/>
                </a:solidFill>
              </a:rPr>
              <a:t>        </a:t>
            </a:r>
            <a:r>
              <a:rPr lang="sv-SE" sz="1500" dirty="0" err="1">
                <a:solidFill>
                  <a:srgbClr val="0070C0"/>
                </a:solidFill>
              </a:rPr>
              <a:t>if</a:t>
            </a:r>
            <a:r>
              <a:rPr lang="sv-SE" sz="1500" dirty="0">
                <a:solidFill>
                  <a:srgbClr val="0070C0"/>
                </a:solidFill>
              </a:rPr>
              <a:t> (</a:t>
            </a:r>
            <a:r>
              <a:rPr lang="sv-SE" sz="1500" dirty="0" err="1">
                <a:solidFill>
                  <a:srgbClr val="0070C0"/>
                </a:solidFill>
              </a:rPr>
              <a:t>inventoryArray</a:t>
            </a:r>
            <a:r>
              <a:rPr lang="sv-SE" sz="1500" dirty="0">
                <a:solidFill>
                  <a:srgbClr val="0070C0"/>
                </a:solidFill>
              </a:rPr>
              <a:t>[i] == </a:t>
            </a:r>
            <a:r>
              <a:rPr lang="sv-SE" sz="1500" dirty="0" err="1">
                <a:solidFill>
                  <a:srgbClr val="0070C0"/>
                </a:solidFill>
              </a:rPr>
              <a:t>null</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inventoryArray</a:t>
            </a:r>
            <a:r>
              <a:rPr lang="sv-SE" sz="1500" dirty="0">
                <a:solidFill>
                  <a:srgbClr val="0070C0"/>
                </a:solidFill>
              </a:rPr>
              <a:t>[i] = item;</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true</a:t>
            </a:r>
            <a:r>
              <a:rPr lang="sv-SE" sz="1500" dirty="0">
                <a:solidFill>
                  <a:srgbClr val="0070C0"/>
                </a:solidFill>
              </a:rPr>
              <a:t>;</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false</a:t>
            </a:r>
            <a:r>
              <a:rPr lang="sv-SE" sz="1500" dirty="0">
                <a:solidFill>
                  <a:srgbClr val="0070C0"/>
                </a:solidFill>
              </a:rPr>
              <a:t>;</a:t>
            </a:r>
            <a:br>
              <a:rPr lang="sv-SE" sz="1500" dirty="0">
                <a:solidFill>
                  <a:srgbClr val="0070C0"/>
                </a:solidFill>
              </a:rPr>
            </a:br>
            <a:r>
              <a:rPr lang="sv-SE" sz="1500" dirty="0">
                <a:solidFill>
                  <a:srgbClr val="0070C0"/>
                </a:solidFill>
              </a:rPr>
              <a:t>}</a:t>
            </a:r>
          </a:p>
        </p:txBody>
      </p:sp>
    </p:spTree>
    <p:custDataLst>
      <p:tags r:id="rId1"/>
    </p:custDataLst>
    <p:extLst>
      <p:ext uri="{BB962C8B-B14F-4D97-AF65-F5344CB8AC3E}">
        <p14:creationId xmlns:p14="http://schemas.microsoft.com/office/powerpoint/2010/main" val="1013014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Ruben</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93016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första versionen</a:t>
            </a:r>
          </a:p>
        </p:txBody>
      </p:sp>
      <p:sp>
        <p:nvSpPr>
          <p:cNvPr id="5" name="Platshållare för innehåll 4"/>
          <p:cNvSpPr>
            <a:spLocks noGrp="1"/>
          </p:cNvSpPr>
          <p:nvPr>
            <p:ph sz="half" idx="2"/>
          </p:nvPr>
        </p:nvSpPr>
        <p:spPr>
          <a:xfrm>
            <a:off x="839788" y="2589195"/>
            <a:ext cx="5157787" cy="3600467"/>
          </a:xfrm>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a:t>
            </a:r>
            <a:r>
              <a:rPr lang="sv-SE" dirty="0" err="1">
                <a:solidFill>
                  <a:srgbClr val="0070C0"/>
                </a:solidFill>
              </a:rPr>
              <a:t>PlantTest</a:t>
            </a:r>
            <a:r>
              <a:rPr lang="sv-SE" dirty="0">
                <a:solidFill>
                  <a:srgbClr val="0070C0"/>
                </a:solidFill>
              </a:rPr>
              <a:t>:</a:t>
            </a:r>
            <a:br>
              <a:rPr lang="sv-SE" dirty="0">
                <a:solidFill>
                  <a:srgbClr val="0070C0"/>
                </a:solidFill>
              </a:rPr>
            </a:br>
            <a:br>
              <a:rPr lang="sv-SE" dirty="0">
                <a:solidFill>
                  <a:srgbClr val="0070C0"/>
                </a:solidFill>
              </a:rPr>
            </a:br>
            <a:r>
              <a:rPr lang="sv-SE" dirty="0">
                <a:solidFill>
                  <a:srgbClr val="0070C0"/>
                </a:solidFill>
              </a:rPr>
              <a:t>    private Plant p;</a:t>
            </a:r>
            <a:br>
              <a:rPr lang="sv-SE" dirty="0">
                <a:solidFill>
                  <a:srgbClr val="0070C0"/>
                </a:solidFill>
              </a:rPr>
            </a:br>
            <a:br>
              <a:rPr lang="sv-SE" dirty="0">
                <a:solidFill>
                  <a:srgbClr val="0070C0"/>
                </a:solidFill>
              </a:rPr>
            </a:br>
            <a:r>
              <a:rPr lang="sv-SE" dirty="0">
                <a:solidFill>
                  <a:srgbClr val="0070C0"/>
                </a:solidFill>
              </a:rPr>
              <a:t>    @Before</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createPlant</a:t>
            </a:r>
            <a:r>
              <a:rPr lang="sv-SE" dirty="0">
                <a:solidFill>
                  <a:srgbClr val="0070C0"/>
                </a:solidFill>
              </a:rPr>
              <a:t>() {</a:t>
            </a:r>
            <a:br>
              <a:rPr lang="sv-SE" dirty="0">
                <a:solidFill>
                  <a:srgbClr val="0070C0"/>
                </a:solidFill>
              </a:rPr>
            </a:br>
            <a:r>
              <a:rPr lang="sv-SE" dirty="0">
                <a:solidFill>
                  <a:srgbClr val="0070C0"/>
                </a:solidFill>
              </a:rPr>
              <a:t>        p = new Plant(10, </a:t>
            </a:r>
            <a:r>
              <a:rPr lang="sv-SE" dirty="0" err="1">
                <a:solidFill>
                  <a:srgbClr val="0070C0"/>
                </a:solidFill>
              </a:rPr>
              <a:t>Color.</a:t>
            </a:r>
            <a:r>
              <a:rPr lang="sv-SE" i="1" dirty="0" err="1">
                <a:solidFill>
                  <a:srgbClr val="0070C0"/>
                </a:solidFill>
              </a:rPr>
              <a:t>RED</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getHealthPoints_hpIs10_true() {</a:t>
            </a:r>
            <a:br>
              <a:rPr lang="sv-SE" dirty="0">
                <a:solidFill>
                  <a:srgbClr val="0070C0"/>
                </a:solidFill>
              </a:rPr>
            </a:br>
            <a:r>
              <a:rPr lang="sv-SE" dirty="0">
                <a:solidFill>
                  <a:srgbClr val="0070C0"/>
                </a:solidFill>
              </a:rPr>
              <a:t>        </a:t>
            </a:r>
            <a:r>
              <a:rPr lang="sv-SE" i="1" dirty="0" err="1">
                <a:solidFill>
                  <a:srgbClr val="0070C0"/>
                </a:solidFill>
              </a:rPr>
              <a:t>assertEquals</a:t>
            </a:r>
            <a:r>
              <a:rPr lang="sv-SE" dirty="0">
                <a:solidFill>
                  <a:srgbClr val="0070C0"/>
                </a:solidFill>
              </a:rPr>
              <a:t>(10, </a:t>
            </a:r>
            <a:r>
              <a:rPr lang="sv-SE" dirty="0" err="1">
                <a:solidFill>
                  <a:srgbClr val="0070C0"/>
                </a:solidFill>
              </a:rPr>
              <a:t>p.getHealthPoints</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@Test</a:t>
            </a:r>
            <a:br>
              <a:rPr lang="sv-SE" dirty="0">
                <a:solidFill>
                  <a:srgbClr val="0070C0"/>
                </a:solidFill>
              </a:rPr>
            </a:br>
            <a:r>
              <a:rPr lang="sv-SE" dirty="0">
                <a:solidFill>
                  <a:srgbClr val="0070C0"/>
                </a:solidFill>
              </a:rPr>
              <a:t>    public </a:t>
            </a:r>
            <a:r>
              <a:rPr lang="sv-SE" dirty="0" err="1">
                <a:solidFill>
                  <a:srgbClr val="0070C0"/>
                </a:solidFill>
              </a:rPr>
              <a:t>void</a:t>
            </a:r>
            <a:r>
              <a:rPr lang="sv-SE" dirty="0">
                <a:solidFill>
                  <a:srgbClr val="0070C0"/>
                </a:solidFill>
              </a:rPr>
              <a:t> </a:t>
            </a:r>
            <a:r>
              <a:rPr lang="sv-SE" dirty="0" err="1">
                <a:solidFill>
                  <a:srgbClr val="0070C0"/>
                </a:solidFill>
              </a:rPr>
              <a:t>getColor_colorIsBlue_false</a:t>
            </a:r>
            <a:r>
              <a:rPr lang="sv-SE" dirty="0">
                <a:solidFill>
                  <a:srgbClr val="0070C0"/>
                </a:solidFill>
              </a:rPr>
              <a:t>() {</a:t>
            </a:r>
            <a:br>
              <a:rPr lang="sv-SE" dirty="0">
                <a:solidFill>
                  <a:srgbClr val="0070C0"/>
                </a:solidFill>
              </a:rPr>
            </a:br>
            <a:r>
              <a:rPr lang="sv-SE" dirty="0">
                <a:solidFill>
                  <a:srgbClr val="0070C0"/>
                </a:solidFill>
              </a:rPr>
              <a:t>        </a:t>
            </a:r>
            <a:r>
              <a:rPr lang="sv-SE" i="1" dirty="0" err="1">
                <a:solidFill>
                  <a:srgbClr val="0070C0"/>
                </a:solidFill>
              </a:rPr>
              <a:t>assertNotEquals</a:t>
            </a:r>
            <a:r>
              <a:rPr lang="sv-SE" dirty="0">
                <a:solidFill>
                  <a:srgbClr val="0070C0"/>
                </a:solidFill>
              </a:rPr>
              <a:t>(</a:t>
            </a:r>
            <a:r>
              <a:rPr lang="sv-SE" dirty="0" err="1">
                <a:solidFill>
                  <a:srgbClr val="0070C0"/>
                </a:solidFill>
              </a:rPr>
              <a:t>Color.</a:t>
            </a:r>
            <a:r>
              <a:rPr lang="sv-SE" i="1" dirty="0" err="1">
                <a:solidFill>
                  <a:srgbClr val="0070C0"/>
                </a:solidFill>
              </a:rPr>
              <a:t>BLUE</a:t>
            </a:r>
            <a:r>
              <a:rPr lang="sv-SE" dirty="0">
                <a:solidFill>
                  <a:srgbClr val="0070C0"/>
                </a:solidFill>
              </a:rPr>
              <a:t>, </a:t>
            </a:r>
            <a:r>
              <a:rPr lang="sv-SE" dirty="0" err="1">
                <a:solidFill>
                  <a:srgbClr val="0070C0"/>
                </a:solidFill>
              </a:rPr>
              <a:t>p.getColor</a:t>
            </a:r>
            <a:r>
              <a:rPr lang="sv-SE" dirty="0">
                <a:solidFill>
                  <a:srgbClr val="0070C0"/>
                </a:solidFill>
              </a:rPr>
              <a:t>()); }</a:t>
            </a:r>
          </a:p>
        </p:txBody>
      </p:sp>
      <p:sp>
        <p:nvSpPr>
          <p:cNvPr id="6" name="Platshållare för text 5"/>
          <p:cNvSpPr>
            <a:spLocks noGrp="1"/>
          </p:cNvSpPr>
          <p:nvPr>
            <p:ph type="body" sz="quarter" idx="3"/>
          </p:nvPr>
        </p:nvSpPr>
        <p:spPr/>
        <p:txBody>
          <a:bodyPr/>
          <a:lstStyle/>
          <a:p>
            <a:r>
              <a:rPr lang="sv-SE" dirty="0"/>
              <a:t>Koden som testades – första versionen</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solidFill>
                  <a:srgbClr val="0070C0"/>
                </a:solidFill>
              </a:rPr>
              <a:t>public </a:t>
            </a:r>
            <a:r>
              <a:rPr lang="sv-SE" dirty="0" err="1">
                <a:solidFill>
                  <a:srgbClr val="0070C0"/>
                </a:solidFill>
              </a:rPr>
              <a:t>class</a:t>
            </a:r>
            <a:r>
              <a:rPr lang="sv-SE" dirty="0">
                <a:solidFill>
                  <a:srgbClr val="0070C0"/>
                </a:solidFill>
              </a:rPr>
              <a:t> Plant </a:t>
            </a:r>
            <a:r>
              <a:rPr lang="sv-SE" dirty="0" err="1">
                <a:solidFill>
                  <a:srgbClr val="0070C0"/>
                </a:solidFill>
              </a:rPr>
              <a:t>extends</a:t>
            </a:r>
            <a:r>
              <a:rPr lang="sv-SE" dirty="0">
                <a:solidFill>
                  <a:srgbClr val="0070C0"/>
                </a:solidFill>
              </a:rPr>
              <a:t> </a:t>
            </a:r>
            <a:r>
              <a:rPr lang="sv-SE" dirty="0" err="1">
                <a:solidFill>
                  <a:srgbClr val="0070C0"/>
                </a:solidFill>
              </a:rPr>
              <a:t>Consumable</a:t>
            </a: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private </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private Color color;</a:t>
            </a:r>
            <a:br>
              <a:rPr lang="sv-SE" dirty="0">
                <a:solidFill>
                  <a:srgbClr val="0070C0"/>
                </a:solidFill>
              </a:rPr>
            </a:br>
            <a:br>
              <a:rPr lang="sv-SE" dirty="0">
                <a:solidFill>
                  <a:srgbClr val="0070C0"/>
                </a:solidFill>
              </a:rPr>
            </a:br>
            <a:r>
              <a:rPr lang="sv-SE" dirty="0">
                <a:solidFill>
                  <a:srgbClr val="0070C0"/>
                </a:solidFill>
              </a:rPr>
              <a:t>    public Plant(</a:t>
            </a:r>
            <a:r>
              <a:rPr lang="sv-SE" dirty="0" err="1">
                <a:solidFill>
                  <a:srgbClr val="0070C0"/>
                </a:solidFill>
              </a:rPr>
              <a:t>int</a:t>
            </a:r>
            <a:r>
              <a:rPr lang="sv-SE" dirty="0">
                <a:solidFill>
                  <a:srgbClr val="0070C0"/>
                </a:solidFill>
              </a:rPr>
              <a:t> </a:t>
            </a:r>
            <a:r>
              <a:rPr lang="sv-SE" dirty="0" err="1">
                <a:solidFill>
                  <a:srgbClr val="0070C0"/>
                </a:solidFill>
              </a:rPr>
              <a:t>hp</a:t>
            </a:r>
            <a:r>
              <a:rPr lang="sv-SE" dirty="0">
                <a:solidFill>
                  <a:srgbClr val="0070C0"/>
                </a:solidFill>
              </a:rPr>
              <a:t>, Color color) {</a:t>
            </a:r>
            <a:br>
              <a:rPr lang="sv-SE" dirty="0">
                <a:solidFill>
                  <a:srgbClr val="0070C0"/>
                </a:solidFill>
              </a:rPr>
            </a:br>
            <a:r>
              <a:rPr lang="sv-SE" dirty="0">
                <a:solidFill>
                  <a:srgbClr val="0070C0"/>
                </a:solidFill>
              </a:rPr>
              <a:t>        super();</a:t>
            </a:r>
            <a:br>
              <a:rPr lang="sv-SE" dirty="0">
                <a:solidFill>
                  <a:srgbClr val="0070C0"/>
                </a:solidFill>
              </a:rPr>
            </a:br>
            <a:r>
              <a:rPr lang="sv-SE" dirty="0">
                <a:solidFill>
                  <a:srgbClr val="0070C0"/>
                </a:solidFill>
              </a:rPr>
              <a:t>        </a:t>
            </a:r>
            <a:r>
              <a:rPr lang="sv-SE" dirty="0" err="1">
                <a:solidFill>
                  <a:srgbClr val="0070C0"/>
                </a:solidFill>
              </a:rPr>
              <a:t>this.hp</a:t>
            </a:r>
            <a:r>
              <a:rPr lang="sv-SE" dirty="0">
                <a:solidFill>
                  <a:srgbClr val="0070C0"/>
                </a:solidFill>
              </a:rPr>
              <a:t> =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r>
              <a:rPr lang="sv-SE" dirty="0" err="1">
                <a:solidFill>
                  <a:srgbClr val="0070C0"/>
                </a:solidFill>
              </a:rPr>
              <a:t>this.color</a:t>
            </a:r>
            <a:r>
              <a:rPr lang="sv-SE" dirty="0">
                <a:solidFill>
                  <a:srgbClr val="0070C0"/>
                </a:solidFill>
              </a:rPr>
              <a:t> = </a:t>
            </a:r>
            <a:r>
              <a:rPr lang="sv-SE" dirty="0" err="1">
                <a:solidFill>
                  <a:srgbClr val="0070C0"/>
                </a:solidFill>
              </a:rPr>
              <a:t>color.</a:t>
            </a:r>
            <a:r>
              <a:rPr lang="sv-SE" i="1" dirty="0" err="1">
                <a:solidFill>
                  <a:srgbClr val="0070C0"/>
                </a:solidFill>
              </a:rPr>
              <a:t>RED</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a:t>
            </a:r>
            <a:r>
              <a:rPr lang="sv-SE" dirty="0" err="1">
                <a:solidFill>
                  <a:srgbClr val="0070C0"/>
                </a:solidFill>
              </a:rPr>
              <a:t>int</a:t>
            </a:r>
            <a:r>
              <a:rPr lang="sv-SE" dirty="0">
                <a:solidFill>
                  <a:srgbClr val="0070C0"/>
                </a:solidFill>
              </a:rPr>
              <a:t> </a:t>
            </a:r>
            <a:r>
              <a:rPr lang="sv-SE" dirty="0" err="1">
                <a:solidFill>
                  <a:srgbClr val="0070C0"/>
                </a:solidFill>
              </a:rPr>
              <a:t>getHealthPoints</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a:t>
            </a:r>
            <a:r>
              <a:rPr lang="sv-SE" dirty="0" err="1">
                <a:solidFill>
                  <a:srgbClr val="0070C0"/>
                </a:solidFill>
              </a:rPr>
              <a:t>hp</a:t>
            </a:r>
            <a:r>
              <a:rPr lang="sv-SE" dirty="0">
                <a:solidFill>
                  <a:srgbClr val="0070C0"/>
                </a:solidFill>
              </a:rPr>
              <a:t>;</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    public Color </a:t>
            </a:r>
            <a:r>
              <a:rPr lang="sv-SE" dirty="0" err="1">
                <a:solidFill>
                  <a:srgbClr val="0070C0"/>
                </a:solidFill>
              </a:rPr>
              <a:t>getColor</a:t>
            </a:r>
            <a:r>
              <a:rPr lang="sv-SE" dirty="0">
                <a:solidFill>
                  <a:srgbClr val="0070C0"/>
                </a:solidFill>
              </a:rPr>
              <a:t>() {</a:t>
            </a:r>
            <a:br>
              <a:rPr lang="sv-SE" dirty="0">
                <a:solidFill>
                  <a:srgbClr val="0070C0"/>
                </a:solidFill>
              </a:rPr>
            </a:br>
            <a:r>
              <a:rPr lang="sv-SE" dirty="0">
                <a:solidFill>
                  <a:srgbClr val="0070C0"/>
                </a:solidFill>
              </a:rPr>
              <a:t>        </a:t>
            </a:r>
            <a:r>
              <a:rPr lang="sv-SE" dirty="0" err="1">
                <a:solidFill>
                  <a:srgbClr val="0070C0"/>
                </a:solidFill>
              </a:rPr>
              <a:t>return</a:t>
            </a:r>
            <a:r>
              <a:rPr lang="sv-SE" dirty="0">
                <a:solidFill>
                  <a:srgbClr val="0070C0"/>
                </a:solidFill>
              </a:rPr>
              <a:t> color;</a:t>
            </a:r>
            <a:br>
              <a:rPr lang="sv-SE" dirty="0">
                <a:solidFill>
                  <a:srgbClr val="0070C0"/>
                </a:solidFill>
              </a:rPr>
            </a:br>
            <a:r>
              <a:rPr lang="sv-SE" dirty="0">
                <a:solidFill>
                  <a:srgbClr val="0070C0"/>
                </a:solidFill>
              </a:rPr>
              <a:t>    }</a:t>
            </a:r>
            <a:br>
              <a:rPr lang="sv-SE" dirty="0">
                <a:solidFill>
                  <a:srgbClr val="0070C0"/>
                </a:solidFill>
              </a:rPr>
            </a:br>
            <a:br>
              <a:rPr lang="sv-SE" dirty="0">
                <a:solidFill>
                  <a:srgbClr val="0070C0"/>
                </a:solidFill>
              </a:rPr>
            </a:br>
            <a:r>
              <a:rPr lang="sv-SE" dirty="0">
                <a:solidFill>
                  <a:srgbClr val="0070C0"/>
                </a:solidFill>
              </a:rPr>
              <a:t>}</a:t>
            </a:r>
          </a:p>
        </p:txBody>
      </p:sp>
    </p:spTree>
    <p:custDataLst>
      <p:tags r:id="rId1"/>
    </p:custDataLst>
    <p:extLst>
      <p:ext uri="{BB962C8B-B14F-4D97-AF65-F5344CB8AC3E}">
        <p14:creationId xmlns:p14="http://schemas.microsoft.com/office/powerpoint/2010/main" val="3235265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Henriette</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p:txBody>
          <a:bodyPr>
            <a:noAutofit/>
          </a:bodyPr>
          <a:lstStyle/>
          <a:p>
            <a:pPr marL="0" indent="0">
              <a:buNone/>
            </a:pPr>
            <a:r>
              <a:rPr lang="sv-SE" sz="1500" dirty="0">
                <a:solidFill>
                  <a:srgbClr val="0070C0"/>
                </a:solidFill>
              </a:rPr>
              <a:t>public </a:t>
            </a:r>
            <a:r>
              <a:rPr lang="sv-SE" sz="1500" dirty="0" err="1">
                <a:solidFill>
                  <a:srgbClr val="0070C0"/>
                </a:solidFill>
              </a:rPr>
              <a:t>class</a:t>
            </a:r>
            <a:r>
              <a:rPr lang="sv-SE" sz="1500" dirty="0">
                <a:solidFill>
                  <a:srgbClr val="0070C0"/>
                </a:solidFill>
              </a:rPr>
              <a:t> </a:t>
            </a:r>
            <a:r>
              <a:rPr lang="sv-SE" sz="1500" dirty="0" err="1">
                <a:solidFill>
                  <a:srgbClr val="0070C0"/>
                </a:solidFill>
              </a:rPr>
              <a:t>PlantTest</a:t>
            </a:r>
            <a:r>
              <a:rPr lang="sv-SE" sz="1500" dirty="0">
                <a:solidFill>
                  <a:srgbClr val="0070C0"/>
                </a:solidFill>
              </a:rPr>
              <a:t>:</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getEnergy_plantEnergyIs10_true()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(10,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getEnergy_plantEnergyIs10_false()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(13, </a:t>
            </a:r>
            <a:r>
              <a:rPr lang="sv-SE" sz="1500" dirty="0" err="1">
                <a:solidFill>
                  <a:srgbClr val="0070C0"/>
                </a:solidFill>
              </a:rPr>
              <a:t>plant.getEnergy</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getColor_colorIsRed_true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RED</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br>
              <a:rPr lang="sv-SE" sz="1500" dirty="0">
                <a:solidFill>
                  <a:srgbClr val="0070C0"/>
                </a:solidFill>
              </a:rPr>
            </a:br>
            <a:r>
              <a:rPr lang="sv-SE" sz="1500" dirty="0">
                <a:solidFill>
                  <a:srgbClr val="0070C0"/>
                </a:solidFill>
              </a:rPr>
              <a:t>    @Test</a:t>
            </a:r>
            <a:br>
              <a:rPr lang="sv-SE" sz="1500" dirty="0">
                <a:solidFill>
                  <a:srgbClr val="0070C0"/>
                </a:solidFill>
              </a:rPr>
            </a:br>
            <a:r>
              <a:rPr lang="sv-SE" sz="1500" dirty="0">
                <a:solidFill>
                  <a:srgbClr val="0070C0"/>
                </a:solidFill>
              </a:rPr>
              <a:t>    public </a:t>
            </a:r>
            <a:r>
              <a:rPr lang="sv-SE" sz="1500" dirty="0" err="1">
                <a:solidFill>
                  <a:srgbClr val="0070C0"/>
                </a:solidFill>
              </a:rPr>
              <a:t>void</a:t>
            </a:r>
            <a:r>
              <a:rPr lang="sv-SE" sz="1500" dirty="0">
                <a:solidFill>
                  <a:srgbClr val="0070C0"/>
                </a:solidFill>
              </a:rPr>
              <a:t> </a:t>
            </a:r>
            <a:r>
              <a:rPr lang="sv-SE" sz="1500" dirty="0" err="1">
                <a:solidFill>
                  <a:srgbClr val="0070C0"/>
                </a:solidFill>
              </a:rPr>
              <a:t>getColor_colorIsBlue_false</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i="1" dirty="0" err="1">
                <a:solidFill>
                  <a:srgbClr val="0070C0"/>
                </a:solidFill>
              </a:rPr>
              <a:t>assertNotEquals</a:t>
            </a:r>
            <a:r>
              <a:rPr lang="sv-SE" sz="1500" dirty="0">
                <a:solidFill>
                  <a:srgbClr val="0070C0"/>
                </a:solidFill>
              </a:rPr>
              <a:t>(</a:t>
            </a:r>
            <a:r>
              <a:rPr lang="sv-SE" sz="1500" dirty="0" err="1">
                <a:solidFill>
                  <a:srgbClr val="0070C0"/>
                </a:solidFill>
              </a:rPr>
              <a:t>Color.</a:t>
            </a:r>
            <a:r>
              <a:rPr lang="sv-SE" sz="1500" i="1" dirty="0" err="1">
                <a:solidFill>
                  <a:srgbClr val="0070C0"/>
                </a:solidFill>
              </a:rPr>
              <a:t>BLUE</a:t>
            </a:r>
            <a:r>
              <a:rPr lang="sv-SE" sz="1500" dirty="0">
                <a:solidFill>
                  <a:srgbClr val="0070C0"/>
                </a:solidFill>
              </a:rPr>
              <a:t>, </a:t>
            </a:r>
            <a:r>
              <a:rPr lang="sv-SE" sz="1500" dirty="0" err="1">
                <a:solidFill>
                  <a:srgbClr val="0070C0"/>
                </a:solidFill>
              </a:rPr>
              <a:t>plant.getColor</a:t>
            </a:r>
            <a:r>
              <a:rPr lang="sv-SE" sz="1500" dirty="0">
                <a:solidFill>
                  <a:srgbClr val="0070C0"/>
                </a:solidFill>
              </a:rPr>
              <a:t>()); }</a:t>
            </a:r>
            <a:br>
              <a:rPr lang="sv-SE" sz="1500" dirty="0">
                <a:solidFill>
                  <a:srgbClr val="0070C0"/>
                </a:solidFill>
              </a:rPr>
            </a:br>
            <a:endParaRPr lang="sv-SE" sz="1500" dirty="0">
              <a:solidFill>
                <a:srgbClr val="0070C0"/>
              </a:solidFill>
            </a:endParaRP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rmAutofit/>
          </a:bodyPr>
          <a:lstStyle/>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Consumable</a:t>
            </a:r>
            <a:r>
              <a:rPr lang="sv-SE" sz="1500" dirty="0">
                <a:solidFill>
                  <a:srgbClr val="0070C0"/>
                </a:solidFill>
              </a:rPr>
              <a:t> </a:t>
            </a:r>
            <a:r>
              <a:rPr lang="sv-SE" sz="1500" dirty="0" err="1">
                <a:solidFill>
                  <a:srgbClr val="0070C0"/>
                </a:solidFill>
              </a:rPr>
              <a:t>extends</a:t>
            </a:r>
            <a:r>
              <a:rPr lang="sv-SE" sz="1500" dirty="0">
                <a:solidFill>
                  <a:srgbClr val="0070C0"/>
                </a:solidFill>
              </a:rPr>
              <a:t> Item:</a:t>
            </a:r>
          </a:p>
          <a:p>
            <a:pPr marL="0" indent="0">
              <a:buNone/>
            </a:pPr>
            <a:r>
              <a:rPr lang="sv-SE" sz="1500" dirty="0">
                <a:solidFill>
                  <a:srgbClr val="0070C0"/>
                </a:solidFill>
              </a:rPr>
              <a:t>public </a:t>
            </a:r>
            <a:r>
              <a:rPr lang="sv-SE" sz="1500" dirty="0" err="1">
                <a:solidFill>
                  <a:srgbClr val="0070C0"/>
                </a:solidFill>
              </a:rPr>
              <a:t>int</a:t>
            </a:r>
            <a:r>
              <a:rPr lang="sv-SE" sz="1500" dirty="0">
                <a:solidFill>
                  <a:srgbClr val="0070C0"/>
                </a:solidFill>
              </a:rPr>
              <a:t> </a:t>
            </a:r>
            <a:r>
              <a:rPr lang="sv-SE" sz="1500" dirty="0" err="1">
                <a:solidFill>
                  <a:srgbClr val="0070C0"/>
                </a:solidFill>
              </a:rPr>
              <a:t>getEnergy</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energy</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500" dirty="0">
              <a:solidFill>
                <a:srgbClr val="0070C0"/>
              </a:solidFill>
            </a:endParaRPr>
          </a:p>
          <a:p>
            <a:pPr marL="0" indent="0">
              <a:buNone/>
            </a:pPr>
            <a:r>
              <a:rPr lang="sv-SE" sz="1500" dirty="0" err="1">
                <a:solidFill>
                  <a:srgbClr val="0070C0"/>
                </a:solidFill>
              </a:rPr>
              <a:t>class</a:t>
            </a:r>
            <a:r>
              <a:rPr lang="sv-SE" sz="1500" dirty="0">
                <a:solidFill>
                  <a:srgbClr val="0070C0"/>
                </a:solidFill>
              </a:rPr>
              <a:t> </a:t>
            </a:r>
            <a:r>
              <a:rPr lang="sv-SE" sz="1500" dirty="0" err="1">
                <a:solidFill>
                  <a:srgbClr val="0070C0"/>
                </a:solidFill>
              </a:rPr>
              <a:t>GameObject</a:t>
            </a:r>
            <a:r>
              <a:rPr lang="sv-SE" sz="1500" dirty="0">
                <a:solidFill>
                  <a:srgbClr val="0070C0"/>
                </a:solidFill>
              </a:rPr>
              <a:t>:</a:t>
            </a:r>
          </a:p>
          <a:p>
            <a:pPr marL="0" indent="0">
              <a:buNone/>
            </a:pPr>
            <a:r>
              <a:rPr lang="sv-SE" sz="1500" dirty="0">
                <a:solidFill>
                  <a:srgbClr val="0070C0"/>
                </a:solidFill>
              </a:rPr>
              <a:t>public Color </a:t>
            </a:r>
            <a:r>
              <a:rPr lang="sv-SE" sz="1500" dirty="0" err="1">
                <a:solidFill>
                  <a:srgbClr val="0070C0"/>
                </a:solidFill>
              </a:rPr>
              <a:t>getColor</a:t>
            </a:r>
            <a:r>
              <a:rPr lang="sv-SE" sz="1500" dirty="0">
                <a:solidFill>
                  <a:srgbClr val="0070C0"/>
                </a:solidFill>
              </a:rPr>
              <a:t>() {</a:t>
            </a:r>
            <a:br>
              <a:rPr lang="sv-SE" sz="1500" dirty="0">
                <a:solidFill>
                  <a:srgbClr val="0070C0"/>
                </a:solidFill>
              </a:rPr>
            </a:br>
            <a:r>
              <a:rPr lang="sv-SE" sz="1500" dirty="0">
                <a:solidFill>
                  <a:srgbClr val="0070C0"/>
                </a:solidFill>
              </a:rPr>
              <a:t>    </a:t>
            </a:r>
            <a:r>
              <a:rPr lang="sv-SE" sz="1500" dirty="0" err="1">
                <a:solidFill>
                  <a:srgbClr val="0070C0"/>
                </a:solidFill>
              </a:rPr>
              <a:t>return</a:t>
            </a:r>
            <a:r>
              <a:rPr lang="sv-SE" sz="1500" dirty="0">
                <a:solidFill>
                  <a:srgbClr val="0070C0"/>
                </a:solidFill>
              </a:rPr>
              <a:t> </a:t>
            </a:r>
            <a:r>
              <a:rPr lang="sv-SE" sz="1500" dirty="0" err="1">
                <a:solidFill>
                  <a:srgbClr val="0070C0"/>
                </a:solidFill>
              </a:rPr>
              <a:t>this.color</a:t>
            </a:r>
            <a:r>
              <a:rPr lang="sv-SE" sz="1500" dirty="0">
                <a:solidFill>
                  <a:srgbClr val="0070C0"/>
                </a:solidFill>
              </a:rPr>
              <a:t>;</a:t>
            </a:r>
            <a:br>
              <a:rPr lang="sv-SE" sz="1500" dirty="0">
                <a:solidFill>
                  <a:srgbClr val="0070C0"/>
                </a:solidFill>
              </a:rPr>
            </a:br>
            <a:r>
              <a:rPr lang="sv-SE" sz="1500" dirty="0">
                <a:solidFill>
                  <a:srgbClr val="0070C0"/>
                </a:solidFill>
              </a:rPr>
              <a:t>}</a:t>
            </a:r>
          </a:p>
          <a:p>
            <a:pPr marL="0" indent="0">
              <a:buNone/>
            </a:pPr>
            <a:endParaRPr lang="sv-SE" sz="1900" dirty="0">
              <a:solidFill>
                <a:srgbClr val="0070C0"/>
              </a:solidFill>
            </a:endParaRPr>
          </a:p>
          <a:p>
            <a:pPr marL="0" indent="0">
              <a:buNone/>
            </a:pPr>
            <a:endParaRPr lang="sv-SE" sz="1500" dirty="0">
              <a:solidFill>
                <a:srgbClr val="0070C0"/>
              </a:solidFill>
            </a:endParaRPr>
          </a:p>
        </p:txBody>
      </p:sp>
    </p:spTree>
    <p:custDataLst>
      <p:tags r:id="rId1"/>
    </p:custDataLst>
    <p:extLst>
      <p:ext uri="{BB962C8B-B14F-4D97-AF65-F5344CB8AC3E}">
        <p14:creationId xmlns:p14="http://schemas.microsoft.com/office/powerpoint/2010/main" val="3124719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ubrik 8"/>
          <p:cNvSpPr>
            <a:spLocks noGrp="1"/>
          </p:cNvSpPr>
          <p:nvPr>
            <p:ph type="title"/>
          </p:nvPr>
        </p:nvSpPr>
        <p:spPr/>
        <p:txBody>
          <a:bodyPr/>
          <a:lstStyle/>
          <a:p>
            <a:r>
              <a:rPr lang="sv-SE" dirty="0"/>
              <a:t>TDD erfarenheter</a:t>
            </a:r>
          </a:p>
        </p:txBody>
      </p:sp>
      <p:sp>
        <p:nvSpPr>
          <p:cNvPr id="10" name="Platshållare för innehåll 9"/>
          <p:cNvSpPr>
            <a:spLocks noGrp="1"/>
          </p:cNvSpPr>
          <p:nvPr>
            <p:ph idx="1"/>
          </p:nvPr>
        </p:nvSpPr>
        <p:spPr/>
        <p:txBody>
          <a:bodyPr>
            <a:normAutofit lnSpcReduction="10000"/>
          </a:bodyPr>
          <a:lstStyle/>
          <a:p>
            <a:pPr>
              <a:lnSpc>
                <a:spcPct val="120000"/>
              </a:lnSpc>
              <a:spcBef>
                <a:spcPts val="100"/>
              </a:spcBef>
            </a:pPr>
            <a:r>
              <a:rPr lang="sv-SE" dirty="0"/>
              <a:t>Omvänt arbetssätt</a:t>
            </a:r>
          </a:p>
          <a:p>
            <a:pPr lvl="1">
              <a:lnSpc>
                <a:spcPct val="120000"/>
              </a:lnSpc>
              <a:spcBef>
                <a:spcPts val="100"/>
              </a:spcBef>
            </a:pPr>
            <a:r>
              <a:rPr lang="sv-SE" dirty="0"/>
              <a:t>Snarare utforskande testning</a:t>
            </a:r>
          </a:p>
          <a:p>
            <a:pPr lvl="1">
              <a:lnSpc>
                <a:spcPct val="120000"/>
              </a:lnSpc>
              <a:spcBef>
                <a:spcPts val="100"/>
              </a:spcBef>
            </a:pPr>
            <a:r>
              <a:rPr lang="sv-SE" dirty="0"/>
              <a:t>Kompileringsfel innan </a:t>
            </a:r>
            <a:r>
              <a:rPr lang="sv-SE" dirty="0" err="1"/>
              <a:t>konstruktorer</a:t>
            </a:r>
            <a:r>
              <a:rPr lang="sv-SE" dirty="0"/>
              <a:t> skrivits</a:t>
            </a:r>
          </a:p>
          <a:p>
            <a:pPr lvl="1">
              <a:lnSpc>
                <a:spcPct val="120000"/>
              </a:lnSpc>
              <a:spcBef>
                <a:spcPts val="100"/>
              </a:spcBef>
            </a:pPr>
            <a:endParaRPr lang="sv-SE" sz="500" dirty="0"/>
          </a:p>
          <a:p>
            <a:pPr>
              <a:lnSpc>
                <a:spcPct val="120000"/>
              </a:lnSpc>
              <a:spcBef>
                <a:spcPts val="100"/>
              </a:spcBef>
            </a:pPr>
            <a:r>
              <a:rPr lang="sv-SE" dirty="0"/>
              <a:t>Ingen testplan, oordnade testfall, vad har testats?</a:t>
            </a:r>
          </a:p>
          <a:p>
            <a:pPr lvl="1">
              <a:lnSpc>
                <a:spcPct val="120000"/>
              </a:lnSpc>
              <a:spcBef>
                <a:spcPts val="100"/>
              </a:spcBef>
            </a:pPr>
            <a:r>
              <a:rPr lang="sv-SE" dirty="0"/>
              <a:t>Inga spårbarhetsmatriser</a:t>
            </a:r>
          </a:p>
          <a:p>
            <a:pPr>
              <a:lnSpc>
                <a:spcPct val="120000"/>
              </a:lnSpc>
              <a:spcBef>
                <a:spcPts val="100"/>
              </a:spcBef>
            </a:pPr>
            <a:endParaRPr lang="sv-SE" sz="500" dirty="0"/>
          </a:p>
          <a:p>
            <a:pPr>
              <a:lnSpc>
                <a:spcPct val="120000"/>
              </a:lnSpc>
              <a:spcBef>
                <a:spcPts val="100"/>
              </a:spcBef>
            </a:pPr>
            <a:r>
              <a:rPr lang="sv-SE" dirty="0"/>
              <a:t>Svårt namnge testfall</a:t>
            </a:r>
          </a:p>
          <a:p>
            <a:pPr>
              <a:lnSpc>
                <a:spcPct val="120000"/>
              </a:lnSpc>
              <a:spcBef>
                <a:spcPts val="100"/>
              </a:spcBef>
            </a:pPr>
            <a:endParaRPr lang="sv-SE" sz="500" dirty="0"/>
          </a:p>
          <a:p>
            <a:pPr>
              <a:lnSpc>
                <a:spcPct val="120000"/>
              </a:lnSpc>
              <a:spcBef>
                <a:spcPts val="100"/>
              </a:spcBef>
            </a:pPr>
            <a:r>
              <a:rPr lang="sv-SE" dirty="0"/>
              <a:t>Testning slumpfunktioner</a:t>
            </a:r>
          </a:p>
          <a:p>
            <a:pPr>
              <a:lnSpc>
                <a:spcPct val="120000"/>
              </a:lnSpc>
              <a:spcBef>
                <a:spcPts val="100"/>
              </a:spcBef>
            </a:pPr>
            <a:endParaRPr lang="sv-SE" sz="500" dirty="0"/>
          </a:p>
          <a:p>
            <a:pPr marL="457200" lvl="1" indent="0">
              <a:lnSpc>
                <a:spcPct val="120000"/>
              </a:lnSpc>
              <a:spcBef>
                <a:spcPts val="100"/>
              </a:spcBef>
              <a:buNone/>
            </a:pPr>
            <a:endParaRPr lang="sv-SE" sz="500" dirty="0"/>
          </a:p>
          <a:p>
            <a:pPr>
              <a:lnSpc>
                <a:spcPct val="120000"/>
              </a:lnSpc>
              <a:spcBef>
                <a:spcPts val="100"/>
              </a:spcBef>
            </a:pPr>
            <a:r>
              <a:rPr lang="sv-SE" dirty="0"/>
              <a:t>Bra arbetssätt för att dela upp metoder i hanterbara bitar!</a:t>
            </a:r>
          </a:p>
        </p:txBody>
      </p:sp>
    </p:spTree>
    <p:custDataLst>
      <p:tags r:id="rId1"/>
    </p:custDataLst>
    <p:extLst>
      <p:ext uri="{BB962C8B-B14F-4D97-AF65-F5344CB8AC3E}">
        <p14:creationId xmlns:p14="http://schemas.microsoft.com/office/powerpoint/2010/main" val="1458286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Testfallsdesign ekvivalensklasser: </a:t>
            </a:r>
            <a:r>
              <a:rPr lang="sv-SE" dirty="0" err="1"/>
              <a:t>class</a:t>
            </a:r>
            <a:r>
              <a:rPr lang="sv-SE" dirty="0"/>
              <a:t> Hero</a:t>
            </a:r>
          </a:p>
        </p:txBody>
      </p:sp>
      <p:sp>
        <p:nvSpPr>
          <p:cNvPr id="3" name="Platshållare för innehåll 2"/>
          <p:cNvSpPr>
            <a:spLocks noGrp="1"/>
          </p:cNvSpPr>
          <p:nvPr>
            <p:ph idx="1"/>
          </p:nvPr>
        </p:nvSpPr>
        <p:spPr/>
        <p:txBody>
          <a:bodyPr/>
          <a:lstStyle/>
          <a:p>
            <a:r>
              <a:rPr lang="sv-SE" dirty="0"/>
              <a:t>Syfte: Testa indatadomänen för </a:t>
            </a:r>
            <a:r>
              <a:rPr lang="sv-SE" dirty="0" err="1"/>
              <a:t>konstruktor</a:t>
            </a:r>
            <a:r>
              <a:rPr lang="sv-SE" dirty="0"/>
              <a:t> och metoder i Hero</a:t>
            </a:r>
          </a:p>
          <a:p>
            <a:endParaRPr lang="sv-SE" sz="1400" dirty="0"/>
          </a:p>
          <a:p>
            <a:r>
              <a:rPr lang="sv-SE" dirty="0"/>
              <a:t>Motiv: Tydliga valida och </a:t>
            </a:r>
            <a:r>
              <a:rPr lang="sv-SE" dirty="0" err="1"/>
              <a:t>invalida</a:t>
            </a:r>
            <a:r>
              <a:rPr lang="sv-SE" dirty="0"/>
              <a:t> värden</a:t>
            </a:r>
          </a:p>
          <a:p>
            <a:r>
              <a:rPr lang="sv-SE" dirty="0">
                <a:solidFill>
                  <a:srgbClr val="FF0000"/>
                </a:solidFill>
              </a:rPr>
              <a:t>Motivera mera…</a:t>
            </a:r>
          </a:p>
          <a:p>
            <a:endParaRPr lang="sv-SE" sz="1400" dirty="0"/>
          </a:p>
          <a:p>
            <a:r>
              <a:rPr lang="sv-SE" dirty="0"/>
              <a:t>Dock endast 1 argument per metod, kan ej täcka in flera valida klasser per testfall</a:t>
            </a:r>
          </a:p>
          <a:p>
            <a:endParaRPr lang="sv-SE" dirty="0"/>
          </a:p>
          <a:p>
            <a:endParaRPr lang="sv-SE" dirty="0"/>
          </a:p>
        </p:txBody>
      </p:sp>
    </p:spTree>
    <p:custDataLst>
      <p:tags r:id="rId1"/>
    </p:custDataLst>
    <p:extLst>
      <p:ext uri="{BB962C8B-B14F-4D97-AF65-F5344CB8AC3E}">
        <p14:creationId xmlns:p14="http://schemas.microsoft.com/office/powerpoint/2010/main" val="348024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Verktyg</a:t>
            </a:r>
          </a:p>
        </p:txBody>
      </p:sp>
      <p:sp>
        <p:nvSpPr>
          <p:cNvPr id="3" name="Platshållare för innehåll 2"/>
          <p:cNvSpPr>
            <a:spLocks noGrp="1"/>
          </p:cNvSpPr>
          <p:nvPr>
            <p:ph idx="1"/>
          </p:nvPr>
        </p:nvSpPr>
        <p:spPr/>
        <p:txBody>
          <a:bodyPr/>
          <a:lstStyle/>
          <a:p>
            <a:r>
              <a:rPr lang="sv-SE" dirty="0"/>
              <a:t>Utvecklingsmiljö </a:t>
            </a:r>
            <a:r>
              <a:rPr lang="sv-SE" dirty="0" err="1"/>
              <a:t>IntelliJ</a:t>
            </a:r>
            <a:endParaRPr lang="sv-SE" dirty="0"/>
          </a:p>
          <a:p>
            <a:r>
              <a:rPr lang="sv-SE" dirty="0"/>
              <a:t>Byggscript med </a:t>
            </a:r>
            <a:r>
              <a:rPr lang="sv-SE" dirty="0" err="1"/>
              <a:t>Maven</a:t>
            </a:r>
            <a:endParaRPr lang="sv-SE" dirty="0"/>
          </a:p>
          <a:p>
            <a:r>
              <a:rPr lang="sv-SE" dirty="0" err="1"/>
              <a:t>Coverage</a:t>
            </a:r>
            <a:r>
              <a:rPr lang="sv-SE" dirty="0"/>
              <a:t> med </a:t>
            </a:r>
            <a:r>
              <a:rPr lang="sv-SE" dirty="0">
                <a:solidFill>
                  <a:srgbClr val="FF0000"/>
                </a:solidFill>
              </a:rPr>
              <a:t>Emma, </a:t>
            </a:r>
            <a:r>
              <a:rPr lang="sv-SE" dirty="0" err="1">
                <a:solidFill>
                  <a:srgbClr val="FF0000"/>
                </a:solidFill>
              </a:rPr>
              <a:t>JaCoCo</a:t>
            </a:r>
            <a:r>
              <a:rPr lang="sv-SE" dirty="0">
                <a:solidFill>
                  <a:srgbClr val="FF0000"/>
                </a:solidFill>
              </a:rPr>
              <a:t> och </a:t>
            </a:r>
            <a:r>
              <a:rPr lang="sv-SE" dirty="0" err="1">
                <a:solidFill>
                  <a:srgbClr val="FF0000"/>
                </a:solidFill>
              </a:rPr>
              <a:t>IntelliJ</a:t>
            </a:r>
            <a:r>
              <a:rPr lang="sv-SE" dirty="0">
                <a:solidFill>
                  <a:srgbClr val="FF0000"/>
                </a:solidFill>
              </a:rPr>
              <a:t> IDEA</a:t>
            </a:r>
          </a:p>
          <a:p>
            <a:r>
              <a:rPr lang="sv-SE" dirty="0"/>
              <a:t>Testverktyg </a:t>
            </a:r>
            <a:r>
              <a:rPr lang="sv-SE" dirty="0" err="1"/>
              <a:t>FindBugs</a:t>
            </a:r>
            <a:r>
              <a:rPr lang="sv-SE" dirty="0"/>
              <a:t>-IDEA för </a:t>
            </a:r>
            <a:r>
              <a:rPr lang="sv-SE" dirty="0" err="1"/>
              <a:t>IntelliJ</a:t>
            </a:r>
            <a:endParaRPr lang="sv-SE" dirty="0"/>
          </a:p>
        </p:txBody>
      </p:sp>
    </p:spTree>
    <p:custDataLst>
      <p:tags r:id="rId1"/>
    </p:custDataLst>
    <p:extLst>
      <p:ext uri="{BB962C8B-B14F-4D97-AF65-F5344CB8AC3E}">
        <p14:creationId xmlns:p14="http://schemas.microsoft.com/office/powerpoint/2010/main" val="1080120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923925" y="2251075"/>
            <a:ext cx="4762500" cy="1325563"/>
          </a:xfrm>
        </p:spPr>
        <p:txBody>
          <a:bodyPr/>
          <a:lstStyle/>
          <a:p>
            <a:r>
              <a:rPr lang="sv-SE" dirty="0"/>
              <a:t>Ekvivalensklasserna</a:t>
            </a:r>
          </a:p>
        </p:txBody>
      </p:sp>
      <p:pic>
        <p:nvPicPr>
          <p:cNvPr id="11" name="Content Placeholder 10">
            <a:extLst>
              <a:ext uri="{FF2B5EF4-FFF2-40B4-BE49-F238E27FC236}">
                <a16:creationId xmlns:a16="http://schemas.microsoft.com/office/drawing/2014/main" id="{51C062B3-E14E-2F48-AFCB-45BE537261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07234" y="606015"/>
            <a:ext cx="3122566" cy="5645969"/>
          </a:xfrm>
        </p:spPr>
      </p:pic>
    </p:spTree>
    <p:custDataLst>
      <p:tags r:id="rId1"/>
    </p:custDataLst>
    <p:extLst>
      <p:ext uri="{BB962C8B-B14F-4D97-AF65-F5344CB8AC3E}">
        <p14:creationId xmlns:p14="http://schemas.microsoft.com/office/powerpoint/2010/main" val="3750412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Testfall</a:t>
            </a:r>
          </a:p>
        </p:txBody>
      </p:sp>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pic>
        <p:nvPicPr>
          <p:cNvPr id="14" name="Content Placeholder 13">
            <a:extLst>
              <a:ext uri="{FF2B5EF4-FFF2-40B4-BE49-F238E27FC236}">
                <a16:creationId xmlns:a16="http://schemas.microsoft.com/office/drawing/2014/main" id="{D4702EC6-E776-6745-A8FA-AFAB7070BCE6}"/>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654539" y="1690688"/>
            <a:ext cx="4940300" cy="2540000"/>
          </a:xfrm>
        </p:spPr>
      </p:pic>
    </p:spTree>
    <p:custDataLst>
      <p:tags r:id="rId1"/>
    </p:custDataLst>
    <p:extLst>
      <p:ext uri="{BB962C8B-B14F-4D97-AF65-F5344CB8AC3E}">
        <p14:creationId xmlns:p14="http://schemas.microsoft.com/office/powerpoint/2010/main" val="1900409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4511664" y="365125"/>
            <a:ext cx="6842135" cy="1325563"/>
          </a:xfrm>
        </p:spPr>
        <p:txBody>
          <a:bodyPr/>
          <a:lstStyle/>
          <a:p>
            <a:r>
              <a:rPr lang="sv-SE" dirty="0"/>
              <a:t>Testmatris</a:t>
            </a:r>
          </a:p>
        </p:txBody>
      </p:sp>
      <p:pic>
        <p:nvPicPr>
          <p:cNvPr id="7" name="Content Placeholder 6">
            <a:extLst>
              <a:ext uri="{FF2B5EF4-FFF2-40B4-BE49-F238E27FC236}">
                <a16:creationId xmlns:a16="http://schemas.microsoft.com/office/drawing/2014/main" id="{8FF3AB4D-8F59-0649-B99C-7CEBC25576D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11665" y="1825624"/>
            <a:ext cx="7359670" cy="4351338"/>
          </a:xfrm>
        </p:spPr>
      </p:pic>
      <p:pic>
        <p:nvPicPr>
          <p:cNvPr id="4" name="Picture 3">
            <a:extLst>
              <a:ext uri="{FF2B5EF4-FFF2-40B4-BE49-F238E27FC236}">
                <a16:creationId xmlns:a16="http://schemas.microsoft.com/office/drawing/2014/main" id="{21E598B3-DA10-9641-A7BC-C6BB0ECA90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713" y="745232"/>
            <a:ext cx="3004080" cy="5431730"/>
          </a:xfrm>
          <a:prstGeom prst="rect">
            <a:avLst/>
          </a:prstGeom>
        </p:spPr>
      </p:pic>
    </p:spTree>
    <p:custDataLst>
      <p:tags r:id="rId1"/>
    </p:custDataLst>
    <p:extLst>
      <p:ext uri="{BB962C8B-B14F-4D97-AF65-F5344CB8AC3E}">
        <p14:creationId xmlns:p14="http://schemas.microsoft.com/office/powerpoint/2010/main" val="489378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 </a:t>
            </a:r>
            <a:r>
              <a:rPr lang="sv-SE" dirty="0" err="1"/>
              <a:t>class</a:t>
            </a:r>
            <a:r>
              <a:rPr lang="sv-SE" dirty="0"/>
              <a:t> </a:t>
            </a:r>
            <a:r>
              <a:rPr lang="sv-SE" dirty="0" err="1"/>
              <a:t>Inventory</a:t>
            </a:r>
            <a:endParaRPr lang="sv-SE" dirty="0"/>
          </a:p>
        </p:txBody>
      </p:sp>
      <p:sp>
        <p:nvSpPr>
          <p:cNvPr id="3" name="Platshållare för innehåll 2"/>
          <p:cNvSpPr>
            <a:spLocks noGrp="1"/>
          </p:cNvSpPr>
          <p:nvPr>
            <p:ph idx="1"/>
          </p:nvPr>
        </p:nvSpPr>
        <p:spPr/>
        <p:txBody>
          <a:bodyPr/>
          <a:lstStyle/>
          <a:p>
            <a:endParaRPr lang="sv-SE" dirty="0"/>
          </a:p>
        </p:txBody>
      </p:sp>
    </p:spTree>
    <p:custDataLst>
      <p:tags r:id="rId1"/>
    </p:custDataLst>
    <p:extLst>
      <p:ext uri="{BB962C8B-B14F-4D97-AF65-F5344CB8AC3E}">
        <p14:creationId xmlns:p14="http://schemas.microsoft.com/office/powerpoint/2010/main" val="12301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Tillståndsmaskin</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924590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Testfall</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1268711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Testmatris</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2129764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a:t>
            </a:r>
          </a:p>
        </p:txBody>
      </p:sp>
      <p:sp>
        <p:nvSpPr>
          <p:cNvPr id="3" name="Platshållare för innehåll 2"/>
          <p:cNvSpPr>
            <a:spLocks noGrp="1"/>
          </p:cNvSpPr>
          <p:nvPr>
            <p:ph idx="1"/>
          </p:nvPr>
        </p:nvSpPr>
        <p:spPr/>
        <p:txBody>
          <a:bodyPr>
            <a:normAutofit fontScale="92500" lnSpcReduction="20000"/>
          </a:bodyPr>
          <a:lstStyle/>
          <a:p>
            <a:r>
              <a:rPr lang="sv-SE" dirty="0"/>
              <a:t>Granskning av grupp 3: klass </a:t>
            </a:r>
            <a:r>
              <a:rPr lang="sv-SE" dirty="0" err="1"/>
              <a:t>MapGeneration</a:t>
            </a:r>
            <a:endParaRPr lang="sv-SE" dirty="0"/>
          </a:p>
          <a:p>
            <a:endParaRPr lang="sv-SE" sz="1100" dirty="0"/>
          </a:p>
          <a:p>
            <a:r>
              <a:rPr lang="sv-SE" dirty="0"/>
              <a:t>Samtidig granskning av vår klass </a:t>
            </a:r>
            <a:r>
              <a:rPr lang="sv-SE" dirty="0" err="1"/>
              <a:t>GeneratedMap</a:t>
            </a:r>
            <a:endParaRPr lang="sv-SE" dirty="0"/>
          </a:p>
          <a:p>
            <a:pPr lvl="1"/>
            <a:r>
              <a:rPr lang="sv-SE" dirty="0"/>
              <a:t>Komplexitet</a:t>
            </a:r>
          </a:p>
          <a:p>
            <a:pPr lvl="1"/>
            <a:r>
              <a:rPr lang="sv-SE" dirty="0"/>
              <a:t>LOC: …</a:t>
            </a:r>
          </a:p>
          <a:p>
            <a:pPr lvl="1"/>
            <a:r>
              <a:rPr lang="sv-SE" dirty="0"/>
              <a:t>Den klass vi modifierat mest = </a:t>
            </a:r>
            <a:r>
              <a:rPr lang="sv-SE" dirty="0">
                <a:sym typeface="Wingdings" pitchFamily="2" charset="2"/>
              </a:rPr>
              <a:t>överväganden som kan kritiseras</a:t>
            </a:r>
          </a:p>
          <a:p>
            <a:pPr lvl="1"/>
            <a:endParaRPr lang="sv-SE" sz="1100" dirty="0"/>
          </a:p>
          <a:p>
            <a:r>
              <a:rPr lang="sv-SE" dirty="0"/>
              <a:t>Checklista från </a:t>
            </a:r>
            <a:r>
              <a:rPr lang="sv-SE" dirty="0" err="1"/>
              <a:t>Seminarie</a:t>
            </a:r>
            <a:r>
              <a:rPr lang="sv-SE" dirty="0"/>
              <a:t> 2, motsvarande process</a:t>
            </a:r>
          </a:p>
          <a:p>
            <a:pPr lvl="1"/>
            <a:r>
              <a:rPr lang="sv-SE" dirty="0"/>
              <a:t>3 i gruppen deltog vid seminariet</a:t>
            </a:r>
          </a:p>
          <a:p>
            <a:pPr lvl="1"/>
            <a:r>
              <a:rPr lang="sv-SE" dirty="0"/>
              <a:t>Enskilda förberedelser</a:t>
            </a:r>
          </a:p>
          <a:p>
            <a:pPr lvl="1"/>
            <a:r>
              <a:rPr lang="sv-SE" dirty="0">
                <a:solidFill>
                  <a:srgbClr val="FF0000"/>
                </a:solidFill>
              </a:rPr>
              <a:t>Roller</a:t>
            </a:r>
            <a:r>
              <a:rPr lang="sv-SE" dirty="0"/>
              <a:t>: Sekreterare, </a:t>
            </a:r>
            <a:r>
              <a:rPr lang="sv-SE" dirty="0">
                <a:solidFill>
                  <a:srgbClr val="FF0000"/>
                </a:solidFill>
              </a:rPr>
              <a:t>…</a:t>
            </a:r>
            <a:r>
              <a:rPr lang="sv-SE" dirty="0"/>
              <a:t>, en representant från grupp 3</a:t>
            </a:r>
          </a:p>
          <a:p>
            <a:pPr marL="0" indent="0">
              <a:buNone/>
            </a:pPr>
            <a:endParaRPr lang="sv-SE" sz="1100" dirty="0"/>
          </a:p>
          <a:p>
            <a:r>
              <a:rPr lang="sv-SE" dirty="0"/>
              <a:t>Sekreterarens anteckningar till grupp 3</a:t>
            </a:r>
          </a:p>
        </p:txBody>
      </p:sp>
    </p:spTree>
    <p:custDataLst>
      <p:tags r:id="rId1"/>
    </p:custDataLst>
    <p:extLst>
      <p:ext uri="{BB962C8B-B14F-4D97-AF65-F5344CB8AC3E}">
        <p14:creationId xmlns:p14="http://schemas.microsoft.com/office/powerpoint/2010/main" val="3427005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Granskningsrapport</a:t>
            </a:r>
          </a:p>
        </p:txBody>
      </p:sp>
      <p:sp>
        <p:nvSpPr>
          <p:cNvPr id="3" name="Platshållare för innehåll 2"/>
          <p:cNvSpPr>
            <a:spLocks noGrp="1"/>
          </p:cNvSpPr>
          <p:nvPr>
            <p:ph idx="1"/>
          </p:nvPr>
        </p:nvSpPr>
        <p:spPr>
          <a:xfrm>
            <a:off x="942975" y="1825625"/>
            <a:ext cx="9201150" cy="4351338"/>
          </a:xfrm>
        </p:spPr>
        <p:txBody>
          <a:bodyPr/>
          <a:lstStyle/>
          <a:p>
            <a:pPr marL="0" indent="0">
              <a:buNone/>
            </a:pPr>
            <a:r>
              <a:rPr lang="sv-SE" dirty="0"/>
              <a:t>Fel						</a:t>
            </a:r>
            <a:r>
              <a:rPr lang="sv-SE" dirty="0" err="1"/>
              <a:t>Severity</a:t>
            </a:r>
            <a:endParaRPr lang="sv-SE" dirty="0"/>
          </a:p>
          <a:p>
            <a:pPr marL="514350" indent="-514350">
              <a:buFont typeface="+mj-lt"/>
              <a:buAutoNum type="arabicPeriod"/>
            </a:pPr>
            <a:r>
              <a:rPr lang="sv-SE" sz="2000" dirty="0"/>
              <a:t>…</a:t>
            </a:r>
          </a:p>
          <a:p>
            <a:pPr marL="514350" indent="-514350">
              <a:buFont typeface="+mj-lt"/>
              <a:buAutoNum type="arabicPeriod"/>
            </a:pPr>
            <a:r>
              <a:rPr lang="sv-SE" sz="2000" dirty="0"/>
              <a:t>…</a:t>
            </a:r>
          </a:p>
          <a:p>
            <a:pPr marL="514350" indent="-514350">
              <a:buFont typeface="+mj-lt"/>
              <a:buAutoNum type="arabicPeriod"/>
            </a:pPr>
            <a:r>
              <a:rPr lang="sv-SE" sz="2000" dirty="0"/>
              <a:t>…</a:t>
            </a:r>
          </a:p>
        </p:txBody>
      </p:sp>
    </p:spTree>
    <p:custDataLst>
      <p:tags r:id="rId1"/>
    </p:custDataLst>
    <p:extLst>
      <p:ext uri="{BB962C8B-B14F-4D97-AF65-F5344CB8AC3E}">
        <p14:creationId xmlns:p14="http://schemas.microsoft.com/office/powerpoint/2010/main" val="3874197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Erfarenheter av granskning</a:t>
            </a:r>
          </a:p>
        </p:txBody>
      </p:sp>
      <p:sp>
        <p:nvSpPr>
          <p:cNvPr id="3" name="Platshållare för innehåll 2"/>
          <p:cNvSpPr>
            <a:spLocks noGrp="1"/>
          </p:cNvSpPr>
          <p:nvPr>
            <p:ph idx="1"/>
          </p:nvPr>
        </p:nvSpPr>
        <p:spPr/>
        <p:txBody>
          <a:bodyPr/>
          <a:lstStyle/>
          <a:p>
            <a:r>
              <a:rPr lang="sv-SE" dirty="0"/>
              <a:t>Svårt hitta fel?</a:t>
            </a:r>
          </a:p>
          <a:p>
            <a:r>
              <a:rPr lang="sv-SE" dirty="0"/>
              <a:t>Svårt (?) hålla diskussionen kort</a:t>
            </a:r>
          </a:p>
          <a:p>
            <a:r>
              <a:rPr lang="sv-SE" dirty="0"/>
              <a:t>Lagom mkt kod att granska? (LOC …)</a:t>
            </a:r>
          </a:p>
          <a:p>
            <a:r>
              <a:rPr lang="sv-SE" dirty="0"/>
              <a:t>Hittade liknande fel avseende a, b</a:t>
            </a:r>
          </a:p>
          <a:p>
            <a:r>
              <a:rPr lang="sv-SE" dirty="0"/>
              <a:t>Hittade olika fel/synpunkter avseende c, d</a:t>
            </a:r>
          </a:p>
          <a:p>
            <a:r>
              <a:rPr lang="sv-SE" dirty="0"/>
              <a:t>Verkar koden testdrivet utvecklad?</a:t>
            </a:r>
          </a:p>
          <a:p>
            <a:r>
              <a:rPr lang="sv-SE" dirty="0"/>
              <a:t>Bra att granska liknande klasser</a:t>
            </a:r>
          </a:p>
          <a:p>
            <a:pPr lvl="1"/>
            <a:r>
              <a:rPr lang="sv-SE" dirty="0"/>
              <a:t>För att …</a:t>
            </a:r>
          </a:p>
          <a:p>
            <a:pPr lvl="1"/>
            <a:r>
              <a:rPr lang="sv-SE" dirty="0"/>
              <a:t>…</a:t>
            </a:r>
          </a:p>
        </p:txBody>
      </p:sp>
    </p:spTree>
    <p:custDataLst>
      <p:tags r:id="rId1"/>
    </p:custDataLst>
    <p:extLst>
      <p:ext uri="{BB962C8B-B14F-4D97-AF65-F5344CB8AC3E}">
        <p14:creationId xmlns:p14="http://schemas.microsoft.com/office/powerpoint/2010/main" val="72467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översikt</a:t>
            </a:r>
          </a:p>
        </p:txBody>
      </p:sp>
      <p:pic>
        <p:nvPicPr>
          <p:cNvPr id="7" name="Content Placeholder 6">
            <a:extLst>
              <a:ext uri="{FF2B5EF4-FFF2-40B4-BE49-F238E27FC236}">
                <a16:creationId xmlns:a16="http://schemas.microsoft.com/office/drawing/2014/main" id="{816B6572-5E01-7742-AE96-14D64F26B07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2127757"/>
            <a:ext cx="10515600" cy="3747074"/>
          </a:xfrm>
        </p:spPr>
      </p:pic>
      <p:sp>
        <p:nvSpPr>
          <p:cNvPr id="4" name="TextBox 3">
            <a:extLst>
              <a:ext uri="{FF2B5EF4-FFF2-40B4-BE49-F238E27FC236}">
                <a16:creationId xmlns:a16="http://schemas.microsoft.com/office/drawing/2014/main" id="{E18D9D4B-5D7D-774E-8DD5-46250460226B}"/>
              </a:ext>
            </a:extLst>
          </p:cNvPr>
          <p:cNvSpPr txBox="1"/>
          <p:nvPr/>
        </p:nvSpPr>
        <p:spPr>
          <a:xfrm>
            <a:off x="7115176" y="1114425"/>
            <a:ext cx="2386012" cy="369332"/>
          </a:xfrm>
          <a:prstGeom prst="rect">
            <a:avLst/>
          </a:prstGeom>
          <a:noFill/>
        </p:spPr>
        <p:txBody>
          <a:bodyPr wrap="square" rtlCol="0">
            <a:spAutoFit/>
          </a:bodyPr>
          <a:lstStyle/>
          <a:p>
            <a:r>
              <a:rPr lang="sv-SE" dirty="0">
                <a:solidFill>
                  <a:srgbClr val="FF0000"/>
                </a:solidFill>
              </a:rPr>
              <a:t>Lägg ev. till </a:t>
            </a:r>
            <a:r>
              <a:rPr lang="sv-SE" dirty="0" err="1">
                <a:solidFill>
                  <a:srgbClr val="FF0000"/>
                </a:solidFill>
              </a:rPr>
              <a:t>Map</a:t>
            </a:r>
            <a:r>
              <a:rPr lang="sv-SE" dirty="0">
                <a:solidFill>
                  <a:srgbClr val="FF0000"/>
                </a:solidFill>
              </a:rPr>
              <a:t>-klass </a:t>
            </a:r>
          </a:p>
        </p:txBody>
      </p:sp>
    </p:spTree>
    <p:custDataLst>
      <p:tags r:id="rId1"/>
    </p:custDataLst>
    <p:extLst>
      <p:ext uri="{BB962C8B-B14F-4D97-AF65-F5344CB8AC3E}">
        <p14:creationId xmlns:p14="http://schemas.microsoft.com/office/powerpoint/2010/main" val="3617610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5032375" cy="938463"/>
          </a:xfrm>
        </p:spPr>
        <p:txBody>
          <a:bodyPr>
            <a:normAutofit fontScale="90000"/>
          </a:bodyPr>
          <a:lstStyle/>
          <a:p>
            <a:r>
              <a:rPr lang="sv-SE" dirty="0"/>
              <a:t>Kodkritiksystem: </a:t>
            </a:r>
            <a:r>
              <a:rPr lang="sv-SE" dirty="0" err="1"/>
              <a:t>FindBugs</a:t>
            </a:r>
            <a:r>
              <a:rPr lang="sv-SE" dirty="0"/>
              <a:t> IDEA</a:t>
            </a:r>
          </a:p>
        </p:txBody>
      </p:sp>
      <p:pic>
        <p:nvPicPr>
          <p:cNvPr id="13" name="Platshållare för bild 12">
            <a:extLst>
              <a:ext uri="{FF2B5EF4-FFF2-40B4-BE49-F238E27FC236}">
                <a16:creationId xmlns:a16="http://schemas.microsoft.com/office/drawing/2014/main" id="{916DB166-5CF7-1044-A24D-D093AD43B49C}"/>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1821" r="1821"/>
          <a:stretch>
            <a:fillRect/>
          </a:stretch>
        </p:blipFill>
        <p:spPr>
          <a:xfrm>
            <a:off x="4965149" y="2208846"/>
            <a:ext cx="6950927" cy="2808503"/>
          </a:xfrm>
        </p:spPr>
      </p:pic>
      <p:sp>
        <p:nvSpPr>
          <p:cNvPr id="3" name="TextBox 2">
            <a:extLst>
              <a:ext uri="{FF2B5EF4-FFF2-40B4-BE49-F238E27FC236}">
                <a16:creationId xmlns:a16="http://schemas.microsoft.com/office/drawing/2014/main" id="{11503290-4916-4645-B157-1A59B4A79972}"/>
              </a:ext>
            </a:extLst>
          </p:cNvPr>
          <p:cNvSpPr txBox="1"/>
          <p:nvPr/>
        </p:nvSpPr>
        <p:spPr>
          <a:xfrm>
            <a:off x="1060803" y="2274838"/>
            <a:ext cx="3650312" cy="3170099"/>
          </a:xfrm>
          <a:prstGeom prst="rect">
            <a:avLst/>
          </a:prstGeom>
          <a:noFill/>
        </p:spPr>
        <p:txBody>
          <a:bodyPr wrap="square" rtlCol="0">
            <a:spAutoFit/>
          </a:bodyPr>
          <a:lstStyle/>
          <a:p>
            <a:endParaRPr lang="sv-SE" sz="2000" dirty="0"/>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r>
              <a:rPr lang="sv-SE" sz="2000" dirty="0"/>
              <a:t>…</a:t>
            </a:r>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a:p>
            <a:pPr marL="285750" indent="-285750">
              <a:buFont typeface="Arial" panose="020B0604020202020204" pitchFamily="34" charset="0"/>
              <a:buChar char="•"/>
            </a:pPr>
            <a:endParaRPr lang="sv-SE" sz="2000" dirty="0"/>
          </a:p>
        </p:txBody>
      </p:sp>
    </p:spTree>
    <p:custDataLst>
      <p:tags r:id="rId1"/>
    </p:custDataLst>
    <p:extLst>
      <p:ext uri="{BB962C8B-B14F-4D97-AF65-F5344CB8AC3E}">
        <p14:creationId xmlns:p14="http://schemas.microsoft.com/office/powerpoint/2010/main" val="8476188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Statiska mått</a:t>
            </a:r>
          </a:p>
        </p:txBody>
      </p:sp>
      <p:pic>
        <p:nvPicPr>
          <p:cNvPr id="16" name="Platshållare för bild 15">
            <a:extLst>
              <a:ext uri="{FF2B5EF4-FFF2-40B4-BE49-F238E27FC236}">
                <a16:creationId xmlns:a16="http://schemas.microsoft.com/office/drawing/2014/main" id="{58E507C6-BF8C-B742-A48E-A712F6EA3E3D}"/>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l="526" r="526"/>
          <a:stretch>
            <a:fillRect/>
          </a:stretch>
        </p:blipFill>
        <p:spPr>
          <a:xfrm>
            <a:off x="3700462" y="661987"/>
            <a:ext cx="7651750" cy="5534025"/>
          </a:xfrm>
        </p:spPr>
      </p:pic>
      <p:sp>
        <p:nvSpPr>
          <p:cNvPr id="3" name="Platshållare för innehåll 2"/>
          <p:cNvSpPr>
            <a:spLocks noGrp="1"/>
          </p:cNvSpPr>
          <p:nvPr>
            <p:ph type="body" sz="half" idx="2"/>
          </p:nvPr>
        </p:nvSpPr>
        <p:spPr/>
        <p:txBody>
          <a:bodyPr/>
          <a:lstStyle/>
          <a:p>
            <a:endParaRPr lang="sv-SE" dirty="0"/>
          </a:p>
          <a:p>
            <a:r>
              <a:rPr lang="sv-SE" sz="1800" dirty="0">
                <a:solidFill>
                  <a:srgbClr val="FF0000"/>
                </a:solidFill>
              </a:rPr>
              <a:t>LOC projektet	…</a:t>
            </a:r>
          </a:p>
          <a:p>
            <a:r>
              <a:rPr lang="sv-SE" sz="1800" dirty="0">
                <a:solidFill>
                  <a:srgbClr val="FF0000"/>
                </a:solidFill>
              </a:rPr>
              <a:t>LOC för testerna	…</a:t>
            </a:r>
          </a:p>
        </p:txBody>
      </p:sp>
      <p:sp>
        <p:nvSpPr>
          <p:cNvPr id="5" name="TextBox 4">
            <a:extLst>
              <a:ext uri="{FF2B5EF4-FFF2-40B4-BE49-F238E27FC236}">
                <a16:creationId xmlns:a16="http://schemas.microsoft.com/office/drawing/2014/main" id="{D825AF3D-2AC7-DB48-9D43-A9A2D9E7AFEC}"/>
              </a:ext>
            </a:extLst>
          </p:cNvPr>
          <p:cNvSpPr txBox="1"/>
          <p:nvPr/>
        </p:nvSpPr>
        <p:spPr>
          <a:xfrm>
            <a:off x="5788024" y="190262"/>
            <a:ext cx="5789613" cy="369332"/>
          </a:xfrm>
          <a:prstGeom prst="rect">
            <a:avLst/>
          </a:prstGeom>
          <a:noFill/>
        </p:spPr>
        <p:txBody>
          <a:bodyPr wrap="square" rtlCol="0">
            <a:spAutoFit/>
          </a:bodyPr>
          <a:lstStyle/>
          <a:p>
            <a:r>
              <a:rPr lang="sv-SE" dirty="0">
                <a:solidFill>
                  <a:srgbClr val="FF0000"/>
                </a:solidFill>
              </a:rPr>
              <a:t>Ny bild när projektet är uppdaterat, med hela WMC synligt</a:t>
            </a:r>
          </a:p>
        </p:txBody>
      </p:sp>
    </p:spTree>
    <p:custDataLst>
      <p:tags r:id="rId1"/>
    </p:custDataLst>
    <p:extLst>
      <p:ext uri="{BB962C8B-B14F-4D97-AF65-F5344CB8AC3E}">
        <p14:creationId xmlns:p14="http://schemas.microsoft.com/office/powerpoint/2010/main" val="3620096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9788" y="457200"/>
            <a:ext cx="6132512" cy="755583"/>
          </a:xfrm>
        </p:spPr>
        <p:txBody>
          <a:bodyPr>
            <a:normAutofit/>
          </a:bodyPr>
          <a:lstStyle/>
          <a:p>
            <a:r>
              <a:rPr lang="sv-SE" dirty="0"/>
              <a:t>Statiska mått (objektorienterade)</a:t>
            </a:r>
          </a:p>
        </p:txBody>
      </p:sp>
      <p:sp>
        <p:nvSpPr>
          <p:cNvPr id="3" name="Platshållare för innehåll 2"/>
          <p:cNvSpPr>
            <a:spLocks noGrp="1"/>
          </p:cNvSpPr>
          <p:nvPr>
            <p:ph type="body" sz="half" idx="2"/>
          </p:nvPr>
        </p:nvSpPr>
        <p:spPr>
          <a:xfrm>
            <a:off x="839788" y="1434165"/>
            <a:ext cx="8589961" cy="4861860"/>
          </a:xfrm>
        </p:spPr>
        <p:txBody>
          <a:bodyPr>
            <a:normAutofit fontScale="92500" lnSpcReduction="10000"/>
          </a:bodyPr>
          <a:lstStyle/>
          <a:p>
            <a:pPr>
              <a:lnSpc>
                <a:spcPct val="100000"/>
              </a:lnSpc>
              <a:spcBef>
                <a:spcPts val="0"/>
              </a:spcBef>
            </a:pPr>
            <a:r>
              <a:rPr lang="sv-SE" sz="1800" b="1" dirty="0"/>
              <a:t>CBO	</a:t>
            </a:r>
            <a:r>
              <a:rPr lang="sv-SE" sz="1800" dirty="0" err="1"/>
              <a:t>Coupling</a:t>
            </a:r>
            <a:r>
              <a:rPr lang="sv-SE" sz="1800" dirty="0"/>
              <a:t> </a:t>
            </a:r>
            <a:r>
              <a:rPr lang="sv-SE" sz="1800" dirty="0" err="1"/>
              <a:t>Between</a:t>
            </a:r>
            <a:r>
              <a:rPr lang="sv-SE" sz="1800" dirty="0"/>
              <a:t> </a:t>
            </a:r>
            <a:r>
              <a:rPr lang="sv-SE" sz="1800" dirty="0" err="1"/>
              <a:t>Object</a:t>
            </a:r>
            <a:r>
              <a:rPr lang="sv-SE" sz="1800" dirty="0"/>
              <a:t> Classes (antal klasser kopplade till en klass)</a:t>
            </a:r>
            <a:endParaRPr lang="sv-SE" sz="1800" b="1" dirty="0"/>
          </a:p>
          <a:p>
            <a:pPr>
              <a:lnSpc>
                <a:spcPct val="100000"/>
              </a:lnSpc>
              <a:spcBef>
                <a:spcPts val="0"/>
              </a:spcBef>
            </a:pPr>
            <a:r>
              <a:rPr lang="sv-SE" dirty="0"/>
              <a:t>	Hög CBO = bristande inkapsling, större känslighet för förändringar i andra delar, mer testning 	behövs.</a:t>
            </a:r>
          </a:p>
          <a:p>
            <a:pPr>
              <a:lnSpc>
                <a:spcPct val="100000"/>
              </a:lnSpc>
              <a:spcBef>
                <a:spcPts val="0"/>
              </a:spcBef>
            </a:pPr>
            <a:r>
              <a:rPr lang="sv-SE" dirty="0">
                <a:solidFill>
                  <a:srgbClr val="FF0000"/>
                </a:solidFill>
              </a:rPr>
              <a:t>	Nåt exempel på när vi ändrade på ett ställe och många andra delar påverkades? </a:t>
            </a:r>
          </a:p>
          <a:p>
            <a:pPr>
              <a:lnSpc>
                <a:spcPct val="100000"/>
              </a:lnSpc>
              <a:spcBef>
                <a:spcPts val="0"/>
              </a:spcBef>
            </a:pPr>
            <a:r>
              <a:rPr lang="sv-SE" dirty="0"/>
              <a:t>	Högst: Color (20), lägst </a:t>
            </a:r>
            <a:r>
              <a:rPr lang="sv-SE" dirty="0" err="1"/>
              <a:t>Water</a:t>
            </a:r>
            <a:r>
              <a:rPr lang="sv-SE" dirty="0"/>
              <a:t> (4, används ej så mkt)</a:t>
            </a:r>
          </a:p>
          <a:p>
            <a:pPr>
              <a:lnSpc>
                <a:spcPct val="100000"/>
              </a:lnSpc>
              <a:spcBef>
                <a:spcPts val="0"/>
              </a:spcBef>
            </a:pPr>
            <a:endParaRPr lang="sv-SE" b="1" dirty="0"/>
          </a:p>
          <a:p>
            <a:pPr>
              <a:lnSpc>
                <a:spcPct val="100000"/>
              </a:lnSpc>
              <a:spcBef>
                <a:spcPts val="0"/>
              </a:spcBef>
            </a:pPr>
            <a:r>
              <a:rPr lang="sv-SE" sz="1800" b="1" dirty="0"/>
              <a:t>DIT</a:t>
            </a:r>
            <a:r>
              <a:rPr lang="sv-SE" sz="1800" dirty="0"/>
              <a:t> 	</a:t>
            </a:r>
            <a:r>
              <a:rPr lang="sv-SE" sz="1800" dirty="0" err="1"/>
              <a:t>Depth</a:t>
            </a:r>
            <a:r>
              <a:rPr lang="sv-SE" sz="1800" dirty="0"/>
              <a:t> </a:t>
            </a:r>
            <a:r>
              <a:rPr lang="sv-SE" sz="1800" dirty="0" err="1"/>
              <a:t>of</a:t>
            </a:r>
            <a:r>
              <a:rPr lang="sv-SE" sz="1800" dirty="0"/>
              <a:t> </a:t>
            </a:r>
            <a:r>
              <a:rPr lang="sv-SE" sz="1800" dirty="0" err="1"/>
              <a:t>Inheritance</a:t>
            </a:r>
            <a:r>
              <a:rPr lang="sv-SE" sz="1800" dirty="0"/>
              <a:t> </a:t>
            </a:r>
            <a:r>
              <a:rPr lang="sv-SE" sz="1800" dirty="0" err="1"/>
              <a:t>Tree</a:t>
            </a:r>
            <a:r>
              <a:rPr lang="sv-SE" sz="1800" dirty="0"/>
              <a:t> (max längd från nod till trädets rot)</a:t>
            </a:r>
          </a:p>
          <a:p>
            <a:pPr>
              <a:lnSpc>
                <a:spcPct val="100000"/>
              </a:lnSpc>
              <a:spcBef>
                <a:spcPts val="0"/>
              </a:spcBef>
            </a:pPr>
            <a:r>
              <a:rPr lang="sv-SE" dirty="0"/>
              <a:t>	Som högst 4. Bara 4 av 18 klasser har DIT = 1, dvs inga arv.</a:t>
            </a:r>
          </a:p>
          <a:p>
            <a:pPr>
              <a:lnSpc>
                <a:spcPct val="100000"/>
              </a:lnSpc>
              <a:spcBef>
                <a:spcPts val="0"/>
              </a:spcBef>
            </a:pPr>
            <a:r>
              <a:rPr lang="sv-SE" dirty="0"/>
              <a:t>	”</a:t>
            </a:r>
            <a:r>
              <a:rPr lang="sv-SE" dirty="0" err="1"/>
              <a:t>Bottom</a:t>
            </a:r>
            <a:r>
              <a:rPr lang="sv-SE" dirty="0"/>
              <a:t> </a:t>
            </a:r>
            <a:r>
              <a:rPr lang="sv-SE" dirty="0" err="1"/>
              <a:t>heavy</a:t>
            </a:r>
            <a:r>
              <a:rPr lang="sv-SE" dirty="0"/>
              <a:t>”? Använt arv för att återanvända kod.</a:t>
            </a:r>
          </a:p>
          <a:p>
            <a:pPr>
              <a:lnSpc>
                <a:spcPct val="100000"/>
              </a:lnSpc>
              <a:spcBef>
                <a:spcPts val="0"/>
              </a:spcBef>
            </a:pPr>
            <a:r>
              <a:rPr lang="sv-SE" dirty="0"/>
              <a:t>	Designbeslut: behålla arvshierarkin för att kunna expandera till fler subklasser med olika 	beteenden.</a:t>
            </a:r>
          </a:p>
          <a:p>
            <a:pPr>
              <a:lnSpc>
                <a:spcPct val="100000"/>
              </a:lnSpc>
              <a:spcBef>
                <a:spcPts val="0"/>
              </a:spcBef>
            </a:pPr>
            <a:endParaRPr lang="sv-SE" b="1" dirty="0"/>
          </a:p>
          <a:p>
            <a:pPr>
              <a:lnSpc>
                <a:spcPct val="100000"/>
              </a:lnSpc>
              <a:spcBef>
                <a:spcPts val="0"/>
              </a:spcBef>
            </a:pPr>
            <a:r>
              <a:rPr lang="sv-SE" sz="1800" b="1" dirty="0"/>
              <a:t>NOC</a:t>
            </a:r>
            <a:r>
              <a:rPr lang="sv-SE" sz="1800" dirty="0"/>
              <a:t> 	</a:t>
            </a:r>
            <a:r>
              <a:rPr lang="sv-SE" sz="1800" dirty="0" err="1"/>
              <a:t>Number</a:t>
            </a:r>
            <a:r>
              <a:rPr lang="sv-SE" sz="1800" dirty="0"/>
              <a:t> </a:t>
            </a:r>
            <a:r>
              <a:rPr lang="sv-SE" sz="1800" dirty="0" err="1"/>
              <a:t>of</a:t>
            </a:r>
            <a:r>
              <a:rPr lang="sv-SE" sz="1800" dirty="0"/>
              <a:t> Children</a:t>
            </a:r>
          </a:p>
          <a:p>
            <a:pPr>
              <a:lnSpc>
                <a:spcPct val="100000"/>
              </a:lnSpc>
              <a:spcBef>
                <a:spcPts val="0"/>
              </a:spcBef>
            </a:pPr>
            <a:r>
              <a:rPr lang="sv-SE" dirty="0"/>
              <a:t>	0-3, i genomsnitt 1, dvs inte så stor skillnad mellan klasserna.</a:t>
            </a:r>
          </a:p>
          <a:p>
            <a:pPr>
              <a:lnSpc>
                <a:spcPct val="100000"/>
              </a:lnSpc>
              <a:spcBef>
                <a:spcPts val="0"/>
              </a:spcBef>
            </a:pPr>
            <a:r>
              <a:rPr lang="sv-SE" dirty="0"/>
              <a:t>	Klass med hög NOC har stor påverkan – behöver testas mer.</a:t>
            </a:r>
          </a:p>
          <a:p>
            <a:pPr>
              <a:lnSpc>
                <a:spcPct val="100000"/>
              </a:lnSpc>
              <a:spcBef>
                <a:spcPts val="0"/>
              </a:spcBef>
            </a:pPr>
            <a:r>
              <a:rPr lang="sv-SE" dirty="0"/>
              <a:t>	Räknar med testklasser = missvisande?</a:t>
            </a:r>
          </a:p>
          <a:p>
            <a:pPr>
              <a:lnSpc>
                <a:spcPct val="100000"/>
              </a:lnSpc>
              <a:spcBef>
                <a:spcPts val="0"/>
              </a:spcBef>
            </a:pPr>
            <a:endParaRPr lang="sv-SE" b="1" dirty="0"/>
          </a:p>
          <a:p>
            <a:pPr>
              <a:lnSpc>
                <a:spcPct val="100000"/>
              </a:lnSpc>
              <a:spcBef>
                <a:spcPts val="0"/>
              </a:spcBef>
            </a:pPr>
            <a:r>
              <a:rPr lang="sv-SE" sz="1800" b="1" dirty="0"/>
              <a:t>WMC</a:t>
            </a:r>
            <a:r>
              <a:rPr lang="sv-SE" sz="1800" dirty="0"/>
              <a:t>	</a:t>
            </a:r>
            <a:r>
              <a:rPr lang="sv-SE" sz="1800" dirty="0" err="1"/>
              <a:t>Weighted</a:t>
            </a:r>
            <a:r>
              <a:rPr lang="sv-SE" sz="1800" dirty="0"/>
              <a:t> </a:t>
            </a:r>
            <a:r>
              <a:rPr lang="sv-SE" sz="1800" dirty="0" err="1"/>
              <a:t>Methods</a:t>
            </a:r>
            <a:r>
              <a:rPr lang="sv-SE" sz="1800" dirty="0"/>
              <a:t> per Class (summan av komplexiteten av alla klassmetoder)</a:t>
            </a:r>
          </a:p>
          <a:p>
            <a:pPr>
              <a:lnSpc>
                <a:spcPct val="100000"/>
              </a:lnSpc>
              <a:spcBef>
                <a:spcPts val="0"/>
              </a:spcBef>
            </a:pPr>
            <a:r>
              <a:rPr lang="sv-SE" dirty="0"/>
              <a:t>	Högst: </a:t>
            </a:r>
            <a:r>
              <a:rPr lang="sv-SE" dirty="0" err="1"/>
              <a:t>GeneratedMap</a:t>
            </a:r>
            <a:r>
              <a:rPr lang="sv-SE" dirty="0"/>
              <a:t> (55) = svårast att utveckla och underhålla, lägst: Color (0)</a:t>
            </a:r>
          </a:p>
          <a:p>
            <a:pPr>
              <a:lnSpc>
                <a:spcPct val="100000"/>
              </a:lnSpc>
              <a:spcBef>
                <a:spcPts val="0"/>
              </a:spcBef>
            </a:pPr>
            <a:endParaRPr lang="sv-SE" dirty="0"/>
          </a:p>
          <a:p>
            <a:pPr>
              <a:lnSpc>
                <a:spcPct val="100000"/>
              </a:lnSpc>
              <a:spcBef>
                <a:spcPts val="0"/>
              </a:spcBef>
            </a:pPr>
            <a:r>
              <a:rPr lang="sv-SE" i="1" dirty="0"/>
              <a:t>Indikerar måtten om vi gjort </a:t>
            </a:r>
            <a:r>
              <a:rPr lang="sv-SE" i="1" dirty="0" err="1"/>
              <a:t>trade-offs</a:t>
            </a:r>
            <a:r>
              <a:rPr lang="sv-SE" i="1" dirty="0"/>
              <a:t> mellan motstridiga krav; som ökad återanvändning genom mer arv, eller enkelhet att testa genom mindre arv?</a:t>
            </a:r>
          </a:p>
        </p:txBody>
      </p:sp>
    </p:spTree>
    <p:custDataLst>
      <p:tags r:id="rId1"/>
    </p:custDataLst>
    <p:extLst>
      <p:ext uri="{BB962C8B-B14F-4D97-AF65-F5344CB8AC3E}">
        <p14:creationId xmlns:p14="http://schemas.microsoft.com/office/powerpoint/2010/main" val="3585341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pPr algn="ctr"/>
            <a:r>
              <a:rPr lang="sv-SE" dirty="0"/>
              <a:t>Täckningsgrad</a:t>
            </a:r>
          </a:p>
        </p:txBody>
      </p:sp>
      <p:pic>
        <p:nvPicPr>
          <p:cNvPr id="6" name="Platshållare för innehåll 5">
            <a:extLst>
              <a:ext uri="{FF2B5EF4-FFF2-40B4-BE49-F238E27FC236}">
                <a16:creationId xmlns:a16="http://schemas.microsoft.com/office/drawing/2014/main" id="{1F6F0BB9-8496-E24B-94A9-345870B68AB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83188" y="1141448"/>
            <a:ext cx="6172200" cy="4565578"/>
          </a:xfrm>
        </p:spPr>
      </p:pic>
      <p:sp>
        <p:nvSpPr>
          <p:cNvPr id="4" name="Platshållare för text 3">
            <a:extLst>
              <a:ext uri="{FF2B5EF4-FFF2-40B4-BE49-F238E27FC236}">
                <a16:creationId xmlns:a16="http://schemas.microsoft.com/office/drawing/2014/main" id="{41E3E60D-F153-4446-9CF2-DD42DF5E1709}"/>
              </a:ext>
            </a:extLst>
          </p:cNvPr>
          <p:cNvSpPr>
            <a:spLocks noGrp="1"/>
          </p:cNvSpPr>
          <p:nvPr>
            <p:ph type="body" sz="half" idx="2"/>
          </p:nvPr>
        </p:nvSpPr>
        <p:spPr/>
        <p:txBody>
          <a:bodyPr>
            <a:normAutofit/>
          </a:bodyPr>
          <a:lstStyle/>
          <a:p>
            <a:pPr algn="ctr"/>
            <a:endParaRPr lang="sv-SE" sz="1000" dirty="0"/>
          </a:p>
          <a:p>
            <a:pPr algn="ctr"/>
            <a:endParaRPr lang="sv-SE" sz="1000" dirty="0"/>
          </a:p>
          <a:p>
            <a:pPr algn="ctr"/>
            <a:r>
              <a:rPr lang="sv-SE" sz="6000" dirty="0">
                <a:solidFill>
                  <a:srgbClr val="FF0000"/>
                </a:solidFill>
              </a:rPr>
              <a:t>97</a:t>
            </a:r>
            <a:r>
              <a:rPr lang="sv-SE" sz="6000" dirty="0"/>
              <a:t> %</a:t>
            </a:r>
            <a:endParaRPr lang="sv-SE" sz="7200" dirty="0"/>
          </a:p>
        </p:txBody>
      </p:sp>
    </p:spTree>
    <p:custDataLst>
      <p:tags r:id="rId1"/>
    </p:custDataLst>
    <p:extLst>
      <p:ext uri="{BB962C8B-B14F-4D97-AF65-F5344CB8AC3E}">
        <p14:creationId xmlns:p14="http://schemas.microsoft.com/office/powerpoint/2010/main" val="3476279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Profiler</a:t>
            </a:r>
          </a:p>
        </p:txBody>
      </p:sp>
      <p:sp>
        <p:nvSpPr>
          <p:cNvPr id="3" name="Platshållare för innehåll 2"/>
          <p:cNvSpPr>
            <a:spLocks noGrp="1"/>
          </p:cNvSpPr>
          <p:nvPr>
            <p:ph idx="1"/>
          </p:nvPr>
        </p:nvSpPr>
        <p:spPr/>
        <p:txBody>
          <a:bodyPr>
            <a:normAutofit/>
          </a:bodyPr>
          <a:lstStyle/>
          <a:p>
            <a:r>
              <a:rPr lang="sv-SE" sz="1800" dirty="0" err="1"/>
              <a:t>MapGeneration</a:t>
            </a:r>
            <a:r>
              <a:rPr lang="sv-SE" sz="1800" dirty="0"/>
              <a:t>?</a:t>
            </a:r>
          </a:p>
        </p:txBody>
      </p:sp>
    </p:spTree>
    <p:custDataLst>
      <p:tags r:id="rId1"/>
    </p:custDataLst>
    <p:extLst>
      <p:ext uri="{BB962C8B-B14F-4D97-AF65-F5344CB8AC3E}">
        <p14:creationId xmlns:p14="http://schemas.microsoft.com/office/powerpoint/2010/main" val="4124232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Byggscript 1</a:t>
            </a:r>
          </a:p>
        </p:txBody>
      </p:sp>
      <p:sp>
        <p:nvSpPr>
          <p:cNvPr id="3" name="Platshållare för innehåll 2"/>
          <p:cNvSpPr>
            <a:spLocks noGrp="1"/>
          </p:cNvSpPr>
          <p:nvPr>
            <p:ph idx="1"/>
          </p:nvPr>
        </p:nvSpPr>
        <p:spPr>
          <a:xfrm>
            <a:off x="838201" y="1504951"/>
            <a:ext cx="4775200" cy="4067175"/>
          </a:xfrm>
        </p:spPr>
        <p:txBody>
          <a:bodyPr>
            <a:noAutofit/>
          </a:bodyPr>
          <a:lstStyle/>
          <a:p>
            <a:pPr marL="0" indent="0">
              <a:buNone/>
            </a:pPr>
            <a:r>
              <a:rPr lang="sv-SE" sz="1200" dirty="0">
                <a:solidFill>
                  <a:schemeClr val="accent1">
                    <a:lumMod val="75000"/>
                  </a:schemeClr>
                </a:solidFill>
              </a:rPr>
              <a:t>&lt;?</a:t>
            </a:r>
            <a:r>
              <a:rPr lang="sv-SE" sz="1200" dirty="0" err="1">
                <a:solidFill>
                  <a:schemeClr val="accent1">
                    <a:lumMod val="75000"/>
                  </a:schemeClr>
                </a:solidFill>
              </a:rPr>
              <a:t>xml</a:t>
            </a:r>
            <a:r>
              <a:rPr lang="sv-SE" sz="1200" dirty="0">
                <a:solidFill>
                  <a:schemeClr val="accent1">
                    <a:lumMod val="75000"/>
                  </a:schemeClr>
                </a:solidFill>
              </a:rPr>
              <a:t> version="1.0" </a:t>
            </a:r>
            <a:r>
              <a:rPr lang="sv-SE" sz="1200" dirty="0" err="1">
                <a:solidFill>
                  <a:schemeClr val="accent1">
                    <a:lumMod val="75000"/>
                  </a:schemeClr>
                </a:solidFill>
              </a:rPr>
              <a:t>encoding</a:t>
            </a:r>
            <a:r>
              <a:rPr lang="sv-SE" sz="1200" dirty="0">
                <a:solidFill>
                  <a:schemeClr val="accent1">
                    <a:lumMod val="75000"/>
                  </a:schemeClr>
                </a:solidFill>
              </a:rPr>
              <a:t>="UTF-8"?&gt;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 </a:t>
            </a:r>
            <a:r>
              <a:rPr lang="sv-SE" sz="1200" dirty="0" err="1">
                <a:solidFill>
                  <a:schemeClr val="accent1">
                    <a:lumMod val="75000"/>
                  </a:schemeClr>
                </a:solidFill>
              </a:rPr>
              <a:t>xmlns</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a:t>
            </a:r>
            <a:r>
              <a:rPr lang="sv-SE" sz="1200" dirty="0" err="1">
                <a:solidFill>
                  <a:schemeClr val="accent1">
                    <a:lumMod val="75000"/>
                  </a:schemeClr>
                </a:solidFill>
              </a:rPr>
              <a:t>xmlns:xsi</a:t>
            </a:r>
            <a:r>
              <a:rPr lang="sv-SE" sz="1200" dirty="0">
                <a:solidFill>
                  <a:schemeClr val="accent1">
                    <a:lumMod val="75000"/>
                  </a:schemeClr>
                </a:solidFill>
              </a:rPr>
              <a:t>="http://www.w3.org/2001/</a:t>
            </a:r>
            <a:r>
              <a:rPr lang="sv-SE" sz="1200" dirty="0" err="1">
                <a:solidFill>
                  <a:schemeClr val="accent1">
                    <a:lumMod val="75000"/>
                  </a:schemeClr>
                </a:solidFill>
              </a:rPr>
              <a:t>XMLSchema-instance</a:t>
            </a:r>
            <a:r>
              <a:rPr lang="sv-SE" sz="1200" dirty="0">
                <a:solidFill>
                  <a:schemeClr val="accent1">
                    <a:lumMod val="75000"/>
                  </a:schemeClr>
                </a:solidFill>
              </a:rPr>
              <a:t>"</a:t>
            </a:r>
            <a:br>
              <a:rPr lang="sv-SE" sz="1200" dirty="0">
                <a:solidFill>
                  <a:schemeClr val="accent1">
                    <a:lumMod val="75000"/>
                  </a:schemeClr>
                </a:solidFill>
              </a:rPr>
            </a:br>
            <a:r>
              <a:rPr lang="sv-SE" sz="1200" dirty="0">
                <a:solidFill>
                  <a:schemeClr val="accent1">
                    <a:lumMod val="75000"/>
                  </a:schemeClr>
                </a:solidFill>
              </a:rPr>
              <a:t>  </a:t>
            </a:r>
            <a:r>
              <a:rPr lang="sv-SE" sz="1200" dirty="0" err="1">
                <a:solidFill>
                  <a:schemeClr val="accent1">
                    <a:lumMod val="75000"/>
                  </a:schemeClr>
                </a:solidFill>
              </a:rPr>
              <a:t>xsi:schemaLocation</a:t>
            </a:r>
            <a:r>
              <a:rPr lang="sv-SE" sz="1200" dirty="0">
                <a:solidFill>
                  <a:schemeClr val="accent1">
                    <a:lumMod val="75000"/>
                  </a:schemeClr>
                </a:solidFill>
              </a:rPr>
              <a:t>="http://</a:t>
            </a:r>
            <a:r>
              <a:rPr lang="sv-SE" sz="1200" dirty="0" err="1">
                <a:solidFill>
                  <a:schemeClr val="accent1">
                    <a:lumMod val="75000"/>
                  </a:schemeClr>
                </a:solidFill>
              </a:rPr>
              <a:t>maven.apache.org</a:t>
            </a:r>
            <a:r>
              <a:rPr lang="sv-SE" sz="1200" dirty="0">
                <a:solidFill>
                  <a:schemeClr val="accent1">
                    <a:lumMod val="75000"/>
                  </a:schemeClr>
                </a:solidFill>
              </a:rPr>
              <a:t>/POM/4.0.0 http://</a:t>
            </a:r>
            <a:r>
              <a:rPr lang="sv-SE" sz="1200" dirty="0" err="1">
                <a:solidFill>
                  <a:schemeClr val="accent1">
                    <a:lumMod val="75000"/>
                  </a:schemeClr>
                </a:solidFill>
              </a:rPr>
              <a:t>maven.apache.org</a:t>
            </a:r>
            <a:r>
              <a:rPr lang="sv-SE" sz="1200" dirty="0">
                <a:solidFill>
                  <a:schemeClr val="accent1">
                    <a:lumMod val="75000"/>
                  </a:schemeClr>
                </a:solidFill>
              </a:rPr>
              <a:t>/</a:t>
            </a:r>
            <a:r>
              <a:rPr lang="sv-SE" sz="1200" dirty="0" err="1">
                <a:solidFill>
                  <a:schemeClr val="accent1">
                    <a:lumMod val="75000"/>
                  </a:schemeClr>
                </a:solidFill>
              </a:rPr>
              <a:t>xsd</a:t>
            </a:r>
            <a:r>
              <a:rPr lang="sv-SE" sz="1200" dirty="0">
                <a:solidFill>
                  <a:schemeClr val="accent1">
                    <a:lumMod val="75000"/>
                  </a:schemeClr>
                </a:solidFill>
              </a:rPr>
              <a:t>/maven-4.0.0.xsd"&gt;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modelVersion</a:t>
            </a:r>
            <a:r>
              <a:rPr lang="sv-SE" sz="1200" dirty="0">
                <a:solidFill>
                  <a:schemeClr val="accent1">
                    <a:lumMod val="75000"/>
                  </a:schemeClr>
                </a:solidFill>
              </a:rPr>
              <a:t>&gt;4.0.0&lt;/</a:t>
            </a:r>
            <a:r>
              <a:rPr lang="sv-SE" sz="1200" dirty="0" err="1">
                <a:solidFill>
                  <a:schemeClr val="accent1">
                    <a:lumMod val="75000"/>
                  </a:schemeClr>
                </a:solidFill>
              </a:rPr>
              <a:t>modelVersion</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&gt;se.inte.group5&lt;/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&lt;version&gt;1.0-SNAPSHOT&lt;/version&gt;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name</a:t>
            </a:r>
            <a:r>
              <a:rPr lang="sv-SE" sz="1200" dirty="0">
                <a:solidFill>
                  <a:schemeClr val="accent1">
                    <a:lumMod val="75000"/>
                  </a:schemeClr>
                </a:solidFill>
              </a:rPr>
              <a:t>&gt;</a:t>
            </a:r>
            <a:r>
              <a:rPr lang="sv-SE" sz="1200" dirty="0" err="1">
                <a:solidFill>
                  <a:schemeClr val="accent1">
                    <a:lumMod val="75000"/>
                  </a:schemeClr>
                </a:solidFill>
              </a:rPr>
              <a:t>InteGame</a:t>
            </a:r>
            <a:r>
              <a:rPr lang="sv-SE" sz="1200" dirty="0">
                <a:solidFill>
                  <a:schemeClr val="accent1">
                    <a:lumMod val="75000"/>
                  </a:schemeClr>
                </a:solidFill>
              </a:rPr>
              <a:t>&lt;/</a:t>
            </a:r>
            <a:r>
              <a:rPr lang="sv-SE" sz="1200" dirty="0" err="1">
                <a:solidFill>
                  <a:schemeClr val="accent1">
                    <a:lumMod val="75000"/>
                  </a:schemeClr>
                </a:solidFill>
              </a:rPr>
              <a:t>name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 </a:t>
            </a:r>
            <a:r>
              <a:rPr lang="sv-SE" sz="1200" i="1" dirty="0">
                <a:solidFill>
                  <a:schemeClr val="accent1">
                    <a:lumMod val="75000"/>
                  </a:schemeClr>
                </a:solidFill>
              </a:rPr>
              <a:t>FIXME </a:t>
            </a:r>
            <a:r>
              <a:rPr lang="sv-SE" sz="1200" i="1" dirty="0" err="1">
                <a:solidFill>
                  <a:schemeClr val="accent1">
                    <a:lumMod val="75000"/>
                  </a:schemeClr>
                </a:solidFill>
              </a:rPr>
              <a:t>change</a:t>
            </a:r>
            <a:r>
              <a:rPr lang="sv-SE" sz="1200" i="1" dirty="0">
                <a:solidFill>
                  <a:schemeClr val="accent1">
                    <a:lumMod val="75000"/>
                  </a:schemeClr>
                </a:solidFill>
              </a:rPr>
              <a:t> it to the </a:t>
            </a:r>
            <a:r>
              <a:rPr lang="sv-SE" sz="1200" i="1" dirty="0" err="1">
                <a:solidFill>
                  <a:schemeClr val="accent1">
                    <a:lumMod val="75000"/>
                  </a:schemeClr>
                </a:solidFill>
              </a:rPr>
              <a:t>project's</a:t>
            </a:r>
            <a:r>
              <a:rPr lang="sv-SE" sz="1200" i="1" dirty="0">
                <a:solidFill>
                  <a:schemeClr val="accent1">
                    <a:lumMod val="75000"/>
                  </a:schemeClr>
                </a:solidFill>
              </a:rPr>
              <a:t> </a:t>
            </a:r>
            <a:r>
              <a:rPr lang="sv-SE" sz="1200" i="1" dirty="0" err="1">
                <a:solidFill>
                  <a:schemeClr val="accent1">
                    <a:lumMod val="75000"/>
                  </a:schemeClr>
                </a:solidFill>
              </a:rPr>
              <a:t>website</a:t>
            </a:r>
            <a:r>
              <a:rPr lang="sv-SE" sz="1200" i="1" dirty="0">
                <a:solidFill>
                  <a:schemeClr val="accent1">
                    <a:lumMod val="75000"/>
                  </a:schemeClr>
                </a:solidFill>
              </a:rPr>
              <a:t> </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url</a:t>
            </a:r>
            <a:r>
              <a:rPr lang="sv-SE" sz="1200" dirty="0">
                <a:solidFill>
                  <a:schemeClr val="accent1">
                    <a:lumMod val="75000"/>
                  </a:schemeClr>
                </a:solidFill>
              </a:rPr>
              <a:t>&gt;http://</a:t>
            </a:r>
            <a:r>
              <a:rPr lang="sv-SE" sz="1200" dirty="0" err="1">
                <a:solidFill>
                  <a:schemeClr val="accent1">
                    <a:lumMod val="75000"/>
                  </a:schemeClr>
                </a:solidFill>
              </a:rPr>
              <a:t>www.example.com</a:t>
            </a:r>
            <a:r>
              <a:rPr lang="sv-SE" sz="1200" dirty="0">
                <a:solidFill>
                  <a:schemeClr val="accent1">
                    <a:lumMod val="75000"/>
                  </a:schemeClr>
                </a:solidFill>
              </a:rPr>
              <a:t>&lt;/</a:t>
            </a:r>
            <a:r>
              <a:rPr lang="sv-SE" sz="1200" dirty="0" err="1">
                <a:solidFill>
                  <a:schemeClr val="accent1">
                    <a:lumMod val="75000"/>
                  </a:schemeClr>
                </a:solidFill>
              </a:rPr>
              <a:t>url</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project.build.sourceEncoding</a:t>
            </a:r>
            <a:r>
              <a:rPr lang="sv-SE" sz="1200" dirty="0">
                <a:solidFill>
                  <a:schemeClr val="accent1">
                    <a:lumMod val="75000"/>
                  </a:schemeClr>
                </a:solidFill>
              </a:rPr>
              <a:t>&gt;UTF-8&lt;/</a:t>
            </a:r>
            <a:r>
              <a:rPr lang="sv-SE" sz="1200" dirty="0" err="1">
                <a:solidFill>
                  <a:schemeClr val="accent1">
                    <a:lumMod val="75000"/>
                  </a:schemeClr>
                </a:solidFill>
              </a:rPr>
              <a:t>project.build.sourceEncoding</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maven.compiler.source</a:t>
            </a:r>
            <a:r>
              <a:rPr lang="sv-SE" sz="1200" dirty="0">
                <a:solidFill>
                  <a:schemeClr val="accent1">
                    <a:lumMod val="75000"/>
                  </a:schemeClr>
                </a:solidFill>
              </a:rPr>
              <a:t>&gt;1.7&lt;/</a:t>
            </a:r>
            <a:r>
              <a:rPr lang="sv-SE" sz="1200" dirty="0" err="1">
                <a:solidFill>
                  <a:schemeClr val="accent1">
                    <a:lumMod val="75000"/>
                  </a:schemeClr>
                </a:solidFill>
              </a:rPr>
              <a:t>maven.compiler.source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maven.compiler.target</a:t>
            </a:r>
            <a:r>
              <a:rPr lang="sv-SE" sz="1200" dirty="0">
                <a:solidFill>
                  <a:schemeClr val="accent1">
                    <a:lumMod val="75000"/>
                  </a:schemeClr>
                </a:solidFill>
              </a:rPr>
              <a:t>&gt;1.7&lt;/</a:t>
            </a:r>
            <a:r>
              <a:rPr lang="sv-SE" sz="1200" dirty="0" err="1">
                <a:solidFill>
                  <a:schemeClr val="accent1">
                    <a:lumMod val="75000"/>
                  </a:schemeClr>
                </a:solidFill>
              </a:rPr>
              <a:t>maven.compiler.target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properties</a:t>
            </a:r>
            <a:r>
              <a:rPr lang="sv-SE" sz="1200" dirty="0">
                <a:solidFill>
                  <a:schemeClr val="accent1">
                    <a:lumMod val="75000"/>
                  </a:schemeClr>
                </a:solidFill>
              </a:rPr>
              <a:t>&gt;</a:t>
            </a:r>
            <a:br>
              <a:rPr lang="sv-SE" sz="1200" dirty="0">
                <a:solidFill>
                  <a:schemeClr val="accent1">
                    <a:lumMod val="75000"/>
                  </a:schemeClr>
                </a:solidFill>
              </a:rPr>
            </a:b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groupId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groupId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junit</a:t>
            </a:r>
            <a:r>
              <a:rPr lang="sv-SE" sz="1200" dirty="0">
                <a:solidFill>
                  <a:schemeClr val="accent1">
                    <a:lumMod val="75000"/>
                  </a:schemeClr>
                </a:solidFill>
              </a:rPr>
              <a:t>&lt;/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&lt;version&gt;4.11&lt;/version&gt;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scope</a:t>
            </a:r>
            <a:r>
              <a:rPr lang="sv-SE" sz="1200" dirty="0">
                <a:solidFill>
                  <a:schemeClr val="accent1">
                    <a:lumMod val="75000"/>
                  </a:schemeClr>
                </a:solidFill>
              </a:rPr>
              <a:t>&gt;test&lt;/</a:t>
            </a:r>
            <a:r>
              <a:rPr lang="sv-SE" sz="1200" dirty="0" err="1">
                <a:solidFill>
                  <a:schemeClr val="accent1">
                    <a:lumMod val="75000"/>
                  </a:schemeClr>
                </a:solidFill>
              </a:rPr>
              <a:t>scope</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dependency</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dependencies</a:t>
            </a:r>
            <a:r>
              <a:rPr lang="sv-SE" sz="1200" dirty="0">
                <a:solidFill>
                  <a:schemeClr val="accent1">
                    <a:lumMod val="75000"/>
                  </a:schemeClr>
                </a:solidFill>
              </a:rPr>
              <a:t>&gt;</a:t>
            </a:r>
            <a:br>
              <a:rPr lang="sv-SE" sz="1300" dirty="0">
                <a:solidFill>
                  <a:schemeClr val="accent1">
                    <a:lumMod val="75000"/>
                  </a:schemeClr>
                </a:solidFill>
              </a:rPr>
            </a:br>
            <a:endParaRPr lang="sv-SE" sz="1300" dirty="0">
              <a:solidFill>
                <a:schemeClr val="accent1">
                  <a:lumMod val="75000"/>
                </a:schemeClr>
              </a:solidFill>
            </a:endParaRPr>
          </a:p>
        </p:txBody>
      </p:sp>
      <p:sp>
        <p:nvSpPr>
          <p:cNvPr id="5" name="Platshållare för innehåll 2">
            <a:extLst>
              <a:ext uri="{FF2B5EF4-FFF2-40B4-BE49-F238E27FC236}">
                <a16:creationId xmlns:a16="http://schemas.microsoft.com/office/drawing/2014/main" id="{7C0A37D1-1986-A64D-B719-8D0B2992921A}"/>
              </a:ext>
            </a:extLst>
          </p:cNvPr>
          <p:cNvSpPr txBox="1">
            <a:spLocks/>
          </p:cNvSpPr>
          <p:nvPr/>
        </p:nvSpPr>
        <p:spPr>
          <a:xfrm>
            <a:off x="5613401" y="355601"/>
            <a:ext cx="4775200" cy="4067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&gt;&lt;!-- lock down </a:t>
            </a:r>
            <a:r>
              <a:rPr lang="sv-SE" sz="1200" dirty="0" err="1">
                <a:solidFill>
                  <a:schemeClr val="accent1">
                    <a:lumMod val="75000"/>
                  </a:schemeClr>
                </a:solidFill>
              </a:rPr>
              <a:t>plugins</a:t>
            </a:r>
            <a:r>
              <a:rPr lang="sv-SE" sz="1200" dirty="0">
                <a:solidFill>
                  <a:schemeClr val="accent1">
                    <a:lumMod val="75000"/>
                  </a:schemeClr>
                </a:solidFill>
              </a:rPr>
              <a:t> versions to </a:t>
            </a:r>
            <a:r>
              <a:rPr lang="sv-SE" sz="1200" dirty="0" err="1">
                <a:solidFill>
                  <a:schemeClr val="accent1">
                    <a:lumMod val="75000"/>
                  </a:schemeClr>
                </a:solidFill>
              </a:rPr>
              <a:t>avoid</a:t>
            </a:r>
            <a:r>
              <a:rPr lang="sv-SE" sz="1200" dirty="0">
                <a:solidFill>
                  <a:schemeClr val="accent1">
                    <a:lumMod val="75000"/>
                  </a:schemeClr>
                </a:solidFill>
              </a:rPr>
              <a:t> </a:t>
            </a:r>
            <a:r>
              <a:rPr lang="sv-SE" sz="1200" dirty="0" err="1">
                <a:solidFill>
                  <a:schemeClr val="accent1">
                    <a:lumMod val="75000"/>
                  </a:schemeClr>
                </a:solidFill>
              </a:rPr>
              <a:t>using</a:t>
            </a:r>
            <a:r>
              <a:rPr lang="sv-SE" sz="1200" dirty="0">
                <a:solidFill>
                  <a:schemeClr val="accent1">
                    <a:lumMod val="75000"/>
                  </a:schemeClr>
                </a:solidFill>
              </a:rPr>
              <a:t> </a:t>
            </a:r>
            <a:r>
              <a:rPr lang="sv-SE" sz="1200" dirty="0" err="1">
                <a:solidFill>
                  <a:schemeClr val="accent1">
                    <a:lumMod val="75000"/>
                  </a:schemeClr>
                </a:solidFill>
              </a:rPr>
              <a:t>Maven</a:t>
            </a:r>
            <a:r>
              <a:rPr lang="sv-SE" sz="1200" dirty="0">
                <a:solidFill>
                  <a:schemeClr val="accent1">
                    <a:lumMod val="75000"/>
                  </a:schemeClr>
                </a:solidFill>
              </a:rPr>
              <a:t> </a:t>
            </a:r>
            <a:r>
              <a:rPr lang="sv-SE" sz="1200" dirty="0" err="1">
                <a:solidFill>
                  <a:schemeClr val="accent1">
                    <a:lumMod val="75000"/>
                  </a:schemeClr>
                </a:solidFill>
              </a:rPr>
              <a:t>defaults</a:t>
            </a:r>
            <a:r>
              <a:rPr lang="sv-SE" sz="1200" dirty="0">
                <a:solidFill>
                  <a:schemeClr val="accent1">
                    <a:lumMod val="75000"/>
                  </a:schemeClr>
                </a:solidFill>
              </a:rPr>
              <a:t> (</a:t>
            </a:r>
            <a:r>
              <a:rPr lang="sv-SE" sz="1200" dirty="0" err="1">
                <a:solidFill>
                  <a:schemeClr val="accent1">
                    <a:lumMod val="75000"/>
                  </a:schemeClr>
                </a:solidFill>
              </a:rPr>
              <a:t>may</a:t>
            </a:r>
            <a:r>
              <a:rPr lang="sv-SE" sz="1200" dirty="0">
                <a:solidFill>
                  <a:schemeClr val="accent1">
                    <a:lumMod val="75000"/>
                  </a:schemeClr>
                </a:solidFill>
              </a:rPr>
              <a:t> be </a:t>
            </a:r>
            <a:r>
              <a:rPr lang="sv-SE" sz="1200" dirty="0" err="1">
                <a:solidFill>
                  <a:schemeClr val="accent1">
                    <a:lumMod val="75000"/>
                  </a:schemeClr>
                </a:solidFill>
              </a:rPr>
              <a:t>moved</a:t>
            </a:r>
            <a:r>
              <a:rPr lang="sv-SE" sz="1200" dirty="0">
                <a:solidFill>
                  <a:schemeClr val="accent1">
                    <a:lumMod val="75000"/>
                  </a:schemeClr>
                </a:solidFill>
              </a:rPr>
              <a:t> to </a:t>
            </a:r>
            <a:r>
              <a:rPr lang="sv-SE" sz="1200" dirty="0" err="1">
                <a:solidFill>
                  <a:schemeClr val="accent1">
                    <a:lumMod val="75000"/>
                  </a:schemeClr>
                </a:solidFill>
              </a:rPr>
              <a:t>parent</a:t>
            </a:r>
            <a:r>
              <a:rPr lang="sv-SE" sz="1200" dirty="0">
                <a:solidFill>
                  <a:schemeClr val="accent1">
                    <a:lumMod val="75000"/>
                  </a:schemeClr>
                </a:solidFill>
              </a:rPr>
              <a:t> </a:t>
            </a:r>
            <a:r>
              <a:rPr lang="sv-SE" sz="1200" dirty="0" err="1">
                <a:solidFill>
                  <a:schemeClr val="accent1">
                    <a:lumMod val="75000"/>
                  </a:schemeClr>
                </a:solidFill>
              </a:rPr>
              <a:t>pom</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clean</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 </a:t>
            </a:r>
            <a:r>
              <a:rPr lang="sv-SE" sz="1200" dirty="0" err="1">
                <a:solidFill>
                  <a:schemeClr val="accent1">
                    <a:lumMod val="75000"/>
                  </a:schemeClr>
                </a:solidFill>
              </a:rPr>
              <a:t>see</a:t>
            </a:r>
            <a:r>
              <a:rPr lang="sv-SE" sz="1200" dirty="0">
                <a:solidFill>
                  <a:schemeClr val="accent1">
                    <a:lumMod val="75000"/>
                  </a:schemeClr>
                </a:solidFill>
              </a:rPr>
              <a:t> http://</a:t>
            </a:r>
            <a:r>
              <a:rPr lang="sv-SE" sz="1200" dirty="0" err="1">
                <a:solidFill>
                  <a:schemeClr val="accent1">
                    <a:lumMod val="75000"/>
                  </a:schemeClr>
                </a:solidFill>
              </a:rPr>
              <a:t>maven.apache.org</a:t>
            </a:r>
            <a:r>
              <a:rPr lang="sv-SE" sz="1200" dirty="0">
                <a:solidFill>
                  <a:schemeClr val="accent1">
                    <a:lumMod val="75000"/>
                  </a:schemeClr>
                </a:solidFill>
              </a:rPr>
              <a:t>/ref/</a:t>
            </a:r>
            <a:r>
              <a:rPr lang="sv-SE" sz="1200" dirty="0" err="1">
                <a:solidFill>
                  <a:schemeClr val="accent1">
                    <a:lumMod val="75000"/>
                  </a:schemeClr>
                </a:solidFill>
              </a:rPr>
              <a:t>current</a:t>
            </a:r>
            <a:r>
              <a:rPr lang="sv-SE" sz="1200" dirty="0">
                <a:solidFill>
                  <a:schemeClr val="accent1">
                    <a:lumMod val="75000"/>
                  </a:schemeClr>
                </a:solidFill>
              </a:rPr>
              <a:t>/</a:t>
            </a:r>
            <a:r>
              <a:rPr lang="sv-SE" sz="1200" dirty="0" err="1">
                <a:solidFill>
                  <a:schemeClr val="accent1">
                    <a:lumMod val="75000"/>
                  </a:schemeClr>
                </a:solidFill>
              </a:rPr>
              <a:t>maven-core</a:t>
            </a:r>
            <a:r>
              <a:rPr lang="sv-SE" sz="1200" dirty="0">
                <a:solidFill>
                  <a:schemeClr val="accent1">
                    <a:lumMod val="75000"/>
                  </a:schemeClr>
                </a:solidFill>
              </a:rPr>
              <a:t>/</a:t>
            </a:r>
            <a:r>
              <a:rPr lang="sv-SE" sz="1200" dirty="0" err="1">
                <a:solidFill>
                  <a:schemeClr val="accent1">
                    <a:lumMod val="75000"/>
                  </a:schemeClr>
                </a:solidFill>
              </a:rPr>
              <a:t>default-bindings.html#Plugin_bindings_for_jar_packaging</a:t>
            </a:r>
            <a:r>
              <a:rPr lang="sv-SE" sz="1200" dirty="0">
                <a:solidFill>
                  <a:schemeClr val="accent1">
                    <a:lumMod val="75000"/>
                  </a:schemeClr>
                </a:solidFill>
              </a:rPr>
              <a:t> --&gt;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resources</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compiler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&lt;version&gt;3.7.0&lt;/version&gt;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surefire</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&lt;version&gt;2.20.1&lt;/version&gt;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jar</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&lt;version&gt;3.0.2&lt;/version&gt;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install</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&lt;version&gt;2.5.2&lt;/version&gt;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artifactId</a:t>
            </a:r>
            <a:r>
              <a:rPr lang="sv-SE" sz="1200" dirty="0">
                <a:solidFill>
                  <a:schemeClr val="accent1">
                    <a:lumMod val="75000"/>
                  </a:schemeClr>
                </a:solidFill>
              </a:rPr>
              <a:t>&gt;</a:t>
            </a:r>
            <a:r>
              <a:rPr lang="sv-SE" sz="1200" dirty="0" err="1">
                <a:solidFill>
                  <a:schemeClr val="accent1">
                    <a:lumMod val="75000"/>
                  </a:schemeClr>
                </a:solidFill>
              </a:rPr>
              <a:t>maven</a:t>
            </a:r>
            <a:r>
              <a:rPr lang="sv-SE" sz="1200" dirty="0">
                <a:solidFill>
                  <a:schemeClr val="accent1">
                    <a:lumMod val="75000"/>
                  </a:schemeClr>
                </a:solidFill>
              </a:rPr>
              <a:t>-</a:t>
            </a:r>
            <a:r>
              <a:rPr lang="sv-SE" sz="1200" dirty="0" err="1">
                <a:solidFill>
                  <a:schemeClr val="accent1">
                    <a:lumMod val="75000"/>
                  </a:schemeClr>
                </a:solidFill>
              </a:rPr>
              <a:t>deploy</a:t>
            </a:r>
            <a:r>
              <a:rPr lang="sv-SE" sz="1200" dirty="0">
                <a:solidFill>
                  <a:schemeClr val="accent1">
                    <a:lumMod val="75000"/>
                  </a:schemeClr>
                </a:solidFill>
              </a:rPr>
              <a:t>-plugin&lt;/</a:t>
            </a:r>
            <a:r>
              <a:rPr lang="sv-SE" sz="1200" dirty="0" err="1">
                <a:solidFill>
                  <a:schemeClr val="accent1">
                    <a:lumMod val="75000"/>
                  </a:schemeClr>
                </a:solidFill>
              </a:rPr>
              <a:t>artifactId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&lt;version&gt;2.8.2&lt;/version&gt;</a:t>
            </a:r>
            <a:br>
              <a:rPr lang="sv-SE" sz="1200" dirty="0">
                <a:solidFill>
                  <a:schemeClr val="accent1">
                    <a:lumMod val="75000"/>
                  </a:schemeClr>
                </a:solidFill>
              </a:rPr>
            </a:br>
            <a:r>
              <a:rPr lang="sv-SE" sz="1200" dirty="0">
                <a:solidFill>
                  <a:schemeClr val="accent1">
                    <a:lumMod val="75000"/>
                  </a:schemeClr>
                </a:solidFill>
              </a:rPr>
              <a:t>        &lt;/plugin&gt;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plugins</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pluginManagement</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  &lt;/</a:t>
            </a:r>
            <a:r>
              <a:rPr lang="sv-SE" sz="1200" dirty="0" err="1">
                <a:solidFill>
                  <a:schemeClr val="accent1">
                    <a:lumMod val="75000"/>
                  </a:schemeClr>
                </a:solidFill>
              </a:rPr>
              <a:t>build</a:t>
            </a:r>
            <a:r>
              <a:rPr lang="sv-SE" sz="1200" dirty="0">
                <a:solidFill>
                  <a:schemeClr val="accent1">
                    <a:lumMod val="75000"/>
                  </a:schemeClr>
                </a:solidFill>
              </a:rPr>
              <a:t>&gt;</a:t>
            </a:r>
            <a:br>
              <a:rPr lang="sv-SE" sz="1200" dirty="0">
                <a:solidFill>
                  <a:schemeClr val="accent1">
                    <a:lumMod val="75000"/>
                  </a:schemeClr>
                </a:solidFill>
              </a:rPr>
            </a:br>
            <a:r>
              <a:rPr lang="sv-SE" sz="1200" dirty="0">
                <a:solidFill>
                  <a:schemeClr val="accent1">
                    <a:lumMod val="75000"/>
                  </a:schemeClr>
                </a:solidFill>
              </a:rPr>
              <a:t>&lt;/</a:t>
            </a:r>
            <a:r>
              <a:rPr lang="sv-SE" sz="1200" dirty="0" err="1">
                <a:solidFill>
                  <a:schemeClr val="accent1">
                    <a:lumMod val="75000"/>
                  </a:schemeClr>
                </a:solidFill>
              </a:rPr>
              <a:t>project</a:t>
            </a:r>
            <a:r>
              <a:rPr lang="sv-SE" sz="1200" dirty="0">
                <a:solidFill>
                  <a:schemeClr val="accent1">
                    <a:lumMod val="75000"/>
                  </a:schemeClr>
                </a:solidFill>
              </a:rPr>
              <a:t>&gt;</a:t>
            </a:r>
            <a:br>
              <a:rPr lang="sv-SE" sz="1200" dirty="0">
                <a:solidFill>
                  <a:schemeClr val="accent1">
                    <a:lumMod val="75000"/>
                  </a:schemeClr>
                </a:solidFill>
              </a:rPr>
            </a:br>
            <a:endParaRPr lang="sv-SE" sz="1200" dirty="0">
              <a:solidFill>
                <a:schemeClr val="accent1">
                  <a:lumMod val="75000"/>
                </a:schemeClr>
              </a:solidFill>
            </a:endParaRPr>
          </a:p>
        </p:txBody>
      </p:sp>
    </p:spTree>
    <p:custDataLst>
      <p:tags r:id="rId1"/>
    </p:custDataLst>
    <p:extLst>
      <p:ext uri="{BB962C8B-B14F-4D97-AF65-F5344CB8AC3E}">
        <p14:creationId xmlns:p14="http://schemas.microsoft.com/office/powerpoint/2010/main" val="9637173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a:xfrm>
            <a:off x="838200" y="365125"/>
            <a:ext cx="10515600" cy="1325563"/>
          </a:xfrm>
        </p:spPr>
        <p:txBody>
          <a:bodyPr/>
          <a:lstStyle/>
          <a:p>
            <a:r>
              <a:rPr lang="sv-SE" dirty="0"/>
              <a:t>Byggscript 2</a:t>
            </a:r>
          </a:p>
        </p:txBody>
      </p:sp>
      <p:sp>
        <p:nvSpPr>
          <p:cNvPr id="4" name="Platshållare för innehåll 2">
            <a:extLst>
              <a:ext uri="{FF2B5EF4-FFF2-40B4-BE49-F238E27FC236}">
                <a16:creationId xmlns:a16="http://schemas.microsoft.com/office/drawing/2014/main" id="{7502AE00-9333-EB4B-95D9-391326FD9AE0}"/>
              </a:ext>
            </a:extLst>
          </p:cNvPr>
          <p:cNvSpPr txBox="1">
            <a:spLocks/>
          </p:cNvSpPr>
          <p:nvPr/>
        </p:nvSpPr>
        <p:spPr>
          <a:xfrm>
            <a:off x="6578600" y="1690688"/>
            <a:ext cx="4775200" cy="40671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sv-SE" dirty="0"/>
          </a:p>
        </p:txBody>
      </p:sp>
      <p:sp>
        <p:nvSpPr>
          <p:cNvPr id="6" name="Content Placeholder 5">
            <a:extLst>
              <a:ext uri="{FF2B5EF4-FFF2-40B4-BE49-F238E27FC236}">
                <a16:creationId xmlns:a16="http://schemas.microsoft.com/office/drawing/2014/main" id="{F0405698-C1F8-6044-B4CF-2285BC06E265}"/>
              </a:ext>
            </a:extLst>
          </p:cNvPr>
          <p:cNvSpPr>
            <a:spLocks noGrp="1"/>
          </p:cNvSpPr>
          <p:nvPr>
            <p:ph idx="1"/>
          </p:nvPr>
        </p:nvSpPr>
        <p:spPr>
          <a:xfrm>
            <a:off x="838200" y="1548606"/>
            <a:ext cx="10515600" cy="4351338"/>
          </a:xfrm>
        </p:spPr>
        <p:txBody>
          <a:bodyPr>
            <a:normAutofit fontScale="32500" lnSpcReduction="20000"/>
          </a:bodyPr>
          <a:lstStyle/>
          <a:p>
            <a:pPr marL="0" indent="0">
              <a:buNone/>
            </a:pPr>
            <a:r>
              <a:rPr lang="sv-SE" sz="4300" dirty="0">
                <a:solidFill>
                  <a:schemeClr val="accent1">
                    <a:lumMod val="75000"/>
                  </a:schemeClr>
                </a:solidFill>
              </a:rPr>
              <a:t>&lt;?</a:t>
            </a:r>
            <a:r>
              <a:rPr lang="sv-SE" sz="4300" dirty="0" err="1">
                <a:solidFill>
                  <a:schemeClr val="accent1">
                    <a:lumMod val="75000"/>
                  </a:schemeClr>
                </a:solidFill>
              </a:rPr>
              <a:t>xml</a:t>
            </a:r>
            <a:r>
              <a:rPr lang="sv-SE" sz="4300" dirty="0">
                <a:solidFill>
                  <a:schemeClr val="accent1">
                    <a:lumMod val="75000"/>
                  </a:schemeClr>
                </a:solidFill>
              </a:rPr>
              <a:t> version="1.0" </a:t>
            </a:r>
            <a:r>
              <a:rPr lang="sv-SE" sz="4300" dirty="0" err="1">
                <a:solidFill>
                  <a:schemeClr val="accent1">
                    <a:lumMod val="75000"/>
                  </a:schemeClr>
                </a:solidFill>
              </a:rPr>
              <a:t>encoding</a:t>
            </a:r>
            <a:r>
              <a:rPr lang="sv-SE" sz="4300" dirty="0">
                <a:solidFill>
                  <a:schemeClr val="accent1">
                    <a:lumMod val="75000"/>
                  </a:schemeClr>
                </a:solidFill>
              </a:rPr>
              <a:t>="UTF-8"?&gt;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 </a:t>
            </a:r>
            <a:r>
              <a:rPr lang="sv-SE" sz="4300" dirty="0" err="1">
                <a:solidFill>
                  <a:schemeClr val="accent1">
                    <a:lumMod val="75000"/>
                  </a:schemeClr>
                </a:solidFill>
              </a:rPr>
              <a:t>xmlns</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a:t>
            </a:r>
            <a:r>
              <a:rPr lang="sv-SE" sz="4300" dirty="0" err="1">
                <a:solidFill>
                  <a:schemeClr val="accent1">
                    <a:lumMod val="75000"/>
                  </a:schemeClr>
                </a:solidFill>
              </a:rPr>
              <a:t>xmlns:xsi</a:t>
            </a:r>
            <a:r>
              <a:rPr lang="sv-SE" sz="4300" dirty="0">
                <a:solidFill>
                  <a:schemeClr val="accent1">
                    <a:lumMod val="75000"/>
                  </a:schemeClr>
                </a:solidFill>
              </a:rPr>
              <a:t>="http://www.w3.org/2001/</a:t>
            </a:r>
            <a:r>
              <a:rPr lang="sv-SE" sz="4300" dirty="0" err="1">
                <a:solidFill>
                  <a:schemeClr val="accent1">
                    <a:lumMod val="75000"/>
                  </a:schemeClr>
                </a:solidFill>
              </a:rPr>
              <a:t>XMLSchema-instance</a:t>
            </a:r>
            <a:r>
              <a:rPr lang="sv-SE" sz="4300" dirty="0">
                <a:solidFill>
                  <a:schemeClr val="accent1">
                    <a:lumMod val="75000"/>
                  </a:schemeClr>
                </a:solidFill>
              </a:rPr>
              <a:t>"</a:t>
            </a:r>
            <a:br>
              <a:rPr lang="sv-SE" sz="4300" dirty="0">
                <a:solidFill>
                  <a:schemeClr val="accent1">
                    <a:lumMod val="75000"/>
                  </a:schemeClr>
                </a:solidFill>
              </a:rPr>
            </a:br>
            <a:r>
              <a:rPr lang="sv-SE" sz="4300" dirty="0">
                <a:solidFill>
                  <a:schemeClr val="accent1">
                    <a:lumMod val="75000"/>
                  </a:schemeClr>
                </a:solidFill>
              </a:rPr>
              <a:t>  </a:t>
            </a:r>
            <a:r>
              <a:rPr lang="sv-SE" sz="4300" dirty="0" err="1">
                <a:solidFill>
                  <a:schemeClr val="accent1">
                    <a:lumMod val="75000"/>
                  </a:schemeClr>
                </a:solidFill>
              </a:rPr>
              <a:t>xsi:schemaLocation</a:t>
            </a:r>
            <a:r>
              <a:rPr lang="sv-SE" sz="4300" dirty="0">
                <a:solidFill>
                  <a:schemeClr val="accent1">
                    <a:lumMod val="75000"/>
                  </a:schemeClr>
                </a:solidFill>
              </a:rPr>
              <a:t>="http://</a:t>
            </a:r>
            <a:r>
              <a:rPr lang="sv-SE" sz="4300" dirty="0" err="1">
                <a:solidFill>
                  <a:schemeClr val="accent1">
                    <a:lumMod val="75000"/>
                  </a:schemeClr>
                </a:solidFill>
              </a:rPr>
              <a:t>maven.apache.org</a:t>
            </a:r>
            <a:r>
              <a:rPr lang="sv-SE" sz="4300" dirty="0">
                <a:solidFill>
                  <a:schemeClr val="accent1">
                    <a:lumMod val="75000"/>
                  </a:schemeClr>
                </a:solidFill>
              </a:rPr>
              <a:t>/POM/4.0.0 http://</a:t>
            </a:r>
            <a:r>
              <a:rPr lang="sv-SE" sz="4300" dirty="0" err="1">
                <a:solidFill>
                  <a:schemeClr val="accent1">
                    <a:lumMod val="75000"/>
                  </a:schemeClr>
                </a:solidFill>
              </a:rPr>
              <a:t>maven.apache.org</a:t>
            </a:r>
            <a:r>
              <a:rPr lang="sv-SE" sz="4300" dirty="0">
                <a:solidFill>
                  <a:schemeClr val="accent1">
                    <a:lumMod val="75000"/>
                  </a:schemeClr>
                </a:solidFill>
              </a:rPr>
              <a:t>/</a:t>
            </a:r>
            <a:r>
              <a:rPr lang="sv-SE" sz="4300" dirty="0" err="1">
                <a:solidFill>
                  <a:schemeClr val="accent1">
                    <a:lumMod val="75000"/>
                  </a:schemeClr>
                </a:solidFill>
              </a:rPr>
              <a:t>xsd</a:t>
            </a:r>
            <a:r>
              <a:rPr lang="sv-SE" sz="4300" dirty="0">
                <a:solidFill>
                  <a:schemeClr val="accent1">
                    <a:lumMod val="75000"/>
                  </a:schemeClr>
                </a:solidFill>
              </a:rPr>
              <a:t>/maven-4.0.0.xsd"&gt;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modelVersion</a:t>
            </a:r>
            <a:r>
              <a:rPr lang="sv-SE" sz="4300" dirty="0">
                <a:solidFill>
                  <a:schemeClr val="accent1">
                    <a:lumMod val="75000"/>
                  </a:schemeClr>
                </a:solidFill>
              </a:rPr>
              <a:t>&gt;4.0.0&lt;/</a:t>
            </a:r>
            <a:r>
              <a:rPr lang="sv-SE" sz="4300" dirty="0" err="1">
                <a:solidFill>
                  <a:schemeClr val="accent1">
                    <a:lumMod val="75000"/>
                  </a:schemeClr>
                </a:solidFill>
              </a:rPr>
              <a:t>modelVersion</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&gt;se.inte.group5&lt;/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&lt;version&gt;1.0-SNAPSHOT&lt;/version&gt;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name</a:t>
            </a:r>
            <a:r>
              <a:rPr lang="sv-SE" sz="4300" dirty="0">
                <a:solidFill>
                  <a:schemeClr val="accent1">
                    <a:lumMod val="75000"/>
                  </a:schemeClr>
                </a:solidFill>
              </a:rPr>
              <a:t>&gt;</a:t>
            </a:r>
            <a:r>
              <a:rPr lang="sv-SE" sz="4300" dirty="0" err="1">
                <a:solidFill>
                  <a:schemeClr val="accent1">
                    <a:lumMod val="75000"/>
                  </a:schemeClr>
                </a:solidFill>
              </a:rPr>
              <a:t>InteGame</a:t>
            </a:r>
            <a:r>
              <a:rPr lang="sv-SE" sz="4300" dirty="0">
                <a:solidFill>
                  <a:schemeClr val="accent1">
                    <a:lumMod val="75000"/>
                  </a:schemeClr>
                </a:solidFill>
              </a:rPr>
              <a:t>&lt;/</a:t>
            </a:r>
            <a:r>
              <a:rPr lang="sv-SE" sz="4300" dirty="0" err="1">
                <a:solidFill>
                  <a:schemeClr val="accent1">
                    <a:lumMod val="75000"/>
                  </a:schemeClr>
                </a:solidFill>
              </a:rPr>
              <a:t>name</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project.build.sourceEncoding</a:t>
            </a:r>
            <a:r>
              <a:rPr lang="sv-SE" sz="4300" dirty="0">
                <a:solidFill>
                  <a:schemeClr val="accent1">
                    <a:lumMod val="75000"/>
                  </a:schemeClr>
                </a:solidFill>
              </a:rPr>
              <a:t>&gt;UTF-8&lt;/</a:t>
            </a:r>
            <a:r>
              <a:rPr lang="sv-SE" sz="4300" dirty="0" err="1">
                <a:solidFill>
                  <a:schemeClr val="accent1">
                    <a:lumMod val="75000"/>
                  </a:schemeClr>
                </a:solidFill>
              </a:rPr>
              <a:t>project.build.sourceEncoding</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maven.compiler.source</a:t>
            </a:r>
            <a:r>
              <a:rPr lang="sv-SE" sz="4300" dirty="0">
                <a:solidFill>
                  <a:schemeClr val="accent1">
                    <a:lumMod val="75000"/>
                  </a:schemeClr>
                </a:solidFill>
              </a:rPr>
              <a:t>&gt;1.7&lt;/</a:t>
            </a:r>
            <a:r>
              <a:rPr lang="sv-SE" sz="4300" dirty="0" err="1">
                <a:solidFill>
                  <a:schemeClr val="accent1">
                    <a:lumMod val="75000"/>
                  </a:schemeClr>
                </a:solidFill>
              </a:rPr>
              <a:t>maven.compiler.source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maven.compiler.target</a:t>
            </a:r>
            <a:r>
              <a:rPr lang="sv-SE" sz="4300" dirty="0">
                <a:solidFill>
                  <a:schemeClr val="accent1">
                    <a:lumMod val="75000"/>
                  </a:schemeClr>
                </a:solidFill>
              </a:rPr>
              <a:t>&gt;1.7&lt;/</a:t>
            </a:r>
            <a:r>
              <a:rPr lang="sv-SE" sz="4300" dirty="0" err="1">
                <a:solidFill>
                  <a:schemeClr val="accent1">
                    <a:lumMod val="75000"/>
                  </a:schemeClr>
                </a:solidFill>
              </a:rPr>
              <a:t>maven.compiler.target</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properties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groupId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groupId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artifactId</a:t>
            </a:r>
            <a:r>
              <a:rPr lang="sv-SE" sz="4300" dirty="0">
                <a:solidFill>
                  <a:schemeClr val="accent1">
                    <a:lumMod val="75000"/>
                  </a:schemeClr>
                </a:solidFill>
              </a:rPr>
              <a:t>&gt;</a:t>
            </a:r>
            <a:r>
              <a:rPr lang="sv-SE" sz="4300" dirty="0" err="1">
                <a:solidFill>
                  <a:schemeClr val="accent1">
                    <a:lumMod val="75000"/>
                  </a:schemeClr>
                </a:solidFill>
              </a:rPr>
              <a:t>junit</a:t>
            </a:r>
            <a:r>
              <a:rPr lang="sv-SE" sz="4300" dirty="0">
                <a:solidFill>
                  <a:schemeClr val="accent1">
                    <a:lumMod val="75000"/>
                  </a:schemeClr>
                </a:solidFill>
              </a:rPr>
              <a:t>&lt;/</a:t>
            </a:r>
            <a:r>
              <a:rPr lang="sv-SE" sz="4300" dirty="0" err="1">
                <a:solidFill>
                  <a:schemeClr val="accent1">
                    <a:lumMod val="75000"/>
                  </a:schemeClr>
                </a:solidFill>
              </a:rPr>
              <a:t>artifactId</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&lt;version&gt;4.11&lt;/version&gt;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scope</a:t>
            </a:r>
            <a:r>
              <a:rPr lang="sv-SE" sz="4300" dirty="0">
                <a:solidFill>
                  <a:schemeClr val="accent1">
                    <a:lumMod val="75000"/>
                  </a:schemeClr>
                </a:solidFill>
              </a:rPr>
              <a:t>&gt;test&lt;/</a:t>
            </a:r>
            <a:r>
              <a:rPr lang="sv-SE" sz="4300" dirty="0" err="1">
                <a:solidFill>
                  <a:schemeClr val="accent1">
                    <a:lumMod val="75000"/>
                  </a:schemeClr>
                </a:solidFill>
              </a:rPr>
              <a:t>scope</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dependency</a:t>
            </a:r>
            <a:r>
              <a:rPr lang="sv-SE" sz="4300" dirty="0">
                <a:solidFill>
                  <a:schemeClr val="accent1">
                    <a:lumMod val="75000"/>
                  </a:schemeClr>
                </a:solidFill>
              </a:rPr>
              <a:t>&gt;</a:t>
            </a:r>
            <a:br>
              <a:rPr lang="sv-SE" sz="4300" dirty="0">
                <a:solidFill>
                  <a:schemeClr val="accent1">
                    <a:lumMod val="75000"/>
                  </a:schemeClr>
                </a:solidFill>
              </a:rPr>
            </a:br>
            <a:r>
              <a:rPr lang="sv-SE" sz="4300" dirty="0">
                <a:solidFill>
                  <a:schemeClr val="accent1">
                    <a:lumMod val="75000"/>
                  </a:schemeClr>
                </a:solidFill>
              </a:rPr>
              <a:t>  &lt;/</a:t>
            </a:r>
            <a:r>
              <a:rPr lang="sv-SE" sz="4300" dirty="0" err="1">
                <a:solidFill>
                  <a:schemeClr val="accent1">
                    <a:lumMod val="75000"/>
                  </a:schemeClr>
                </a:solidFill>
              </a:rPr>
              <a:t>dependencies</a:t>
            </a:r>
            <a:r>
              <a:rPr lang="sv-SE" sz="4300" dirty="0">
                <a:solidFill>
                  <a:schemeClr val="accent1">
                    <a:lumMod val="75000"/>
                  </a:schemeClr>
                </a:solidFill>
              </a:rPr>
              <a:t>&gt;</a:t>
            </a:r>
            <a:br>
              <a:rPr lang="sv-SE" sz="4300" dirty="0">
                <a:solidFill>
                  <a:schemeClr val="accent1">
                    <a:lumMod val="75000"/>
                  </a:schemeClr>
                </a:solidFill>
              </a:rPr>
            </a:br>
            <a:br>
              <a:rPr lang="sv-SE" sz="4300" dirty="0">
                <a:solidFill>
                  <a:schemeClr val="accent1">
                    <a:lumMod val="75000"/>
                  </a:schemeClr>
                </a:solidFill>
              </a:rPr>
            </a:br>
            <a:r>
              <a:rPr lang="sv-SE" sz="4300" dirty="0">
                <a:solidFill>
                  <a:schemeClr val="accent1">
                    <a:lumMod val="75000"/>
                  </a:schemeClr>
                </a:solidFill>
              </a:rPr>
              <a:t>&lt;/</a:t>
            </a:r>
            <a:r>
              <a:rPr lang="sv-SE" sz="4300" dirty="0" err="1">
                <a:solidFill>
                  <a:schemeClr val="accent1">
                    <a:lumMod val="75000"/>
                  </a:schemeClr>
                </a:solidFill>
              </a:rPr>
              <a:t>project</a:t>
            </a:r>
            <a:r>
              <a:rPr lang="sv-SE" sz="4300" dirty="0">
                <a:solidFill>
                  <a:schemeClr val="accent1">
                    <a:lumMod val="75000"/>
                  </a:schemeClr>
                </a:solidFill>
              </a:rPr>
              <a:t>&gt;</a:t>
            </a:r>
            <a:endParaRPr lang="sv-SE" dirty="0">
              <a:solidFill>
                <a:schemeClr val="accent1">
                  <a:lumMod val="75000"/>
                </a:schemeClr>
              </a:solidFill>
            </a:endParaRPr>
          </a:p>
        </p:txBody>
      </p:sp>
    </p:spTree>
    <p:custDataLst>
      <p:tags r:id="rId1"/>
    </p:custDataLst>
    <p:extLst>
      <p:ext uri="{BB962C8B-B14F-4D97-AF65-F5344CB8AC3E}">
        <p14:creationId xmlns:p14="http://schemas.microsoft.com/office/powerpoint/2010/main" val="1633220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Övrigt</a:t>
            </a:r>
          </a:p>
        </p:txBody>
      </p:sp>
      <p:sp>
        <p:nvSpPr>
          <p:cNvPr id="3" name="Platshållare för innehåll 2"/>
          <p:cNvSpPr>
            <a:spLocks noGrp="1"/>
          </p:cNvSpPr>
          <p:nvPr>
            <p:ph idx="1"/>
          </p:nvPr>
        </p:nvSpPr>
        <p:spPr/>
        <p:txBody>
          <a:bodyPr/>
          <a:lstStyle/>
          <a:p>
            <a:endParaRPr lang="sv-SE"/>
          </a:p>
        </p:txBody>
      </p:sp>
    </p:spTree>
    <p:custDataLst>
      <p:tags r:id="rId1"/>
    </p:custDataLst>
    <p:extLst>
      <p:ext uri="{BB962C8B-B14F-4D97-AF65-F5344CB8AC3E}">
        <p14:creationId xmlns:p14="http://schemas.microsoft.com/office/powerpoint/2010/main" val="30162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6" name="Content Placeholder 5">
            <a:extLst>
              <a:ext uri="{FF2B5EF4-FFF2-40B4-BE49-F238E27FC236}">
                <a16:creationId xmlns:a16="http://schemas.microsoft.com/office/drawing/2014/main" id="{CAD2F2E9-FAD9-A94B-A20E-86CA24A620EE}"/>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9950" y="2477294"/>
            <a:ext cx="10452100" cy="3048000"/>
          </a:xfrm>
        </p:spPr>
      </p:pic>
    </p:spTree>
    <p:custDataLst>
      <p:tags r:id="rId1"/>
    </p:custDataLst>
    <p:extLst>
      <p:ext uri="{BB962C8B-B14F-4D97-AF65-F5344CB8AC3E}">
        <p14:creationId xmlns:p14="http://schemas.microsoft.com/office/powerpoint/2010/main" val="117339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Slutlig design – detalj</a:t>
            </a:r>
          </a:p>
        </p:txBody>
      </p:sp>
      <p:pic>
        <p:nvPicPr>
          <p:cNvPr id="5" name="Content Placeholder 4">
            <a:extLst>
              <a:ext uri="{FF2B5EF4-FFF2-40B4-BE49-F238E27FC236}">
                <a16:creationId xmlns:a16="http://schemas.microsoft.com/office/drawing/2014/main" id="{97D8A8D1-85A5-BC47-8368-F83B5F7A3A9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74999" y="1944302"/>
            <a:ext cx="5993129" cy="4012791"/>
          </a:xfrm>
        </p:spPr>
      </p:pic>
    </p:spTree>
    <p:custDataLst>
      <p:tags r:id="rId1"/>
    </p:custDataLst>
    <p:extLst>
      <p:ext uri="{BB962C8B-B14F-4D97-AF65-F5344CB8AC3E}">
        <p14:creationId xmlns:p14="http://schemas.microsoft.com/office/powerpoint/2010/main" val="96673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normAutofit fontScale="55000" lnSpcReduction="20000"/>
          </a:bodyPr>
          <a:lstStyle/>
          <a:p>
            <a:pPr marL="0" indent="0">
              <a:buNone/>
            </a:pPr>
            <a:r>
              <a:rPr lang="sv-SE" dirty="0"/>
              <a:t>@Test</a:t>
            </a:r>
          </a:p>
          <a:p>
            <a:pPr marL="0" indent="0">
              <a:buNone/>
            </a:pPr>
            <a:r>
              <a:rPr lang="en-US" dirty="0"/>
              <a:t>public void setEquipment_addEquipment_strengthNotLowerThan1() {</a:t>
            </a:r>
            <a:endParaRPr lang="sv-SE" dirty="0"/>
          </a:p>
          <a:p>
            <a:pPr marL="0" indent="0">
              <a:buNone/>
            </a:pPr>
            <a:r>
              <a:rPr lang="sv-SE" dirty="0"/>
              <a:t>	</a:t>
            </a:r>
            <a:r>
              <a:rPr lang="sv-SE" dirty="0" err="1"/>
              <a:t>assertFalse</a:t>
            </a:r>
            <a:r>
              <a:rPr lang="sv-SE" dirty="0"/>
              <a:t>(</a:t>
            </a:r>
            <a:r>
              <a:rPr lang="sv-SE" dirty="0" err="1"/>
              <a:t>monster.getEquipment</a:t>
            </a:r>
            <a:r>
              <a:rPr lang="sv-SE" dirty="0"/>
              <a:t>().</a:t>
            </a:r>
            <a:r>
              <a:rPr lang="sv-SE" dirty="0" err="1"/>
              <a:t>strength</a:t>
            </a:r>
            <a:r>
              <a:rPr lang="sv-SE" dirty="0"/>
              <a:t> &lt; 1);</a:t>
            </a:r>
          </a:p>
          <a:p>
            <a:pPr marL="0" indent="0">
              <a:buNone/>
            </a:pPr>
            <a:r>
              <a:rPr lang="en-US" dirty="0"/>
              <a:t>}</a:t>
            </a:r>
            <a:endParaRPr lang="sv-SE" dirty="0"/>
          </a:p>
          <a:p>
            <a:pPr marL="0" indent="0">
              <a:buNone/>
            </a:pPr>
            <a:r>
              <a:rPr lang="en-US" dirty="0"/>
              <a:t> </a:t>
            </a:r>
            <a:endParaRPr lang="sv-SE" dirty="0"/>
          </a:p>
          <a:p>
            <a:pPr marL="0" indent="0">
              <a:buNone/>
            </a:pPr>
            <a:r>
              <a:rPr lang="en-US" dirty="0"/>
              <a:t>@Test</a:t>
            </a:r>
            <a:endParaRPr lang="sv-SE" dirty="0"/>
          </a:p>
          <a:p>
            <a:pPr marL="0" indent="0">
              <a:buNone/>
            </a:pPr>
            <a:r>
              <a:rPr lang="en-US" dirty="0"/>
              <a:t>public void setEquipment_addEquipment_strengthNotHigherThan100() {</a:t>
            </a:r>
            <a:endParaRPr lang="sv-SE" dirty="0"/>
          </a:p>
          <a:p>
            <a:pPr marL="0" indent="0">
              <a:buNone/>
            </a:pPr>
            <a:r>
              <a:rPr lang="sv-SE" dirty="0"/>
              <a:t>	</a:t>
            </a:r>
            <a:r>
              <a:rPr lang="sv-SE" dirty="0" err="1"/>
              <a:t>assertFalse</a:t>
            </a:r>
            <a:r>
              <a:rPr lang="sv-SE" dirty="0"/>
              <a:t>(</a:t>
            </a:r>
            <a:r>
              <a:rPr lang="sv-SE" dirty="0" err="1"/>
              <a:t>monster.getEquipment</a:t>
            </a:r>
            <a:r>
              <a:rPr lang="sv-SE" dirty="0"/>
              <a:t>().</a:t>
            </a:r>
            <a:r>
              <a:rPr lang="sv-SE" dirty="0" err="1"/>
              <a:t>strength</a:t>
            </a:r>
            <a:r>
              <a:rPr lang="sv-SE" dirty="0"/>
              <a:t> &gt; 100);</a:t>
            </a:r>
          </a:p>
          <a:p>
            <a:pPr marL="0" indent="0">
              <a:buNone/>
            </a:pPr>
            <a:r>
              <a:rPr lang="sv-SE" dirty="0"/>
              <a:t>}</a:t>
            </a:r>
          </a:p>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normAutofit fontScale="55000" lnSpcReduction="20000"/>
          </a:bodyPr>
          <a:lstStyle/>
          <a:p>
            <a:pPr marL="0" indent="0">
              <a:buNone/>
            </a:pPr>
            <a:r>
              <a:rPr lang="sv-SE" dirty="0"/>
              <a:t>private </a:t>
            </a:r>
            <a:r>
              <a:rPr lang="sv-SE" dirty="0" err="1"/>
              <a:t>void</a:t>
            </a:r>
            <a:r>
              <a:rPr lang="sv-SE" dirty="0"/>
              <a:t> </a:t>
            </a:r>
            <a:r>
              <a:rPr lang="sv-SE" dirty="0" err="1"/>
              <a:t>setEquipment</a:t>
            </a:r>
            <a:r>
              <a:rPr lang="sv-SE" dirty="0"/>
              <a:t>() {</a:t>
            </a:r>
          </a:p>
          <a:p>
            <a:pPr marL="0" indent="0">
              <a:buNone/>
            </a:pPr>
            <a:r>
              <a:rPr lang="en-US" dirty="0"/>
              <a:t>        </a:t>
            </a:r>
            <a:r>
              <a:rPr lang="en-US" dirty="0" err="1"/>
              <a:t>int</a:t>
            </a:r>
            <a:r>
              <a:rPr lang="en-US" dirty="0"/>
              <a:t> </a:t>
            </a:r>
            <a:r>
              <a:rPr lang="en-US" dirty="0" err="1"/>
              <a:t>equipmentStrength</a:t>
            </a:r>
            <a:r>
              <a:rPr lang="en-US" dirty="0"/>
              <a:t> = (</a:t>
            </a:r>
            <a:r>
              <a:rPr lang="en-US" dirty="0" err="1"/>
              <a:t>int</a:t>
            </a:r>
            <a:r>
              <a:rPr lang="en-US" dirty="0"/>
              <a:t>) ((100 * </a:t>
            </a:r>
            <a:r>
              <a:rPr lang="en-US" dirty="0" err="1"/>
              <a:t>Math.random</a:t>
            </a:r>
            <a:r>
              <a:rPr lang="en-US" dirty="0"/>
              <a:t>()) + 1);</a:t>
            </a:r>
            <a:endParaRPr lang="sv-SE" dirty="0"/>
          </a:p>
          <a:p>
            <a:pPr marL="0" indent="0">
              <a:buNone/>
            </a:pPr>
            <a:r>
              <a:rPr lang="en-US" dirty="0"/>
              <a:t>        if (</a:t>
            </a:r>
            <a:r>
              <a:rPr lang="en-US" dirty="0" err="1"/>
              <a:t>equipmentStrength</a:t>
            </a:r>
            <a:r>
              <a:rPr lang="en-US" dirty="0"/>
              <a:t> % 2 != 0) {</a:t>
            </a:r>
            <a:endParaRPr lang="sv-SE" dirty="0"/>
          </a:p>
          <a:p>
            <a:pPr marL="0" indent="0">
              <a:buNone/>
            </a:pPr>
            <a:r>
              <a:rPr lang="en-US" dirty="0"/>
              <a:t>            </a:t>
            </a:r>
            <a:r>
              <a:rPr lang="en-US" dirty="0" err="1"/>
              <a:t>inventory.addItem</a:t>
            </a:r>
            <a:r>
              <a:rPr lang="en-US" dirty="0"/>
              <a:t>(new Weapon(</a:t>
            </a:r>
            <a:r>
              <a:rPr lang="en-US" dirty="0" err="1"/>
              <a:t>equipmentStrength</a:t>
            </a:r>
            <a:r>
              <a:rPr lang="en-US" dirty="0"/>
              <a:t>));</a:t>
            </a:r>
            <a:endParaRPr lang="sv-SE" dirty="0"/>
          </a:p>
          <a:p>
            <a:pPr marL="0" indent="0">
              <a:buNone/>
            </a:pPr>
            <a:r>
              <a:rPr lang="en-US" dirty="0"/>
              <a:t>        </a:t>
            </a:r>
            <a:r>
              <a:rPr lang="sv-SE" dirty="0"/>
              <a:t>}</a:t>
            </a:r>
          </a:p>
          <a:p>
            <a:pPr marL="0" indent="0">
              <a:buNone/>
            </a:pPr>
            <a:r>
              <a:rPr lang="en-US" dirty="0"/>
              <a:t>        else {</a:t>
            </a:r>
            <a:endParaRPr lang="sv-SE" dirty="0"/>
          </a:p>
          <a:p>
            <a:pPr marL="0" indent="0">
              <a:buNone/>
            </a:pPr>
            <a:r>
              <a:rPr lang="en-US" dirty="0"/>
              <a:t>            </a:t>
            </a:r>
            <a:r>
              <a:rPr lang="en-US" dirty="0" err="1"/>
              <a:t>inventory.addItem</a:t>
            </a:r>
            <a:r>
              <a:rPr lang="en-US" dirty="0"/>
              <a:t>(new Armor(</a:t>
            </a:r>
            <a:r>
              <a:rPr lang="en-US" dirty="0" err="1"/>
              <a:t>equipmentStrength</a:t>
            </a:r>
            <a:r>
              <a:rPr lang="en-US" dirty="0"/>
              <a:t>));</a:t>
            </a:r>
            <a:endParaRPr lang="sv-SE" dirty="0"/>
          </a:p>
          <a:p>
            <a:pPr marL="0" indent="0">
              <a:buNone/>
            </a:pPr>
            <a:r>
              <a:rPr lang="en-US" dirty="0"/>
              <a:t>        </a:t>
            </a:r>
            <a:r>
              <a:rPr lang="sv-SE" dirty="0"/>
              <a:t>}</a:t>
            </a:r>
          </a:p>
          <a:p>
            <a:pPr marL="0" indent="0">
              <a:buNone/>
            </a:pPr>
            <a:endParaRPr lang="sv-SE" dirty="0"/>
          </a:p>
        </p:txBody>
      </p:sp>
    </p:spTree>
    <p:custDataLst>
      <p:tags r:id="rId1"/>
    </p:custDataLst>
    <p:extLst>
      <p:ext uri="{BB962C8B-B14F-4D97-AF65-F5344CB8AC3E}">
        <p14:creationId xmlns:p14="http://schemas.microsoft.com/office/powerpoint/2010/main" val="314846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a:xfrm>
            <a:off x="839788" y="2505075"/>
            <a:ext cx="5157787" cy="2002757"/>
          </a:xfrm>
        </p:spPr>
        <p:txBody>
          <a:bodyPr>
            <a:normAutofit/>
          </a:bodyPr>
          <a:lstStyle/>
          <a:p>
            <a:pPr marL="0" indent="0">
              <a:buNone/>
            </a:pPr>
            <a:r>
              <a:rPr lang="sv-SE" sz="1600" dirty="0"/>
              <a:t>@Test</a:t>
            </a:r>
          </a:p>
          <a:p>
            <a:pPr marL="0" indent="0">
              <a:buNone/>
            </a:pPr>
            <a:r>
              <a:rPr lang="sv-SE" sz="1600" dirty="0"/>
              <a:t>public </a:t>
            </a:r>
            <a:r>
              <a:rPr lang="sv-SE" sz="1600" dirty="0" err="1"/>
              <a:t>void</a:t>
            </a:r>
            <a:r>
              <a:rPr lang="sv-SE" sz="1600" dirty="0"/>
              <a:t> </a:t>
            </a:r>
            <a:r>
              <a:rPr lang="sv-SE" sz="1600" dirty="0" err="1"/>
              <a:t>pickUpItem_pickUpWeapon_weaponStoredInInventory</a:t>
            </a:r>
            <a:r>
              <a:rPr lang="sv-SE" sz="1600" dirty="0"/>
              <a:t>() {</a:t>
            </a:r>
          </a:p>
          <a:p>
            <a:pPr marL="0" indent="0">
              <a:buNone/>
            </a:pPr>
            <a:r>
              <a:rPr lang="sv-SE" sz="1600" dirty="0" err="1"/>
              <a:t>hero.pickUpItem</a:t>
            </a:r>
            <a:r>
              <a:rPr lang="sv-SE" sz="1600" dirty="0"/>
              <a:t>(new </a:t>
            </a:r>
            <a:r>
              <a:rPr lang="sv-SE" sz="1600" dirty="0" err="1"/>
              <a:t>Weapon</a:t>
            </a:r>
            <a:r>
              <a:rPr lang="sv-SE" sz="1600" dirty="0"/>
              <a:t>(10));</a:t>
            </a:r>
          </a:p>
          <a:p>
            <a:pPr marL="0" indent="0">
              <a:buNone/>
            </a:pPr>
            <a:r>
              <a:rPr lang="sv-SE" sz="1600" dirty="0" err="1"/>
              <a:t>assertEquals</a:t>
            </a:r>
            <a:r>
              <a:rPr lang="sv-SE" sz="1600" dirty="0"/>
              <a:t>(new </a:t>
            </a:r>
            <a:r>
              <a:rPr lang="sv-SE" sz="1600" dirty="0" err="1"/>
              <a:t>Weapon</a:t>
            </a:r>
            <a:r>
              <a:rPr lang="sv-SE" sz="1600" dirty="0"/>
              <a:t>(10), </a:t>
            </a:r>
            <a:r>
              <a:rPr lang="sv-SE" sz="1600" dirty="0" err="1"/>
              <a:t>hero.inventory.getItem</a:t>
            </a:r>
            <a:r>
              <a:rPr lang="sv-SE" sz="1600" dirty="0"/>
              <a:t>(0));</a:t>
            </a:r>
          </a:p>
          <a:p>
            <a:pPr marL="0" indent="0">
              <a:buNone/>
            </a:pPr>
            <a:r>
              <a:rPr lang="sv-SE" sz="1600" dirty="0"/>
              <a:t>}</a:t>
            </a:r>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a:xfrm>
            <a:off x="6172200" y="2505075"/>
            <a:ext cx="5183188" cy="2002757"/>
          </a:xfrm>
        </p:spPr>
        <p:txBody>
          <a:bodyPr>
            <a:normAutofit/>
          </a:bodyPr>
          <a:lstStyle/>
          <a:p>
            <a:pPr marL="0" indent="0">
              <a:buNone/>
            </a:pPr>
            <a:r>
              <a:rPr lang="sv-SE" sz="1600" dirty="0"/>
              <a:t>public </a:t>
            </a:r>
            <a:r>
              <a:rPr lang="sv-SE" sz="1600" dirty="0" err="1"/>
              <a:t>void</a:t>
            </a:r>
            <a:r>
              <a:rPr lang="sv-SE" sz="1600" dirty="0"/>
              <a:t> </a:t>
            </a:r>
            <a:r>
              <a:rPr lang="sv-SE" sz="1600" dirty="0" err="1"/>
              <a:t>pickUpItem</a:t>
            </a:r>
            <a:r>
              <a:rPr lang="sv-SE" sz="1600" dirty="0"/>
              <a:t>(</a:t>
            </a:r>
            <a:r>
              <a:rPr lang="sv-SE" sz="1600" dirty="0" err="1"/>
              <a:t>Object</a:t>
            </a:r>
            <a:r>
              <a:rPr lang="sv-SE" sz="1600" dirty="0"/>
              <a:t> item) {</a:t>
            </a:r>
          </a:p>
          <a:p>
            <a:pPr marL="0" indent="0">
              <a:buNone/>
            </a:pPr>
            <a:r>
              <a:rPr lang="sv-SE" sz="1600" dirty="0"/>
              <a:t>…</a:t>
            </a:r>
          </a:p>
          <a:p>
            <a:pPr marL="0" indent="0">
              <a:buNone/>
            </a:pPr>
            <a:r>
              <a:rPr lang="sv-SE" sz="1600" dirty="0" err="1"/>
              <a:t>else</a:t>
            </a:r>
            <a:r>
              <a:rPr lang="sv-SE" sz="1600" dirty="0"/>
              <a:t> </a:t>
            </a:r>
            <a:r>
              <a:rPr lang="sv-SE" sz="1600" dirty="0" err="1"/>
              <a:t>if</a:t>
            </a:r>
            <a:r>
              <a:rPr lang="sv-SE" sz="1600" dirty="0"/>
              <a:t> (item </a:t>
            </a:r>
            <a:r>
              <a:rPr lang="sv-SE" sz="1600" dirty="0" err="1"/>
              <a:t>instanceof</a:t>
            </a:r>
            <a:r>
              <a:rPr lang="sv-SE" sz="1600" dirty="0"/>
              <a:t> Equipment) {</a:t>
            </a:r>
          </a:p>
          <a:p>
            <a:pPr marL="0" indent="0">
              <a:buNone/>
            </a:pPr>
            <a:r>
              <a:rPr lang="sv-SE" sz="1600" dirty="0"/>
              <a:t>    </a:t>
            </a:r>
            <a:r>
              <a:rPr lang="sv-SE" sz="1600" dirty="0" err="1"/>
              <a:t>inventory.addItem</a:t>
            </a:r>
            <a:r>
              <a:rPr lang="sv-SE" sz="1600" dirty="0"/>
              <a:t>((Equipment) item);</a:t>
            </a:r>
          </a:p>
          <a:p>
            <a:pPr marL="0" indent="0">
              <a:buNone/>
            </a:pPr>
            <a:r>
              <a:rPr lang="sv-SE" sz="1600" dirty="0"/>
              <a:t>}</a:t>
            </a:r>
          </a:p>
        </p:txBody>
      </p:sp>
    </p:spTree>
    <p:custDataLst>
      <p:tags r:id="rId1"/>
    </p:custDataLst>
    <p:extLst>
      <p:ext uri="{BB962C8B-B14F-4D97-AF65-F5344CB8AC3E}">
        <p14:creationId xmlns:p14="http://schemas.microsoft.com/office/powerpoint/2010/main" val="135049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Joakim</a:t>
            </a:r>
          </a:p>
        </p:txBody>
      </p:sp>
      <p:sp>
        <p:nvSpPr>
          <p:cNvPr id="4" name="Platshållare för text 3"/>
          <p:cNvSpPr>
            <a:spLocks noGrp="1"/>
          </p:cNvSpPr>
          <p:nvPr>
            <p:ph type="body" idx="1"/>
          </p:nvPr>
        </p:nvSpPr>
        <p:spPr/>
        <p:txBody>
          <a:bodyPr/>
          <a:lstStyle/>
          <a:p>
            <a:r>
              <a:rPr lang="sv-SE" dirty="0" err="1"/>
              <a:t>Testkod</a:t>
            </a:r>
            <a:r>
              <a:rPr lang="sv-SE" dirty="0"/>
              <a:t> - </a:t>
            </a:r>
            <a:r>
              <a:rPr lang="sv-SE" dirty="0" err="1"/>
              <a:t>refaktorerad</a:t>
            </a:r>
            <a:endParaRPr lang="sv-SE" dirty="0"/>
          </a:p>
        </p:txBody>
      </p:sp>
      <p:sp>
        <p:nvSpPr>
          <p:cNvPr id="5" name="Platshållare för innehåll 4"/>
          <p:cNvSpPr>
            <a:spLocks noGrp="1"/>
          </p:cNvSpPr>
          <p:nvPr>
            <p:ph sz="half" idx="2"/>
          </p:nvPr>
        </p:nvSpPr>
        <p:spPr>
          <a:xfrm>
            <a:off x="839788" y="2505075"/>
            <a:ext cx="5157787" cy="1325563"/>
          </a:xfrm>
        </p:spPr>
        <p:txBody>
          <a:bodyPr>
            <a:normAutofit/>
          </a:bodyPr>
          <a:lstStyle/>
          <a:p>
            <a:pPr marL="0" indent="0">
              <a:buNone/>
            </a:pPr>
            <a:r>
              <a:rPr lang="sv-SE" sz="1200" dirty="0"/>
              <a:t>@Test</a:t>
            </a:r>
            <a:br>
              <a:rPr lang="sv-SE" sz="1200" dirty="0"/>
            </a:br>
            <a:r>
              <a:rPr lang="sv-SE" sz="1200" dirty="0"/>
              <a:t>public </a:t>
            </a:r>
            <a:r>
              <a:rPr lang="sv-SE" sz="1200" dirty="0" err="1"/>
              <a:t>void</a:t>
            </a:r>
            <a:r>
              <a:rPr lang="sv-SE" sz="1200" dirty="0"/>
              <a:t> </a:t>
            </a:r>
            <a:r>
              <a:rPr lang="sv-SE" sz="1200" dirty="0" err="1"/>
              <a:t>pickUpItem_threeWeaponsInInventory_equippedWithStrongest</a:t>
            </a:r>
            <a:r>
              <a:rPr lang="sv-SE" sz="1200" dirty="0"/>
              <a:t>() {</a:t>
            </a:r>
            <a:br>
              <a:rPr lang="sv-SE" sz="1200" dirty="0"/>
            </a:br>
            <a:r>
              <a:rPr lang="sv-SE" sz="1200" dirty="0"/>
              <a:t>    </a:t>
            </a:r>
            <a:r>
              <a:rPr lang="sv-SE" sz="1200" dirty="0" err="1"/>
              <a:t>hero.pickUpItem</a:t>
            </a:r>
            <a:r>
              <a:rPr lang="sv-SE" sz="1200" dirty="0"/>
              <a:t>(new </a:t>
            </a:r>
            <a:r>
              <a:rPr lang="sv-SE" sz="1200" dirty="0" err="1"/>
              <a:t>Weapon</a:t>
            </a:r>
            <a:r>
              <a:rPr lang="sv-SE" sz="1200" dirty="0"/>
              <a:t>(50));</a:t>
            </a:r>
            <a:br>
              <a:rPr lang="sv-SE" sz="1200" dirty="0"/>
            </a:br>
            <a:r>
              <a:rPr lang="sv-SE" sz="1200" dirty="0"/>
              <a:t>    </a:t>
            </a:r>
            <a:r>
              <a:rPr lang="sv-SE" sz="1200" dirty="0" err="1"/>
              <a:t>hero.pickUpItem</a:t>
            </a:r>
            <a:r>
              <a:rPr lang="sv-SE" sz="1200" dirty="0"/>
              <a:t>(new </a:t>
            </a:r>
            <a:r>
              <a:rPr lang="sv-SE" sz="1200" dirty="0" err="1"/>
              <a:t>Weapon</a:t>
            </a:r>
            <a:r>
              <a:rPr lang="sv-SE" sz="1200" dirty="0"/>
              <a:t>(89));</a:t>
            </a:r>
            <a:br>
              <a:rPr lang="sv-SE" sz="1200" dirty="0"/>
            </a:br>
            <a:r>
              <a:rPr lang="sv-SE" sz="1200" dirty="0"/>
              <a:t>    </a:t>
            </a:r>
            <a:r>
              <a:rPr lang="sv-SE" sz="1200" dirty="0" err="1"/>
              <a:t>hero.pickUpItem</a:t>
            </a:r>
            <a:r>
              <a:rPr lang="sv-SE" sz="1200" dirty="0"/>
              <a:t>(new </a:t>
            </a:r>
            <a:r>
              <a:rPr lang="sv-SE" sz="1200" dirty="0" err="1"/>
              <a:t>Weapon</a:t>
            </a:r>
            <a:r>
              <a:rPr lang="sv-SE" sz="1200" dirty="0"/>
              <a:t>(42));</a:t>
            </a:r>
            <a:br>
              <a:rPr lang="sv-SE" sz="1200" dirty="0"/>
            </a:br>
            <a:r>
              <a:rPr lang="sv-SE" sz="1200" dirty="0"/>
              <a:t>    </a:t>
            </a:r>
            <a:r>
              <a:rPr lang="sv-SE" sz="1200" i="1" dirty="0" err="1"/>
              <a:t>assertEquals</a:t>
            </a:r>
            <a:r>
              <a:rPr lang="sv-SE" sz="1200" dirty="0"/>
              <a:t>(89, </a:t>
            </a:r>
            <a:r>
              <a:rPr lang="sv-SE" sz="1200" dirty="0" err="1"/>
              <a:t>hero.getEquippedWeapon</a:t>
            </a:r>
            <a:r>
              <a:rPr lang="sv-SE" sz="1200" dirty="0"/>
              <a:t>().</a:t>
            </a:r>
            <a:r>
              <a:rPr lang="sv-SE" sz="1200" dirty="0" err="1"/>
              <a:t>getDamage</a:t>
            </a:r>
            <a:r>
              <a:rPr lang="sv-SE" sz="1200" dirty="0"/>
              <a:t>());</a:t>
            </a:r>
            <a:br>
              <a:rPr lang="sv-SE" sz="1200" dirty="0"/>
            </a:br>
            <a:r>
              <a:rPr lang="sv-SE" sz="1200" dirty="0"/>
              <a:t>}</a:t>
            </a:r>
          </a:p>
        </p:txBody>
      </p:sp>
      <p:sp>
        <p:nvSpPr>
          <p:cNvPr id="6" name="Platshållare för text 5"/>
          <p:cNvSpPr>
            <a:spLocks noGrp="1"/>
          </p:cNvSpPr>
          <p:nvPr>
            <p:ph type="body" sz="quarter" idx="3"/>
          </p:nvPr>
        </p:nvSpPr>
        <p:spPr/>
        <p:txBody>
          <a:bodyPr/>
          <a:lstStyle/>
          <a:p>
            <a:r>
              <a:rPr lang="sv-SE" dirty="0"/>
              <a:t>Koden som testas - </a:t>
            </a:r>
            <a:r>
              <a:rPr lang="sv-SE" dirty="0" err="1"/>
              <a:t>refaktorerad</a:t>
            </a:r>
            <a:endParaRPr lang="sv-SE" dirty="0"/>
          </a:p>
        </p:txBody>
      </p:sp>
      <p:sp>
        <p:nvSpPr>
          <p:cNvPr id="7" name="Platshållare för innehåll 6"/>
          <p:cNvSpPr>
            <a:spLocks noGrp="1"/>
          </p:cNvSpPr>
          <p:nvPr>
            <p:ph sz="quarter" idx="4"/>
          </p:nvPr>
        </p:nvSpPr>
        <p:spPr/>
        <p:txBody>
          <a:bodyPr>
            <a:noAutofit/>
          </a:bodyPr>
          <a:lstStyle/>
          <a:p>
            <a:pPr marL="0" indent="0">
              <a:buNone/>
            </a:pPr>
            <a:r>
              <a:rPr lang="sv-SE" sz="1200" dirty="0"/>
              <a:t>public </a:t>
            </a:r>
            <a:r>
              <a:rPr lang="sv-SE" sz="1200" dirty="0" err="1"/>
              <a:t>void</a:t>
            </a:r>
            <a:r>
              <a:rPr lang="sv-SE" sz="1200" dirty="0"/>
              <a:t> </a:t>
            </a:r>
            <a:r>
              <a:rPr lang="sv-SE" sz="1200" dirty="0" err="1"/>
              <a:t>pickUpItem</a:t>
            </a:r>
            <a:r>
              <a:rPr lang="sv-SE" sz="1200" dirty="0"/>
              <a:t>(Item item) {</a:t>
            </a:r>
            <a:br>
              <a:rPr lang="sv-SE" sz="1200" dirty="0"/>
            </a:br>
            <a:r>
              <a:rPr lang="sv-SE" sz="1200" dirty="0"/>
              <a:t>…</a:t>
            </a:r>
            <a:br>
              <a:rPr lang="sv-SE" sz="1200" dirty="0"/>
            </a:br>
            <a:r>
              <a:rPr lang="sv-SE" sz="1200" dirty="0"/>
              <a:t>    </a:t>
            </a:r>
            <a:r>
              <a:rPr lang="sv-SE" sz="1200" dirty="0" err="1"/>
              <a:t>else</a:t>
            </a:r>
            <a:r>
              <a:rPr lang="sv-SE" sz="1200" dirty="0"/>
              <a:t> </a:t>
            </a:r>
            <a:r>
              <a:rPr lang="sv-SE" sz="1200" dirty="0" err="1"/>
              <a:t>if</a:t>
            </a:r>
            <a:r>
              <a:rPr lang="sv-SE" sz="1200" dirty="0"/>
              <a:t> (item </a:t>
            </a:r>
            <a:r>
              <a:rPr lang="sv-SE" sz="1200" dirty="0" err="1"/>
              <a:t>instanceof</a:t>
            </a:r>
            <a:r>
              <a:rPr lang="sv-SE" sz="1200" dirty="0"/>
              <a:t> Equipment) {</a:t>
            </a:r>
            <a:br>
              <a:rPr lang="sv-SE" sz="1200" dirty="0"/>
            </a:br>
            <a:r>
              <a:rPr lang="sv-SE" sz="1200" dirty="0"/>
              <a:t>        </a:t>
            </a:r>
            <a:r>
              <a:rPr lang="sv-SE" sz="1200" dirty="0" err="1"/>
              <a:t>pickUpEquipment</a:t>
            </a:r>
            <a:r>
              <a:rPr lang="sv-SE" sz="1200" dirty="0"/>
              <a:t>((Equipment) item);</a:t>
            </a:r>
            <a:br>
              <a:rPr lang="sv-SE" sz="1200" dirty="0"/>
            </a:br>
            <a:r>
              <a:rPr lang="sv-SE" sz="1200" dirty="0"/>
              <a:t>        </a:t>
            </a:r>
            <a:r>
              <a:rPr lang="sv-SE" sz="1200" dirty="0" err="1"/>
              <a:t>inventory.addItem</a:t>
            </a:r>
            <a:r>
              <a:rPr lang="sv-SE" sz="1200" dirty="0"/>
              <a:t>((Equipment) item);</a:t>
            </a:r>
            <a:br>
              <a:rPr lang="sv-SE" sz="1200" dirty="0"/>
            </a:br>
            <a:r>
              <a:rPr lang="sv-SE" sz="1200" dirty="0"/>
              <a:t>    }</a:t>
            </a:r>
            <a:br>
              <a:rPr lang="sv-SE" sz="1200" dirty="0"/>
            </a:br>
            <a:r>
              <a:rPr lang="sv-SE" sz="1200" dirty="0"/>
              <a:t>}</a:t>
            </a:r>
            <a:br>
              <a:rPr lang="sv-SE" sz="1200" dirty="0"/>
            </a:br>
            <a:endParaRPr lang="sv-SE" sz="1200" dirty="0"/>
          </a:p>
          <a:p>
            <a:pPr marL="0" indent="0">
              <a:buNone/>
            </a:pPr>
            <a:r>
              <a:rPr lang="sv-SE" sz="1200" dirty="0"/>
              <a:t>private </a:t>
            </a:r>
            <a:r>
              <a:rPr lang="sv-SE" sz="1200" dirty="0" err="1"/>
              <a:t>void</a:t>
            </a:r>
            <a:r>
              <a:rPr lang="sv-SE" sz="1200" dirty="0"/>
              <a:t> </a:t>
            </a:r>
            <a:r>
              <a:rPr lang="sv-SE" sz="1200" dirty="0" err="1"/>
              <a:t>setActiveEquipment</a:t>
            </a:r>
            <a:r>
              <a:rPr lang="sv-SE" sz="1200" dirty="0"/>
              <a:t> (Equipment item) {</a:t>
            </a:r>
            <a:br>
              <a:rPr lang="sv-SE" sz="1200" dirty="0"/>
            </a:br>
            <a:r>
              <a:rPr lang="sv-SE" sz="1200" dirty="0"/>
              <a:t>    </a:t>
            </a:r>
            <a:r>
              <a:rPr lang="sv-SE" sz="1200" dirty="0" err="1"/>
              <a:t>if</a:t>
            </a:r>
            <a:r>
              <a:rPr lang="sv-SE" sz="1200" dirty="0"/>
              <a:t> (item </a:t>
            </a:r>
            <a:r>
              <a:rPr lang="sv-SE" sz="1200" dirty="0" err="1"/>
              <a:t>instanceof</a:t>
            </a:r>
            <a:r>
              <a:rPr lang="sv-SE" sz="1200" dirty="0"/>
              <a:t> </a:t>
            </a:r>
            <a:r>
              <a:rPr lang="sv-SE" sz="1200" dirty="0" err="1"/>
              <a:t>Armor</a:t>
            </a:r>
            <a:r>
              <a:rPr lang="sv-SE" sz="1200" dirty="0"/>
              <a:t>) {</a:t>
            </a:r>
            <a:br>
              <a:rPr lang="sv-SE" sz="1200" dirty="0"/>
            </a:br>
            <a:r>
              <a:rPr lang="sv-SE" sz="1200" dirty="0"/>
              <a:t>     …</a:t>
            </a:r>
            <a:br>
              <a:rPr lang="sv-SE" sz="1200" dirty="0"/>
            </a:br>
            <a:r>
              <a:rPr lang="sv-SE" sz="1200" dirty="0"/>
              <a:t>    }</a:t>
            </a:r>
            <a:br>
              <a:rPr lang="sv-SE" sz="1200" dirty="0"/>
            </a:br>
            <a:r>
              <a:rPr lang="sv-SE" sz="1200" dirty="0"/>
              <a:t>    </a:t>
            </a:r>
            <a:r>
              <a:rPr lang="sv-SE" sz="1200" dirty="0" err="1"/>
              <a:t>else</a:t>
            </a:r>
            <a:r>
              <a:rPr lang="sv-SE" sz="1200" dirty="0"/>
              <a:t> </a:t>
            </a:r>
            <a:r>
              <a:rPr lang="sv-SE" sz="1200" dirty="0" err="1"/>
              <a:t>if</a:t>
            </a:r>
            <a:r>
              <a:rPr lang="sv-SE" sz="1200" dirty="0"/>
              <a:t> (item </a:t>
            </a:r>
            <a:r>
              <a:rPr lang="sv-SE" sz="1200" dirty="0" err="1"/>
              <a:t>instanceof</a:t>
            </a:r>
            <a:r>
              <a:rPr lang="sv-SE" sz="1200" dirty="0"/>
              <a:t> </a:t>
            </a:r>
            <a:r>
              <a:rPr lang="sv-SE" sz="1200" dirty="0" err="1"/>
              <a:t>Weapon</a:t>
            </a:r>
            <a:r>
              <a:rPr lang="sv-SE" sz="1200" dirty="0"/>
              <a:t>) {</a:t>
            </a:r>
            <a:br>
              <a:rPr lang="sv-SE" sz="1200" dirty="0"/>
            </a:br>
            <a:r>
              <a:rPr lang="sv-SE" sz="1200" dirty="0"/>
              <a:t>        </a:t>
            </a:r>
            <a:r>
              <a:rPr lang="sv-SE" sz="1200" dirty="0" err="1"/>
              <a:t>if</a:t>
            </a:r>
            <a:r>
              <a:rPr lang="sv-SE" sz="1200" dirty="0"/>
              <a:t> (</a:t>
            </a:r>
            <a:r>
              <a:rPr lang="sv-SE" sz="1200" dirty="0" err="1"/>
              <a:t>equippedWeapon</a:t>
            </a:r>
            <a:r>
              <a:rPr lang="sv-SE" sz="1200" dirty="0"/>
              <a:t> == </a:t>
            </a:r>
            <a:r>
              <a:rPr lang="sv-SE" sz="1200" dirty="0" err="1"/>
              <a:t>null</a:t>
            </a:r>
            <a:r>
              <a:rPr lang="sv-SE" sz="1200" dirty="0"/>
              <a:t> || </a:t>
            </a:r>
            <a:r>
              <a:rPr lang="sv-SE" sz="1200" dirty="0" err="1"/>
              <a:t>item.strength</a:t>
            </a:r>
            <a:r>
              <a:rPr lang="sv-SE" sz="1200" dirty="0"/>
              <a:t> &gt; </a:t>
            </a:r>
            <a:r>
              <a:rPr lang="sv-SE" sz="1200" dirty="0" err="1"/>
              <a:t>equippedWeapon.strength</a:t>
            </a:r>
            <a:r>
              <a:rPr lang="sv-SE" sz="1200" dirty="0"/>
              <a:t>) {</a:t>
            </a:r>
            <a:br>
              <a:rPr lang="sv-SE" sz="1200" dirty="0"/>
            </a:br>
            <a:r>
              <a:rPr lang="sv-SE" sz="1200" dirty="0"/>
              <a:t>            </a:t>
            </a:r>
            <a:r>
              <a:rPr lang="sv-SE" sz="1200" dirty="0" err="1"/>
              <a:t>equippedWeapon</a:t>
            </a:r>
            <a:r>
              <a:rPr lang="sv-SE" sz="1200" dirty="0"/>
              <a:t> = (</a:t>
            </a:r>
            <a:r>
              <a:rPr lang="sv-SE" sz="1200" dirty="0" err="1"/>
              <a:t>Weapon</a:t>
            </a:r>
            <a:r>
              <a:rPr lang="sv-SE" sz="1200" dirty="0"/>
              <a:t>) item;</a:t>
            </a:r>
            <a:br>
              <a:rPr lang="sv-SE" sz="1200" dirty="0"/>
            </a:br>
            <a:r>
              <a:rPr lang="sv-SE" sz="1200" dirty="0"/>
              <a:t>        }</a:t>
            </a:r>
            <a:br>
              <a:rPr lang="sv-SE" sz="1200" dirty="0"/>
            </a:br>
            <a:r>
              <a:rPr lang="sv-SE" sz="1200" dirty="0"/>
              <a:t>    }</a:t>
            </a:r>
            <a:br>
              <a:rPr lang="sv-SE" sz="1200" dirty="0"/>
            </a:br>
            <a:r>
              <a:rPr lang="sv-SE" sz="1200" dirty="0"/>
              <a:t>}</a:t>
            </a:r>
          </a:p>
        </p:txBody>
      </p:sp>
      <p:sp>
        <p:nvSpPr>
          <p:cNvPr id="3" name="textruta 2">
            <a:extLst>
              <a:ext uri="{FF2B5EF4-FFF2-40B4-BE49-F238E27FC236}">
                <a16:creationId xmlns:a16="http://schemas.microsoft.com/office/drawing/2014/main" id="{A8572FDD-D53F-8E4A-84F7-75BCE7F92CA9}"/>
              </a:ext>
            </a:extLst>
          </p:cNvPr>
          <p:cNvSpPr txBox="1"/>
          <p:nvPr/>
        </p:nvSpPr>
        <p:spPr>
          <a:xfrm>
            <a:off x="839788" y="4251158"/>
            <a:ext cx="5157787" cy="1477328"/>
          </a:xfrm>
          <a:prstGeom prst="rect">
            <a:avLst/>
          </a:prstGeom>
          <a:noFill/>
        </p:spPr>
        <p:txBody>
          <a:bodyPr wrap="square" rtlCol="0">
            <a:spAutoFit/>
          </a:bodyPr>
          <a:lstStyle/>
          <a:p>
            <a:r>
              <a:rPr lang="sv-SE" dirty="0"/>
              <a:t>Initialt sparades ett item i </a:t>
            </a:r>
            <a:r>
              <a:rPr lang="sv-SE" dirty="0" err="1"/>
              <a:t>inventoryt</a:t>
            </a:r>
            <a:r>
              <a:rPr lang="sv-SE" dirty="0"/>
              <a:t>, vi ville dock att det starkaste vapnet/</a:t>
            </a:r>
            <a:r>
              <a:rPr lang="sv-SE" dirty="0" err="1"/>
              <a:t>armor</a:t>
            </a:r>
            <a:r>
              <a:rPr lang="sv-SE" dirty="0"/>
              <a:t> som plockades upp direkt skulle sättas som Heros aktiva. Därför adderades en hjälpmetod som jämför vapnet med det aktiva, och om det är </a:t>
            </a:r>
            <a:r>
              <a:rPr lang="sv-SE" dirty="0" err="1"/>
              <a:t>null</a:t>
            </a:r>
            <a:r>
              <a:rPr lang="sv-SE" dirty="0"/>
              <a:t> eller svagare så byts det ut.</a:t>
            </a:r>
          </a:p>
        </p:txBody>
      </p:sp>
    </p:spTree>
    <p:custDataLst>
      <p:tags r:id="rId1"/>
    </p:custDataLst>
    <p:extLst>
      <p:ext uri="{BB962C8B-B14F-4D97-AF65-F5344CB8AC3E}">
        <p14:creationId xmlns:p14="http://schemas.microsoft.com/office/powerpoint/2010/main" val="203627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a:t>TDD-exempel: Lovisa</a:t>
            </a:r>
          </a:p>
        </p:txBody>
      </p:sp>
      <p:sp>
        <p:nvSpPr>
          <p:cNvPr id="4" name="Platshållare för text 3"/>
          <p:cNvSpPr>
            <a:spLocks noGrp="1"/>
          </p:cNvSpPr>
          <p:nvPr>
            <p:ph type="body" idx="1"/>
          </p:nvPr>
        </p:nvSpPr>
        <p:spPr/>
        <p:txBody>
          <a:bodyPr/>
          <a:lstStyle/>
          <a:p>
            <a:r>
              <a:rPr lang="sv-SE" dirty="0" err="1"/>
              <a:t>Testkod</a:t>
            </a:r>
            <a:endParaRPr lang="sv-SE" dirty="0"/>
          </a:p>
        </p:txBody>
      </p:sp>
      <p:sp>
        <p:nvSpPr>
          <p:cNvPr id="5" name="Platshållare för innehåll 4"/>
          <p:cNvSpPr>
            <a:spLocks noGrp="1"/>
          </p:cNvSpPr>
          <p:nvPr>
            <p:ph sz="half" idx="2"/>
          </p:nvPr>
        </p:nvSpPr>
        <p:spPr/>
        <p:txBody>
          <a:bodyPr/>
          <a:lstStyle/>
          <a:p>
            <a:pPr marL="0" indent="0">
              <a:buNone/>
            </a:pPr>
            <a:endParaRPr lang="sv-SE" dirty="0"/>
          </a:p>
        </p:txBody>
      </p:sp>
      <p:sp>
        <p:nvSpPr>
          <p:cNvPr id="6" name="Platshållare för text 5"/>
          <p:cNvSpPr>
            <a:spLocks noGrp="1"/>
          </p:cNvSpPr>
          <p:nvPr>
            <p:ph type="body" sz="quarter" idx="3"/>
          </p:nvPr>
        </p:nvSpPr>
        <p:spPr/>
        <p:txBody>
          <a:bodyPr/>
          <a:lstStyle/>
          <a:p>
            <a:r>
              <a:rPr lang="sv-SE" dirty="0"/>
              <a:t>Koden som testas</a:t>
            </a:r>
          </a:p>
        </p:txBody>
      </p:sp>
      <p:sp>
        <p:nvSpPr>
          <p:cNvPr id="7" name="Platshållare för innehåll 6"/>
          <p:cNvSpPr>
            <a:spLocks noGrp="1"/>
          </p:cNvSpPr>
          <p:nvPr>
            <p:ph sz="quarter" idx="4"/>
          </p:nvPr>
        </p:nvSpPr>
        <p:spPr/>
        <p:txBody>
          <a:bodyPr/>
          <a:lstStyle/>
          <a:p>
            <a:pPr marL="0" indent="0">
              <a:buNone/>
            </a:pPr>
            <a:endParaRPr lang="sv-SE" dirty="0"/>
          </a:p>
        </p:txBody>
      </p:sp>
    </p:spTree>
    <p:custDataLst>
      <p:tags r:id="rId1"/>
    </p:custDataLst>
    <p:extLst>
      <p:ext uri="{BB962C8B-B14F-4D97-AF65-F5344CB8AC3E}">
        <p14:creationId xmlns:p14="http://schemas.microsoft.com/office/powerpoint/2010/main" val="5072691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1546</TotalTime>
  <Words>2882</Words>
  <Application>Microsoft Macintosh PowerPoint</Application>
  <PresentationFormat>Bredbild</PresentationFormat>
  <Paragraphs>279</Paragraphs>
  <Slides>37</Slides>
  <Notes>37</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37</vt:i4>
      </vt:variant>
    </vt:vector>
  </HeadingPairs>
  <TitlesOfParts>
    <vt:vector size="42" baseType="lpstr">
      <vt:lpstr>Arial</vt:lpstr>
      <vt:lpstr>Calibri</vt:lpstr>
      <vt:lpstr>Calibri Light</vt:lpstr>
      <vt:lpstr>Wingdings</vt:lpstr>
      <vt:lpstr>Office-tema</vt:lpstr>
      <vt:lpstr>Grupp nr: 5</vt:lpstr>
      <vt:lpstr>Verktyg</vt:lpstr>
      <vt:lpstr>Slutlig design – översikt</vt:lpstr>
      <vt:lpstr>Slutlig design – detalj</vt:lpstr>
      <vt:lpstr>Slutlig design – detalj</vt:lpstr>
      <vt:lpstr>TDD-exempel: Joakim</vt:lpstr>
      <vt:lpstr>TDD-exempel: Joakim</vt:lpstr>
      <vt:lpstr>TDD-exempel: Joakim</vt:lpstr>
      <vt:lpstr>TDD-exempel: Lovisa</vt:lpstr>
      <vt:lpstr>TDD-exempel: Lovisa</vt:lpstr>
      <vt:lpstr>TDD-exempel: Hampus</vt:lpstr>
      <vt:lpstr>TDD-exempel: Hampus</vt:lpstr>
      <vt:lpstr>TDD-exempel: Hampus</vt:lpstr>
      <vt:lpstr>TDD-exempel: Ruben</vt:lpstr>
      <vt:lpstr>TDD-exempel: Ruben</vt:lpstr>
      <vt:lpstr>TDD-exempel: Henriette</vt:lpstr>
      <vt:lpstr>TDD-exempel: Henriette</vt:lpstr>
      <vt:lpstr>TDD erfarenheter</vt:lpstr>
      <vt:lpstr>Testfallsdesign ekvivalensklasser: class Hero</vt:lpstr>
      <vt:lpstr>Ekvivalensklasserna</vt:lpstr>
      <vt:lpstr>Testfall</vt:lpstr>
      <vt:lpstr>Testmatris</vt:lpstr>
      <vt:lpstr>Tillståndsmaskin: class Inventory</vt:lpstr>
      <vt:lpstr>Tillståndsmaskin</vt:lpstr>
      <vt:lpstr>Testfall</vt:lpstr>
      <vt:lpstr>Testmatris</vt:lpstr>
      <vt:lpstr>Granskning</vt:lpstr>
      <vt:lpstr>Granskningsrapport</vt:lpstr>
      <vt:lpstr>Erfarenheter av granskning</vt:lpstr>
      <vt:lpstr>Kodkritiksystem: FindBugs IDEA</vt:lpstr>
      <vt:lpstr>Statiska mått</vt:lpstr>
      <vt:lpstr>Statiska mått (objektorienterade)</vt:lpstr>
      <vt:lpstr>Täckningsgrad</vt:lpstr>
      <vt:lpstr>Profiler</vt:lpstr>
      <vt:lpstr>Byggscript 1</vt:lpstr>
      <vt:lpstr>Byggscript 2</vt:lpstr>
      <vt:lpstr>Övrigt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 nr: </dc:title>
  <dc:creator>henrikbe</dc:creator>
  <cp:lastModifiedBy>Joakim Hansen</cp:lastModifiedBy>
  <cp:revision>208</cp:revision>
  <dcterms:created xsi:type="dcterms:W3CDTF">2016-10-07T07:01:15Z</dcterms:created>
  <dcterms:modified xsi:type="dcterms:W3CDTF">2018-10-28T17:58:31Z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9E8ECCF8-68C6-4B82-8AE4-30A258228A0A</vt:lpwstr>
  </property>
  <property fmtid="{D5CDD505-2E9C-101B-9397-08002B2CF9AE}" pid="3" name="ArticulatePath">
    <vt:lpwstr>red1</vt:lpwstr>
  </property>
</Properties>
</file>