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295" r:id="rId14"/>
    <p:sldId id="288" r:id="rId15"/>
    <p:sldId id="289" r:id="rId16"/>
    <p:sldId id="291" r:id="rId17"/>
    <p:sldId id="290" r:id="rId18"/>
    <p:sldId id="260" r:id="rId19"/>
    <p:sldId id="261" r:id="rId20"/>
    <p:sldId id="262" r:id="rId21"/>
    <p:sldId id="264" r:id="rId22"/>
    <p:sldId id="298" r:id="rId23"/>
    <p:sldId id="265" r:id="rId24"/>
    <p:sldId id="266" r:id="rId25"/>
    <p:sldId id="267" r:id="rId26"/>
    <p:sldId id="268" r:id="rId27"/>
    <p:sldId id="273" r:id="rId28"/>
    <p:sldId id="274" r:id="rId29"/>
    <p:sldId id="275" r:id="rId30"/>
    <p:sldId id="276" r:id="rId31"/>
    <p:sldId id="277" r:id="rId32"/>
    <p:sldId id="297" r:id="rId33"/>
    <p:sldId id="278" r:id="rId34"/>
    <p:sldId id="279" r:id="rId35"/>
    <p:sldId id="280" r:id="rId36"/>
    <p:sldId id="294" r:id="rId37"/>
    <p:sldId id="281" r:id="rId38"/>
  </p:sldIdLst>
  <p:sldSz cx="12192000" cy="6858000"/>
  <p:notesSz cx="6858000" cy="9144000"/>
  <p:custDataLst>
    <p:tags r:id="rId40"/>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50"/>
    <p:restoredTop sz="85066" autoAdjust="0"/>
  </p:normalViewPr>
  <p:slideViewPr>
    <p:cSldViewPr snapToGrid="0">
      <p:cViewPr varScale="1">
        <p:scale>
          <a:sx n="100" d="100"/>
          <a:sy n="100" d="100"/>
        </p:scale>
        <p:origin x="1256" y="1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2018-10-28</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011600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2018-10-28</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2018-10-28</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2018-10-28</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2018-10-28</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t>@Test</a:t>
            </a:r>
            <a:br>
              <a:rPr lang="sv-SE" sz="1400" dirty="0"/>
            </a:br>
            <a:r>
              <a:rPr lang="sv-SE" sz="1400" dirty="0"/>
              <a:t>public </a:t>
            </a:r>
            <a:r>
              <a:rPr lang="sv-SE" sz="1400" dirty="0" err="1"/>
              <a:t>void</a:t>
            </a:r>
            <a:r>
              <a:rPr lang="sv-SE" sz="1400" dirty="0"/>
              <a:t> getStrength_EquipmentEmtpy_0strength(){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i="1" dirty="0" err="1"/>
              <a:t>assertEquals</a:t>
            </a:r>
            <a:r>
              <a:rPr lang="sv-SE" sz="1400" dirty="0"/>
              <a:t>(0,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getStrength_EquipmentWeapon_5Strength(){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i="1" dirty="0" err="1"/>
              <a:t>assertEquals</a:t>
            </a:r>
            <a:r>
              <a:rPr lang="sv-SE" sz="1400" dirty="0"/>
              <a:t>(5,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getStrength_EquipmentWeaponArmor_10Strength(){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dirty="0" err="1"/>
              <a:t>hero.pickUpItem</a:t>
            </a:r>
            <a:r>
              <a:rPr lang="sv-SE" sz="1400" dirty="0"/>
              <a:t>(new </a:t>
            </a:r>
            <a:r>
              <a:rPr lang="sv-SE" sz="1400" dirty="0" err="1"/>
              <a:t>Armor</a:t>
            </a:r>
            <a:r>
              <a:rPr lang="sv-SE" sz="1400" dirty="0"/>
              <a:t>(5));</a:t>
            </a:r>
            <a:br>
              <a:rPr lang="sv-SE" sz="1400" dirty="0"/>
            </a:br>
            <a:r>
              <a:rPr lang="sv-SE" sz="1400" dirty="0"/>
              <a:t>    </a:t>
            </a:r>
            <a:r>
              <a:rPr lang="sv-SE" sz="1400" i="1" dirty="0" err="1"/>
              <a:t>assertEquals</a:t>
            </a:r>
            <a:r>
              <a:rPr lang="sv-SE" sz="1400" dirty="0"/>
              <a:t>(10, </a:t>
            </a:r>
            <a:r>
              <a:rPr lang="sv-SE" sz="1400" dirty="0" err="1"/>
              <a:t>hero.getStrength</a:t>
            </a:r>
            <a:r>
              <a:rPr lang="sv-SE" sz="1400" dirty="0"/>
              <a:t>());</a:t>
            </a:r>
            <a:br>
              <a:rPr lang="sv-SE" sz="1400" dirty="0"/>
            </a:br>
            <a:r>
              <a:rPr lang="sv-SE" sz="1400" dirty="0"/>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t>public </a:t>
            </a:r>
            <a:r>
              <a:rPr lang="sv-SE" dirty="0" err="1"/>
              <a:t>int</a:t>
            </a:r>
            <a:r>
              <a:rPr lang="sv-SE" dirty="0"/>
              <a:t> </a:t>
            </a:r>
            <a:r>
              <a:rPr lang="sv-SE" dirty="0" err="1"/>
              <a:t>getStrength</a:t>
            </a:r>
            <a:r>
              <a:rPr lang="sv-SE" dirty="0"/>
              <a:t>(){</a:t>
            </a:r>
          </a:p>
          <a:p>
            <a:pPr marL="0" indent="0">
              <a:buNone/>
            </a:pPr>
            <a:br>
              <a:rPr lang="sv-SE" dirty="0"/>
            </a:br>
            <a:r>
              <a:rPr lang="sv-SE" dirty="0"/>
              <a:t>   </a:t>
            </a:r>
            <a:r>
              <a:rPr lang="sv-SE" dirty="0" err="1"/>
              <a:t>int</a:t>
            </a:r>
            <a:r>
              <a:rPr lang="sv-SE" dirty="0"/>
              <a:t> total = 0;</a:t>
            </a:r>
          </a:p>
          <a:p>
            <a:pPr marL="0" indent="0">
              <a:buNone/>
            </a:pPr>
            <a:br>
              <a:rPr lang="sv-SE" dirty="0"/>
            </a:br>
            <a:r>
              <a:rPr lang="sv-SE" dirty="0"/>
              <a:t>    </a:t>
            </a:r>
            <a:r>
              <a:rPr lang="sv-SE" dirty="0" err="1"/>
              <a:t>if</a:t>
            </a:r>
            <a:r>
              <a:rPr lang="sv-SE" dirty="0"/>
              <a:t>(</a:t>
            </a:r>
            <a:r>
              <a:rPr lang="sv-SE" dirty="0" err="1"/>
              <a:t>equippedWeapon</a:t>
            </a:r>
            <a:r>
              <a:rPr lang="sv-SE" dirty="0"/>
              <a:t> != </a:t>
            </a:r>
            <a:r>
              <a:rPr lang="sv-SE" dirty="0" err="1"/>
              <a:t>null</a:t>
            </a:r>
            <a:r>
              <a:rPr lang="sv-SE" dirty="0"/>
              <a:t>){</a:t>
            </a:r>
            <a:br>
              <a:rPr lang="sv-SE" dirty="0"/>
            </a:br>
            <a:r>
              <a:rPr lang="sv-SE" dirty="0"/>
              <a:t>        total += </a:t>
            </a:r>
            <a:r>
              <a:rPr lang="sv-SE" dirty="0" err="1"/>
              <a:t>equippedWeapon.getDamage</a:t>
            </a:r>
            <a:r>
              <a:rPr lang="sv-SE" dirty="0"/>
              <a:t>();</a:t>
            </a:r>
            <a:br>
              <a:rPr lang="sv-SE" dirty="0"/>
            </a:br>
            <a:r>
              <a:rPr lang="sv-SE" dirty="0"/>
              <a:t>    }</a:t>
            </a:r>
            <a:br>
              <a:rPr lang="sv-SE" dirty="0"/>
            </a:br>
            <a:r>
              <a:rPr lang="sv-SE" dirty="0"/>
              <a:t>    </a:t>
            </a:r>
            <a:r>
              <a:rPr lang="sv-SE" dirty="0" err="1"/>
              <a:t>if</a:t>
            </a:r>
            <a:r>
              <a:rPr lang="sv-SE" dirty="0"/>
              <a:t>(</a:t>
            </a:r>
            <a:r>
              <a:rPr lang="sv-SE" dirty="0" err="1"/>
              <a:t>equippedArmor</a:t>
            </a:r>
            <a:r>
              <a:rPr lang="sv-SE" dirty="0"/>
              <a:t> != </a:t>
            </a:r>
            <a:r>
              <a:rPr lang="sv-SE" dirty="0" err="1"/>
              <a:t>null</a:t>
            </a:r>
            <a:r>
              <a:rPr lang="sv-SE" dirty="0"/>
              <a:t>){</a:t>
            </a:r>
            <a:br>
              <a:rPr lang="sv-SE" dirty="0"/>
            </a:br>
            <a:r>
              <a:rPr lang="sv-SE" dirty="0"/>
              <a:t>        total += </a:t>
            </a:r>
            <a:r>
              <a:rPr lang="sv-SE" dirty="0" err="1"/>
              <a:t>equippedArmor.getResistance</a:t>
            </a:r>
            <a:r>
              <a:rPr lang="sv-SE" dirty="0"/>
              <a:t>();</a:t>
            </a:r>
            <a:br>
              <a:rPr lang="sv-SE" dirty="0"/>
            </a:br>
            <a:r>
              <a:rPr lang="sv-SE" dirty="0"/>
              <a:t>    }</a:t>
            </a:r>
          </a:p>
          <a:p>
            <a:pPr marL="0" indent="0">
              <a:buNone/>
            </a:pPr>
            <a:br>
              <a:rPr lang="sv-SE" dirty="0"/>
            </a:br>
            <a:r>
              <a:rPr lang="sv-SE" dirty="0"/>
              <a:t>    </a:t>
            </a:r>
            <a:r>
              <a:rPr lang="sv-SE" dirty="0" err="1"/>
              <a:t>return</a:t>
            </a:r>
            <a:r>
              <a:rPr lang="sv-SE" dirty="0"/>
              <a:t> total;</a:t>
            </a:r>
            <a:br>
              <a:rPr lang="sv-SE" dirty="0"/>
            </a:br>
            <a:r>
              <a:rPr lang="sv-SE" dirty="0"/>
              <a:t>}</a:t>
            </a:r>
          </a:p>
        </p:txBody>
      </p:sp>
    </p:spTree>
    <p:custDataLst>
      <p:tags r:id="rId1"/>
    </p:custDataLst>
    <p:extLst>
      <p:ext uri="{BB962C8B-B14F-4D97-AF65-F5344CB8AC3E}">
        <p14:creationId xmlns:p14="http://schemas.microsoft.com/office/powerpoint/2010/main" val="130207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20000"/>
              </a:lnSpc>
              <a:spcBef>
                <a:spcPts val="100"/>
              </a:spcBef>
            </a:pPr>
            <a:r>
              <a:rPr lang="sv-SE" dirty="0"/>
              <a:t>Omvänt arbetssätt</a:t>
            </a:r>
          </a:p>
          <a:p>
            <a:pPr lvl="1">
              <a:lnSpc>
                <a:spcPct val="120000"/>
              </a:lnSpc>
              <a:spcBef>
                <a:spcPts val="100"/>
              </a:spcBef>
            </a:pPr>
            <a:r>
              <a:rPr lang="sv-SE" dirty="0"/>
              <a:t>Snarare utforskande testning</a:t>
            </a:r>
          </a:p>
          <a:p>
            <a:pPr lvl="1">
              <a:lnSpc>
                <a:spcPct val="120000"/>
              </a:lnSpc>
              <a:spcBef>
                <a:spcPts val="100"/>
              </a:spcBef>
            </a:pPr>
            <a:r>
              <a:rPr lang="sv-SE" dirty="0"/>
              <a:t>Kompileringsfel innan </a:t>
            </a:r>
            <a:r>
              <a:rPr lang="sv-SE" dirty="0" err="1"/>
              <a:t>konstruktorer</a:t>
            </a:r>
            <a:r>
              <a:rPr lang="sv-SE" dirty="0"/>
              <a:t> skrivits</a:t>
            </a:r>
          </a:p>
          <a:p>
            <a:pPr lvl="1">
              <a:lnSpc>
                <a:spcPct val="120000"/>
              </a:lnSpc>
              <a:spcBef>
                <a:spcPts val="100"/>
              </a:spcBef>
            </a:pPr>
            <a:endParaRPr lang="sv-SE" sz="500" dirty="0"/>
          </a:p>
          <a:p>
            <a:pPr>
              <a:lnSpc>
                <a:spcPct val="120000"/>
              </a:lnSpc>
              <a:spcBef>
                <a:spcPts val="100"/>
              </a:spcBef>
            </a:pPr>
            <a:r>
              <a:rPr lang="sv-SE" dirty="0"/>
              <a:t>Ingen testplan, oordnade testfall, vad har testats?</a:t>
            </a:r>
          </a:p>
          <a:p>
            <a:pPr lvl="1">
              <a:lnSpc>
                <a:spcPct val="120000"/>
              </a:lnSpc>
              <a:spcBef>
                <a:spcPts val="100"/>
              </a:spcBef>
            </a:pPr>
            <a:r>
              <a:rPr lang="sv-SE" dirty="0"/>
              <a:t>Inga spårbarhetsmatriser</a:t>
            </a:r>
          </a:p>
          <a:p>
            <a:pPr>
              <a:lnSpc>
                <a:spcPct val="120000"/>
              </a:lnSpc>
              <a:spcBef>
                <a:spcPts val="100"/>
              </a:spcBef>
            </a:pPr>
            <a:endParaRPr lang="sv-SE" sz="500" dirty="0"/>
          </a:p>
          <a:p>
            <a:pPr>
              <a:lnSpc>
                <a:spcPct val="120000"/>
              </a:lnSpc>
              <a:spcBef>
                <a:spcPts val="100"/>
              </a:spcBef>
            </a:pPr>
            <a:r>
              <a:rPr lang="sv-SE" dirty="0"/>
              <a:t>Svårt namnge testfall</a:t>
            </a:r>
          </a:p>
          <a:p>
            <a:pPr>
              <a:lnSpc>
                <a:spcPct val="120000"/>
              </a:lnSpc>
              <a:spcBef>
                <a:spcPts val="100"/>
              </a:spcBef>
            </a:pPr>
            <a:endParaRPr lang="sv-SE" sz="500" dirty="0"/>
          </a:p>
          <a:p>
            <a:pPr>
              <a:lnSpc>
                <a:spcPct val="120000"/>
              </a:lnSpc>
              <a:spcBef>
                <a:spcPts val="100"/>
              </a:spcBef>
            </a:pPr>
            <a:r>
              <a:rPr lang="sv-SE" dirty="0"/>
              <a:t>Testning slumpfunktioner</a:t>
            </a:r>
          </a:p>
          <a:p>
            <a:pPr>
              <a:lnSpc>
                <a:spcPct val="120000"/>
              </a:lnSpc>
              <a:spcBef>
                <a:spcPts val="100"/>
              </a:spcBef>
            </a:pPr>
            <a:endParaRPr lang="sv-SE" sz="500" dirty="0"/>
          </a:p>
          <a:p>
            <a:pPr marL="457200" lvl="1" indent="0">
              <a:lnSpc>
                <a:spcPct val="120000"/>
              </a:lnSpc>
              <a:spcBef>
                <a:spcPts val="100"/>
              </a:spcBef>
              <a:buNone/>
            </a:pPr>
            <a:endParaRPr lang="sv-SE" sz="500" dirty="0"/>
          </a:p>
          <a:p>
            <a:pPr>
              <a:lnSpc>
                <a:spcPct val="12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Syfte: Testa indatadomänen för </a:t>
            </a:r>
            <a:r>
              <a:rPr lang="sv-SE" dirty="0" err="1"/>
              <a:t>konstruktor</a:t>
            </a:r>
            <a:r>
              <a:rPr lang="sv-SE" dirty="0"/>
              <a:t> och metoder i Hero</a:t>
            </a:r>
          </a:p>
          <a:p>
            <a:endParaRPr lang="sv-SE" sz="1400" dirty="0"/>
          </a:p>
          <a:p>
            <a:r>
              <a:rPr lang="sv-SE" dirty="0"/>
              <a:t>Motiv: Tydliga valida och </a:t>
            </a:r>
            <a:r>
              <a:rPr lang="sv-SE" dirty="0" err="1"/>
              <a:t>invalida</a:t>
            </a:r>
            <a:r>
              <a:rPr lang="sv-SE" dirty="0"/>
              <a:t> värden</a:t>
            </a:r>
          </a:p>
          <a:p>
            <a:r>
              <a:rPr lang="sv-SE" dirty="0">
                <a:solidFill>
                  <a:srgbClr val="FF0000"/>
                </a:solidFill>
              </a:rPr>
              <a:t>Motivera mera…</a:t>
            </a:r>
          </a:p>
          <a:p>
            <a:endParaRPr lang="sv-SE" sz="1400" dirty="0"/>
          </a:p>
          <a:p>
            <a:r>
              <a:rPr lang="sv-SE" dirty="0"/>
              <a:t>Dock endast 1 argument per metod, kan ej täcka in flera valida klasser per testfall</a:t>
            </a:r>
          </a:p>
          <a:p>
            <a:endParaRPr lang="sv-SE" dirty="0"/>
          </a:p>
          <a:p>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a:t>
            </a:r>
            <a:r>
              <a:rPr lang="sv-SE" dirty="0">
                <a:solidFill>
                  <a:srgbClr val="FF0000"/>
                </a:solidFill>
              </a:rPr>
              <a:t>Emma, </a:t>
            </a:r>
            <a:r>
              <a:rPr lang="sv-SE" dirty="0" err="1">
                <a:solidFill>
                  <a:srgbClr val="FF0000"/>
                </a:solidFill>
              </a:rPr>
              <a:t>JaCoCo</a:t>
            </a:r>
            <a:r>
              <a:rPr lang="sv-SE" dirty="0">
                <a:solidFill>
                  <a:srgbClr val="FF0000"/>
                </a:solidFill>
              </a:rPr>
              <a:t> och </a:t>
            </a:r>
            <a:r>
              <a:rPr lang="sv-SE" dirty="0" err="1">
                <a:solidFill>
                  <a:srgbClr val="FF0000"/>
                </a:solidFill>
              </a:rPr>
              <a:t>IntelliJ</a:t>
            </a:r>
            <a:r>
              <a:rPr lang="sv-SE" dirty="0">
                <a:solidFill>
                  <a:srgbClr val="FF0000"/>
                </a:solidFill>
              </a:rPr>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14" name="Content Placeholder 13">
            <a:extLst>
              <a:ext uri="{FF2B5EF4-FFF2-40B4-BE49-F238E27FC236}">
                <a16:creationId xmlns:a16="http://schemas.microsoft.com/office/drawing/2014/main" id="{D4702EC6-E776-6745-A8FA-AFAB7070BCE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654539" y="1690688"/>
            <a:ext cx="4940300" cy="2540000"/>
          </a:xfr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7" name="Content Placeholder 6">
            <a:extLst>
              <a:ext uri="{FF2B5EF4-FFF2-40B4-BE49-F238E27FC236}">
                <a16:creationId xmlns:a16="http://schemas.microsoft.com/office/drawing/2014/main" id="{8FF3AB4D-8F59-0649-B99C-7CEBC25576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11665" y="1825624"/>
            <a:ext cx="7359670" cy="4351338"/>
          </a:xfrm>
        </p:spPr>
      </p:pic>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class</a:t>
            </a:r>
            <a:r>
              <a:rPr lang="sv-SE" dirty="0"/>
              <a:t> </a:t>
            </a:r>
            <a:r>
              <a:rPr lang="sv-SE" dirty="0" err="1"/>
              <a:t>Inventory</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fontScale="92500" lnSpcReduction="20000"/>
          </a:bodyPr>
          <a:lstStyle/>
          <a:p>
            <a:r>
              <a:rPr lang="sv-SE" dirty="0"/>
              <a:t>Granskning av grupp 3: klass </a:t>
            </a:r>
            <a:r>
              <a:rPr lang="sv-SE" dirty="0" err="1"/>
              <a:t>MapGeneration</a:t>
            </a:r>
            <a:endParaRPr lang="sv-SE" dirty="0"/>
          </a:p>
          <a:p>
            <a:endParaRPr lang="sv-SE" sz="1100" dirty="0"/>
          </a:p>
          <a:p>
            <a:r>
              <a:rPr lang="sv-SE" dirty="0"/>
              <a:t>Samtidig granskning av vår klass </a:t>
            </a:r>
            <a:r>
              <a:rPr lang="sv-SE" dirty="0" err="1"/>
              <a:t>GeneratedMap</a:t>
            </a:r>
            <a:endParaRPr lang="sv-SE" dirty="0"/>
          </a:p>
          <a:p>
            <a:pPr lvl="1"/>
            <a:r>
              <a:rPr lang="sv-SE" dirty="0"/>
              <a:t>Komplexitet</a:t>
            </a:r>
          </a:p>
          <a:p>
            <a:pPr lvl="1"/>
            <a:r>
              <a:rPr lang="sv-SE" dirty="0"/>
              <a:t>LOC: …</a:t>
            </a:r>
          </a:p>
          <a:p>
            <a:pPr lvl="1"/>
            <a:r>
              <a:rPr lang="sv-SE" dirty="0"/>
              <a:t>Den klass vi modifierat mest = </a:t>
            </a:r>
            <a:r>
              <a:rPr lang="sv-SE" dirty="0">
                <a:sym typeface="Wingdings" pitchFamily="2" charset="2"/>
              </a:rPr>
              <a:t>överväganden som kan kritiseras</a:t>
            </a:r>
          </a:p>
          <a:p>
            <a:pPr lvl="1"/>
            <a:endParaRPr lang="sv-SE" sz="1100" dirty="0"/>
          </a:p>
          <a:p>
            <a:r>
              <a:rPr lang="sv-SE" dirty="0"/>
              <a:t>Checklista från </a:t>
            </a:r>
            <a:r>
              <a:rPr lang="sv-SE" dirty="0" err="1"/>
              <a:t>Seminarie</a:t>
            </a:r>
            <a:r>
              <a:rPr lang="sv-SE" dirty="0"/>
              <a:t> 2, motsvarande process</a:t>
            </a:r>
          </a:p>
          <a:p>
            <a:pPr lvl="1"/>
            <a:r>
              <a:rPr lang="sv-SE" dirty="0"/>
              <a:t>3 i gruppen deltog vid seminariet</a:t>
            </a:r>
          </a:p>
          <a:p>
            <a:pPr lvl="1"/>
            <a:r>
              <a:rPr lang="sv-SE" dirty="0"/>
              <a:t>Enskilda förberedelser</a:t>
            </a:r>
          </a:p>
          <a:p>
            <a:pPr lvl="1"/>
            <a:r>
              <a:rPr lang="sv-SE" dirty="0">
                <a:solidFill>
                  <a:srgbClr val="FF0000"/>
                </a:solidFill>
              </a:rPr>
              <a:t>Roller</a:t>
            </a:r>
            <a:r>
              <a:rPr lang="sv-SE" dirty="0"/>
              <a:t>: Sekreterare, </a:t>
            </a:r>
            <a:r>
              <a:rPr lang="sv-SE" dirty="0">
                <a:solidFill>
                  <a:srgbClr val="FF0000"/>
                </a:solidFill>
              </a:rPr>
              <a:t>…</a:t>
            </a:r>
            <a:r>
              <a:rPr lang="sv-SE" dirty="0"/>
              <a:t>, en representant från grupp 3</a:t>
            </a:r>
          </a:p>
          <a:p>
            <a:pPr marL="0" indent="0">
              <a:buNone/>
            </a:pPr>
            <a:endParaRPr lang="sv-SE" sz="1100" dirty="0"/>
          </a:p>
          <a:p>
            <a:r>
              <a:rPr lang="sv-SE" dirty="0"/>
              <a:t>Sekreterarens anteckningar till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9201150" cy="4351338"/>
          </a:xfrm>
        </p:spPr>
        <p:txBody>
          <a:bodyPr/>
          <a:lstStyle/>
          <a:p>
            <a:pPr marL="0" indent="0">
              <a:buNone/>
            </a:pPr>
            <a:r>
              <a:rPr lang="sv-SE" dirty="0"/>
              <a:t>Fel						</a:t>
            </a:r>
            <a:r>
              <a:rPr lang="sv-SE" dirty="0" err="1"/>
              <a:t>Severity</a:t>
            </a:r>
            <a:endParaRPr lang="sv-SE" dirty="0"/>
          </a:p>
          <a:p>
            <a:pPr marL="514350" indent="-514350">
              <a:buFont typeface="+mj-lt"/>
              <a:buAutoNum type="arabicPeriod"/>
            </a:pPr>
            <a:r>
              <a:rPr lang="sv-SE" sz="2000" dirty="0"/>
              <a:t>…</a:t>
            </a:r>
          </a:p>
          <a:p>
            <a:pPr marL="514350" indent="-514350">
              <a:buFont typeface="+mj-lt"/>
              <a:buAutoNum type="arabicPeriod"/>
            </a:pPr>
            <a:r>
              <a:rPr lang="sv-SE" sz="2000" dirty="0"/>
              <a:t>…</a:t>
            </a:r>
          </a:p>
          <a:p>
            <a:pPr marL="514350" indent="-514350">
              <a:buFont typeface="+mj-lt"/>
              <a:buAutoNum type="arabicPeriod"/>
            </a:pPr>
            <a:r>
              <a:rPr lang="sv-SE" sz="2000" dirty="0"/>
              <a:t>…</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Svårt hitta fel?</a:t>
            </a:r>
          </a:p>
          <a:p>
            <a:r>
              <a:rPr lang="sv-SE" dirty="0"/>
              <a:t>Svårt (?) hålla diskussionen kort</a:t>
            </a:r>
          </a:p>
          <a:p>
            <a:r>
              <a:rPr lang="sv-SE" dirty="0"/>
              <a:t>Lagom mkt kod att granska? (LOC …)</a:t>
            </a:r>
          </a:p>
          <a:p>
            <a:r>
              <a:rPr lang="sv-SE" dirty="0"/>
              <a:t>Hittade liknande fel avseende a, b</a:t>
            </a:r>
          </a:p>
          <a:p>
            <a:r>
              <a:rPr lang="sv-SE" dirty="0"/>
              <a:t>Hittade olika fel/synpunkter avseende c, d</a:t>
            </a:r>
          </a:p>
          <a:p>
            <a:r>
              <a:rPr lang="sv-SE" dirty="0"/>
              <a:t>Verkar koden testdrivet utvecklad?</a:t>
            </a:r>
          </a:p>
          <a:p>
            <a:r>
              <a:rPr lang="sv-SE" dirty="0"/>
              <a:t>Bra att granska liknande klasser</a:t>
            </a:r>
          </a:p>
          <a:p>
            <a:pPr lvl="1"/>
            <a:r>
              <a:rPr lang="sv-SE" dirty="0"/>
              <a:t>För att …</a:t>
            </a:r>
          </a:p>
          <a:p>
            <a:pPr lvl="1"/>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
        <p:nvSpPr>
          <p:cNvPr id="4" name="TextBox 3">
            <a:extLst>
              <a:ext uri="{FF2B5EF4-FFF2-40B4-BE49-F238E27FC236}">
                <a16:creationId xmlns:a16="http://schemas.microsoft.com/office/drawing/2014/main" id="{E18D9D4B-5D7D-774E-8DD5-46250460226B}"/>
              </a:ext>
            </a:extLst>
          </p:cNvPr>
          <p:cNvSpPr txBox="1"/>
          <p:nvPr/>
        </p:nvSpPr>
        <p:spPr>
          <a:xfrm>
            <a:off x="7115176" y="1114425"/>
            <a:ext cx="2386012" cy="369332"/>
          </a:xfrm>
          <a:prstGeom prst="rect">
            <a:avLst/>
          </a:prstGeom>
          <a:noFill/>
        </p:spPr>
        <p:txBody>
          <a:bodyPr wrap="square" rtlCol="0">
            <a:spAutoFit/>
          </a:bodyPr>
          <a:lstStyle/>
          <a:p>
            <a:r>
              <a:rPr lang="sv-SE" dirty="0">
                <a:solidFill>
                  <a:srgbClr val="FF0000"/>
                </a:solidFill>
              </a:rPr>
              <a:t>Lägg ev. till </a:t>
            </a:r>
            <a:r>
              <a:rPr lang="sv-SE" dirty="0" err="1">
                <a:solidFill>
                  <a:srgbClr val="FF0000"/>
                </a:solidFill>
              </a:rPr>
              <a:t>Map</a:t>
            </a:r>
            <a:r>
              <a:rPr lang="sv-SE" dirty="0">
                <a:solidFill>
                  <a:srgbClr val="FF0000"/>
                </a:solidFill>
              </a:rPr>
              <a:t>-klass </a:t>
            </a:r>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317009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3700462" y="661987"/>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solidFill>
                  <a:srgbClr val="FF0000"/>
                </a:solidFill>
              </a:rPr>
              <a:t>LOC projektet	…</a:t>
            </a:r>
          </a:p>
          <a:p>
            <a:r>
              <a:rPr lang="sv-SE" sz="1800" dirty="0">
                <a:solidFill>
                  <a:srgbClr val="FF0000"/>
                </a:solidFill>
              </a:rPr>
              <a:t>LOC för testerna	…</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fontScale="92500" lnSpcReduction="10000"/>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Hög CBO = bristande inkapsling, större känslighet för förändringar i andra delar, mer testning 	behövs.</a:t>
            </a:r>
          </a:p>
          <a:p>
            <a:pPr>
              <a:lnSpc>
                <a:spcPct val="100000"/>
              </a:lnSpc>
              <a:spcBef>
                <a:spcPts val="0"/>
              </a:spcBef>
            </a:pPr>
            <a:r>
              <a:rPr lang="sv-SE" dirty="0">
                <a:solidFill>
                  <a:srgbClr val="FF0000"/>
                </a:solidFill>
              </a:rPr>
              <a:t>	Nåt exempel på när vi ändrade på ett ställe och många andra delar påverkades? </a:t>
            </a:r>
          </a:p>
          <a:p>
            <a:pPr>
              <a:lnSpc>
                <a:spcPct val="100000"/>
              </a:lnSpc>
              <a:spcBef>
                <a:spcPts val="0"/>
              </a:spcBef>
            </a:pPr>
            <a:r>
              <a:rPr lang="sv-SE" dirty="0"/>
              <a:t>	Högst: Color (20), lägst </a:t>
            </a:r>
            <a:r>
              <a:rPr lang="sv-SE" dirty="0" err="1"/>
              <a:t>Water</a:t>
            </a:r>
            <a:r>
              <a:rPr lang="sv-SE" dirty="0"/>
              <a:t> (4, används ej så mkt)</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Som högst 4. Bara 4 av 18 klasser har DIT = 1, dvs inga arv.</a:t>
            </a:r>
          </a:p>
          <a:p>
            <a:pPr>
              <a:lnSpc>
                <a:spcPct val="100000"/>
              </a:lnSpc>
              <a:spcBef>
                <a:spcPts val="0"/>
              </a:spcBef>
            </a:pPr>
            <a:r>
              <a:rPr lang="sv-SE" dirty="0"/>
              <a:t>	”</a:t>
            </a:r>
            <a:r>
              <a:rPr lang="sv-SE" dirty="0" err="1"/>
              <a:t>Bottom</a:t>
            </a:r>
            <a:r>
              <a:rPr lang="sv-SE" dirty="0"/>
              <a:t> </a:t>
            </a:r>
            <a:r>
              <a:rPr lang="sv-SE" dirty="0" err="1"/>
              <a:t>heavy</a:t>
            </a:r>
            <a:r>
              <a:rPr lang="sv-SE" dirty="0"/>
              <a:t>”? Använt arv för att återanvända kod.</a:t>
            </a:r>
          </a:p>
          <a:p>
            <a:pPr>
              <a:lnSpc>
                <a:spcPct val="100000"/>
              </a:lnSpc>
              <a:spcBef>
                <a:spcPts val="0"/>
              </a:spcBef>
            </a:pPr>
            <a:r>
              <a:rPr lang="sv-SE"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p>
          <a:p>
            <a:pPr>
              <a:lnSpc>
                <a:spcPct val="100000"/>
              </a:lnSpc>
              <a:spcBef>
                <a:spcPts val="0"/>
              </a:spcBef>
            </a:pPr>
            <a:r>
              <a:rPr lang="sv-SE" dirty="0"/>
              <a:t>	0-3, i genomsnitt 1, dvs inte så stor skillnad mellan klasserna.</a:t>
            </a:r>
          </a:p>
          <a:p>
            <a:pPr>
              <a:lnSpc>
                <a:spcPct val="100000"/>
              </a:lnSpc>
              <a:spcBef>
                <a:spcPts val="0"/>
              </a:spcBef>
            </a:pPr>
            <a:r>
              <a:rPr lang="sv-SE" dirty="0"/>
              <a:t>	Klass med hög NOC har stor påverkan – behöver testas mer.</a:t>
            </a:r>
          </a:p>
          <a:p>
            <a:pPr>
              <a:lnSpc>
                <a:spcPct val="100000"/>
              </a:lnSpc>
              <a:spcBef>
                <a:spcPts val="0"/>
              </a:spcBef>
            </a:pPr>
            <a:r>
              <a:rPr lang="sv-SE" dirty="0"/>
              <a:t>	Räknar med testklasser = missvisande?</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a:t>
            </a:r>
          </a:p>
          <a:p>
            <a:pPr>
              <a:lnSpc>
                <a:spcPct val="100000"/>
              </a:lnSpc>
              <a:spcBef>
                <a:spcPts val="0"/>
              </a:spcBef>
            </a:pPr>
            <a:r>
              <a:rPr lang="sv-SE" dirty="0"/>
              <a:t>	Högst: </a:t>
            </a:r>
            <a:r>
              <a:rPr lang="sv-SE" dirty="0" err="1"/>
              <a:t>GeneratedMap</a:t>
            </a:r>
            <a:r>
              <a:rPr lang="sv-SE" dirty="0"/>
              <a:t> (55) = svårast att utveckla och underhålla, lägst: Color (0)</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FF0000"/>
                </a:solidFill>
              </a:rPr>
              <a:t>97</a:t>
            </a:r>
            <a:r>
              <a:rPr lang="sv-SE" sz="6000" dirty="0"/>
              <a:t> %</a:t>
            </a:r>
            <a:endParaRPr lang="sv-SE" sz="7200" dirty="0"/>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highlight>
                  <a:srgbClr val="FFFF00"/>
                </a:highlight>
              </a:rPr>
              <a:t>@Test</a:t>
            </a:r>
          </a:p>
          <a:p>
            <a:pPr marL="0" indent="0">
              <a:buNone/>
            </a:pPr>
            <a:r>
              <a:rPr lang="en-US" dirty="0"/>
              <a:t>public void setEquipment_addEquipment_strengthNotLowerThan1() {</a:t>
            </a:r>
            <a:endParaRPr lang="sv-SE" dirty="0"/>
          </a:p>
          <a:p>
            <a:pPr marL="0" indent="0">
              <a:buNone/>
            </a:pPr>
            <a:r>
              <a:rPr lang="sv-SE" dirty="0"/>
              <a:t>	</a:t>
            </a:r>
            <a:r>
              <a:rPr lang="sv-SE" dirty="0" err="1"/>
              <a:t>assertFalse</a:t>
            </a:r>
            <a:r>
              <a:rPr lang="sv-SE" dirty="0"/>
              <a:t>(</a:t>
            </a:r>
            <a:r>
              <a:rPr lang="sv-SE" dirty="0" err="1"/>
              <a:t>monster.getEquipment</a:t>
            </a:r>
            <a:r>
              <a:rPr lang="sv-SE" dirty="0"/>
              <a:t>().</a:t>
            </a:r>
            <a:r>
              <a:rPr lang="sv-SE" dirty="0" err="1"/>
              <a:t>strength</a:t>
            </a:r>
            <a:r>
              <a:rPr lang="sv-SE" dirty="0"/>
              <a:t> &lt; 1);</a:t>
            </a:r>
          </a:p>
          <a:p>
            <a:pPr marL="0" indent="0">
              <a:buNone/>
            </a:pPr>
            <a:r>
              <a:rPr lang="en-US" dirty="0"/>
              <a:t>}</a:t>
            </a:r>
            <a:endParaRPr lang="sv-SE" dirty="0"/>
          </a:p>
          <a:p>
            <a:pPr marL="0" indent="0">
              <a:buNone/>
            </a:pPr>
            <a:r>
              <a:rPr lang="en-US" dirty="0"/>
              <a:t> </a:t>
            </a:r>
            <a:endParaRPr lang="sv-SE" dirty="0"/>
          </a:p>
          <a:p>
            <a:pPr marL="0" indent="0">
              <a:buNone/>
            </a:pPr>
            <a:r>
              <a:rPr lang="en-US" dirty="0">
                <a:highlight>
                  <a:srgbClr val="FFFF00"/>
                </a:highlight>
              </a:rPr>
              <a:t>@Test</a:t>
            </a:r>
            <a:endParaRPr lang="sv-SE" dirty="0">
              <a:highlight>
                <a:srgbClr val="FFFF00"/>
              </a:highlight>
            </a:endParaRPr>
          </a:p>
          <a:p>
            <a:pPr marL="0" indent="0">
              <a:buNone/>
            </a:pPr>
            <a:r>
              <a:rPr lang="en-US" dirty="0"/>
              <a:t>public void setEquipment_addEquipment_strengthNotHigherThan100() {</a:t>
            </a:r>
            <a:endParaRPr lang="sv-SE" dirty="0"/>
          </a:p>
          <a:p>
            <a:pPr marL="0" indent="0">
              <a:buNone/>
            </a:pPr>
            <a:r>
              <a:rPr lang="sv-SE" dirty="0"/>
              <a:t>	</a:t>
            </a:r>
            <a:r>
              <a:rPr lang="sv-SE" dirty="0" err="1"/>
              <a:t>assertFalse</a:t>
            </a:r>
            <a:r>
              <a:rPr lang="sv-SE" dirty="0"/>
              <a:t>(</a:t>
            </a:r>
            <a:r>
              <a:rPr lang="sv-SE" dirty="0" err="1"/>
              <a:t>monster.getEquipment</a:t>
            </a:r>
            <a:r>
              <a:rPr lang="sv-SE" dirty="0"/>
              <a:t>().</a:t>
            </a:r>
            <a:r>
              <a:rPr lang="sv-SE" dirty="0" err="1"/>
              <a:t>strength</a:t>
            </a:r>
            <a:r>
              <a:rPr lang="sv-SE" dirty="0"/>
              <a:t> &gt; 100);</a:t>
            </a:r>
          </a:p>
          <a:p>
            <a:pPr marL="0" indent="0">
              <a:buNone/>
            </a:pPr>
            <a:r>
              <a:rPr lang="sv-SE" dirty="0"/>
              <a:t>}</a:t>
            </a:r>
          </a:p>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t>private </a:t>
            </a:r>
            <a:r>
              <a:rPr lang="sv-SE" dirty="0" err="1"/>
              <a:t>void</a:t>
            </a:r>
            <a:r>
              <a:rPr lang="sv-SE" dirty="0"/>
              <a:t> </a:t>
            </a:r>
            <a:r>
              <a:rPr lang="sv-SE" dirty="0" err="1"/>
              <a:t>setEquipment</a:t>
            </a:r>
            <a:r>
              <a:rPr lang="sv-SE" dirty="0"/>
              <a:t>() {</a:t>
            </a:r>
          </a:p>
          <a:p>
            <a:pPr marL="0" indent="0">
              <a:buNone/>
            </a:pPr>
            <a:r>
              <a:rPr lang="en-US" dirty="0"/>
              <a:t>        </a:t>
            </a:r>
            <a:r>
              <a:rPr lang="en-US" dirty="0" err="1"/>
              <a:t>int</a:t>
            </a:r>
            <a:r>
              <a:rPr lang="en-US" dirty="0"/>
              <a:t> </a:t>
            </a:r>
            <a:r>
              <a:rPr lang="en-US" dirty="0" err="1"/>
              <a:t>equipmentStrength</a:t>
            </a:r>
            <a:r>
              <a:rPr lang="en-US" dirty="0"/>
              <a:t> = (</a:t>
            </a:r>
            <a:r>
              <a:rPr lang="en-US" dirty="0" err="1"/>
              <a:t>int</a:t>
            </a:r>
            <a:r>
              <a:rPr lang="en-US" dirty="0"/>
              <a:t>) ((100 * </a:t>
            </a:r>
            <a:r>
              <a:rPr lang="en-US" dirty="0" err="1"/>
              <a:t>Math.random</a:t>
            </a:r>
            <a:r>
              <a:rPr lang="en-US" dirty="0"/>
              <a:t>()) + 1);</a:t>
            </a:r>
            <a:endParaRPr lang="sv-SE" dirty="0"/>
          </a:p>
          <a:p>
            <a:pPr marL="0" indent="0">
              <a:buNone/>
            </a:pPr>
            <a:r>
              <a:rPr lang="en-US" dirty="0"/>
              <a:t>        if (</a:t>
            </a:r>
            <a:r>
              <a:rPr lang="en-US" dirty="0" err="1"/>
              <a:t>equipmentStrength</a:t>
            </a:r>
            <a:r>
              <a:rPr lang="en-US" dirty="0"/>
              <a:t> % 2 != 0) {</a:t>
            </a:r>
            <a:endParaRPr lang="sv-SE" dirty="0"/>
          </a:p>
          <a:p>
            <a:pPr marL="0" indent="0">
              <a:buNone/>
            </a:pPr>
            <a:r>
              <a:rPr lang="en-US" dirty="0"/>
              <a:t>            </a:t>
            </a:r>
            <a:r>
              <a:rPr lang="en-US" dirty="0" err="1"/>
              <a:t>inventory.addItem</a:t>
            </a:r>
            <a:r>
              <a:rPr lang="en-US" dirty="0"/>
              <a:t>(new Weapon(</a:t>
            </a:r>
            <a:r>
              <a:rPr lang="en-US" dirty="0" err="1"/>
              <a:t>equipmentStrength</a:t>
            </a:r>
            <a:r>
              <a:rPr lang="en-US" dirty="0"/>
              <a:t>));</a:t>
            </a:r>
            <a:endParaRPr lang="sv-SE" dirty="0"/>
          </a:p>
          <a:p>
            <a:pPr marL="0" indent="0">
              <a:buNone/>
            </a:pPr>
            <a:r>
              <a:rPr lang="en-US" dirty="0"/>
              <a:t>        </a:t>
            </a:r>
            <a:r>
              <a:rPr lang="sv-SE" dirty="0"/>
              <a:t>}</a:t>
            </a:r>
          </a:p>
          <a:p>
            <a:pPr marL="0" indent="0">
              <a:buNone/>
            </a:pPr>
            <a:r>
              <a:rPr lang="en-US" dirty="0"/>
              <a:t>        else {</a:t>
            </a:r>
            <a:endParaRPr lang="sv-SE" dirty="0"/>
          </a:p>
          <a:p>
            <a:pPr marL="0" indent="0">
              <a:buNone/>
            </a:pPr>
            <a:r>
              <a:rPr lang="en-US" dirty="0"/>
              <a:t>            </a:t>
            </a:r>
            <a:r>
              <a:rPr lang="en-US" dirty="0" err="1"/>
              <a:t>inventory.addItem</a:t>
            </a:r>
            <a:r>
              <a:rPr lang="en-US" dirty="0"/>
              <a:t>(new Armor(</a:t>
            </a:r>
            <a:r>
              <a:rPr lang="en-US" dirty="0" err="1"/>
              <a:t>equipmentStrength</a:t>
            </a:r>
            <a:r>
              <a:rPr lang="en-US" dirty="0"/>
              <a:t>));</a:t>
            </a:r>
            <a:endParaRPr lang="sv-SE" dirty="0"/>
          </a:p>
          <a:p>
            <a:pPr marL="0" indent="0">
              <a:buNone/>
            </a:pPr>
            <a:r>
              <a:rPr lang="en-US" dirty="0"/>
              <a:t>        </a:t>
            </a:r>
            <a:r>
              <a:rPr lang="sv-SE" dirty="0"/>
              <a:t>}</a:t>
            </a:r>
          </a:p>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157787" cy="2002757"/>
          </a:xfrm>
        </p:spPr>
        <p:txBody>
          <a:bodyPr>
            <a:normAutofit/>
          </a:bodyPr>
          <a:lstStyle/>
          <a:p>
            <a:pPr marL="0" indent="0">
              <a:buNone/>
            </a:pPr>
            <a:r>
              <a:rPr lang="sv-SE" sz="1600" dirty="0"/>
              <a:t>@Test</a:t>
            </a:r>
          </a:p>
          <a:p>
            <a:pPr marL="0" indent="0">
              <a:buNone/>
            </a:pPr>
            <a:r>
              <a:rPr lang="sv-SE" sz="1600" dirty="0"/>
              <a:t>public </a:t>
            </a:r>
            <a:r>
              <a:rPr lang="sv-SE" sz="1600" dirty="0" err="1"/>
              <a:t>void</a:t>
            </a:r>
            <a:r>
              <a:rPr lang="sv-SE" sz="1600" dirty="0"/>
              <a:t> </a:t>
            </a:r>
            <a:r>
              <a:rPr lang="sv-SE" sz="1600" dirty="0" err="1"/>
              <a:t>pickUpItem_pickUpWeapon_weaponStoredInInventory</a:t>
            </a:r>
            <a:r>
              <a:rPr lang="sv-SE" sz="1600" dirty="0"/>
              <a:t>() {</a:t>
            </a:r>
          </a:p>
          <a:p>
            <a:pPr marL="0" indent="0">
              <a:buNone/>
            </a:pPr>
            <a:r>
              <a:rPr lang="sv-SE" sz="1600" dirty="0" err="1"/>
              <a:t>hero.pickUpItem</a:t>
            </a:r>
            <a:r>
              <a:rPr lang="sv-SE" sz="1600" dirty="0"/>
              <a:t>(new </a:t>
            </a:r>
            <a:r>
              <a:rPr lang="sv-SE" sz="1600" dirty="0" err="1"/>
              <a:t>Weapon</a:t>
            </a:r>
            <a:r>
              <a:rPr lang="sv-SE" sz="1600" dirty="0"/>
              <a:t>(10));</a:t>
            </a:r>
          </a:p>
          <a:p>
            <a:pPr marL="0" indent="0">
              <a:buNone/>
            </a:pPr>
            <a:r>
              <a:rPr lang="sv-SE" sz="1600" dirty="0" err="1"/>
              <a:t>assertEquals</a:t>
            </a:r>
            <a:r>
              <a:rPr lang="sv-SE" sz="1600" dirty="0"/>
              <a:t>(new </a:t>
            </a:r>
            <a:r>
              <a:rPr lang="sv-SE" sz="1600" dirty="0" err="1"/>
              <a:t>Weapon</a:t>
            </a:r>
            <a:r>
              <a:rPr lang="sv-SE" sz="1600" dirty="0"/>
              <a:t>(10), </a:t>
            </a:r>
            <a:r>
              <a:rPr lang="sv-SE" sz="1600" dirty="0" err="1"/>
              <a:t>hero.inventory.getItem</a:t>
            </a:r>
            <a:r>
              <a:rPr lang="sv-SE" sz="1600" dirty="0"/>
              <a:t>(0));</a:t>
            </a:r>
          </a:p>
          <a:p>
            <a:pPr marL="0" indent="0">
              <a:buNone/>
            </a:pPr>
            <a:r>
              <a:rPr lang="sv-SE" sz="1600" dirty="0"/>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t>public </a:t>
            </a:r>
            <a:r>
              <a:rPr lang="sv-SE" sz="1600" dirty="0" err="1"/>
              <a:t>void</a:t>
            </a:r>
            <a:r>
              <a:rPr lang="sv-SE" sz="1600" dirty="0"/>
              <a:t> </a:t>
            </a:r>
            <a:r>
              <a:rPr lang="sv-SE" sz="1600" dirty="0" err="1"/>
              <a:t>pickUpItem</a:t>
            </a:r>
            <a:r>
              <a:rPr lang="sv-SE" sz="1600" dirty="0"/>
              <a:t>(</a:t>
            </a:r>
            <a:r>
              <a:rPr lang="sv-SE" sz="1600" dirty="0" err="1"/>
              <a:t>Object</a:t>
            </a:r>
            <a:r>
              <a:rPr lang="sv-SE" sz="1600" dirty="0"/>
              <a:t> item) {</a:t>
            </a:r>
          </a:p>
          <a:p>
            <a:pPr marL="0" indent="0">
              <a:buNone/>
            </a:pPr>
            <a:r>
              <a:rPr lang="sv-SE" sz="1600" dirty="0"/>
              <a:t>…</a:t>
            </a:r>
          </a:p>
          <a:p>
            <a:pPr marL="0" indent="0">
              <a:buNone/>
            </a:pPr>
            <a:r>
              <a:rPr lang="sv-SE" sz="1600" dirty="0" err="1"/>
              <a:t>else</a:t>
            </a:r>
            <a:r>
              <a:rPr lang="sv-SE" sz="1600" dirty="0"/>
              <a:t> </a:t>
            </a:r>
            <a:r>
              <a:rPr lang="sv-SE" sz="1600" dirty="0" err="1"/>
              <a:t>if</a:t>
            </a:r>
            <a:r>
              <a:rPr lang="sv-SE" sz="1600" dirty="0"/>
              <a:t> (item </a:t>
            </a:r>
            <a:r>
              <a:rPr lang="sv-SE" sz="1600" dirty="0" err="1"/>
              <a:t>instanceof</a:t>
            </a:r>
            <a:r>
              <a:rPr lang="sv-SE" sz="1600" dirty="0"/>
              <a:t> Equipment) {</a:t>
            </a:r>
          </a:p>
          <a:p>
            <a:pPr marL="0" indent="0">
              <a:buNone/>
            </a:pPr>
            <a:r>
              <a:rPr lang="sv-SE" sz="1600" dirty="0"/>
              <a:t>    </a:t>
            </a:r>
            <a:r>
              <a:rPr lang="sv-SE" sz="1600" dirty="0" err="1"/>
              <a:t>inventory.addItem</a:t>
            </a:r>
            <a:r>
              <a:rPr lang="sv-SE" sz="1600" dirty="0"/>
              <a:t>((Equipment) item);</a:t>
            </a:r>
          </a:p>
          <a:p>
            <a:pPr marL="0" indent="0">
              <a:buNone/>
            </a:pPr>
            <a:r>
              <a:rPr lang="sv-SE" sz="1600" dirty="0"/>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rmAutofit/>
          </a:bodyPr>
          <a:lstStyle/>
          <a:p>
            <a:pPr marL="0" indent="0">
              <a:buNone/>
            </a:pPr>
            <a:r>
              <a:rPr lang="sv-SE" sz="1200" dirty="0"/>
              <a:t>@Test</a:t>
            </a:r>
            <a:br>
              <a:rPr lang="sv-SE" sz="1200" dirty="0"/>
            </a:br>
            <a:r>
              <a:rPr lang="sv-SE" sz="1200" dirty="0"/>
              <a:t>public </a:t>
            </a:r>
            <a:r>
              <a:rPr lang="sv-SE" sz="1200" dirty="0" err="1"/>
              <a:t>void</a:t>
            </a:r>
            <a:r>
              <a:rPr lang="sv-SE" sz="1200" dirty="0"/>
              <a:t> </a:t>
            </a:r>
            <a:r>
              <a:rPr lang="sv-SE" sz="1200" dirty="0" err="1"/>
              <a:t>pickUpItem_threeWeaponsInInventory_equippedWithStrongest</a:t>
            </a:r>
            <a:r>
              <a:rPr lang="sv-SE" sz="1200" dirty="0"/>
              <a:t>() {</a:t>
            </a:r>
            <a:br>
              <a:rPr lang="sv-SE" sz="1200" dirty="0"/>
            </a:br>
            <a:r>
              <a:rPr lang="sv-SE" sz="1200" dirty="0"/>
              <a:t>    </a:t>
            </a:r>
            <a:r>
              <a:rPr lang="sv-SE" sz="1200" dirty="0" err="1"/>
              <a:t>hero.pickUpItem</a:t>
            </a:r>
            <a:r>
              <a:rPr lang="sv-SE" sz="1200" dirty="0"/>
              <a:t>(new </a:t>
            </a:r>
            <a:r>
              <a:rPr lang="sv-SE" sz="1200" dirty="0" err="1"/>
              <a:t>Weapon</a:t>
            </a:r>
            <a:r>
              <a:rPr lang="sv-SE" sz="1200" dirty="0"/>
              <a:t>(50));</a:t>
            </a:r>
            <a:br>
              <a:rPr lang="sv-SE" sz="1200" dirty="0"/>
            </a:br>
            <a:r>
              <a:rPr lang="sv-SE" sz="1200" dirty="0"/>
              <a:t>    </a:t>
            </a:r>
            <a:r>
              <a:rPr lang="sv-SE" sz="1200" dirty="0" err="1"/>
              <a:t>hero.pickUpItem</a:t>
            </a:r>
            <a:r>
              <a:rPr lang="sv-SE" sz="1200" dirty="0"/>
              <a:t>(new </a:t>
            </a:r>
            <a:r>
              <a:rPr lang="sv-SE" sz="1200" dirty="0" err="1"/>
              <a:t>Weapon</a:t>
            </a:r>
            <a:r>
              <a:rPr lang="sv-SE" sz="1200" dirty="0"/>
              <a:t>(89));</a:t>
            </a:r>
            <a:br>
              <a:rPr lang="sv-SE" sz="1200" dirty="0"/>
            </a:br>
            <a:r>
              <a:rPr lang="sv-SE" sz="1200" dirty="0"/>
              <a:t>    </a:t>
            </a:r>
            <a:r>
              <a:rPr lang="sv-SE" sz="1200" dirty="0" err="1"/>
              <a:t>hero.pickUpItem</a:t>
            </a:r>
            <a:r>
              <a:rPr lang="sv-SE" sz="1200" dirty="0"/>
              <a:t>(new </a:t>
            </a:r>
            <a:r>
              <a:rPr lang="sv-SE" sz="1200" dirty="0" err="1"/>
              <a:t>Weapon</a:t>
            </a:r>
            <a:r>
              <a:rPr lang="sv-SE" sz="1200" dirty="0"/>
              <a:t>(42));</a:t>
            </a:r>
            <a:br>
              <a:rPr lang="sv-SE" sz="1200" dirty="0"/>
            </a:br>
            <a:r>
              <a:rPr lang="sv-SE" sz="1200" dirty="0"/>
              <a:t>    </a:t>
            </a:r>
            <a:r>
              <a:rPr lang="sv-SE" sz="1200" i="1" dirty="0" err="1"/>
              <a:t>assertEquals</a:t>
            </a:r>
            <a:r>
              <a:rPr lang="sv-SE" sz="1200" dirty="0"/>
              <a:t>(89, </a:t>
            </a:r>
            <a:r>
              <a:rPr lang="sv-SE" sz="1200" dirty="0" err="1"/>
              <a:t>hero.getEquippedWeapon</a:t>
            </a:r>
            <a:r>
              <a:rPr lang="sv-SE" sz="1200" dirty="0"/>
              <a:t>().</a:t>
            </a:r>
            <a:r>
              <a:rPr lang="sv-SE" sz="1200" dirty="0" err="1"/>
              <a:t>getDamage</a:t>
            </a:r>
            <a:r>
              <a:rPr lang="sv-SE" sz="1200" dirty="0"/>
              <a:t>());</a:t>
            </a:r>
            <a:br>
              <a:rPr lang="sv-SE" sz="1200" dirty="0"/>
            </a:br>
            <a:r>
              <a:rPr lang="sv-SE" sz="1200" dirty="0"/>
              <a:t>}</a:t>
            </a: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200" dirty="0"/>
              <a:t>public </a:t>
            </a:r>
            <a:r>
              <a:rPr lang="sv-SE" sz="1200" dirty="0" err="1"/>
              <a:t>void</a:t>
            </a:r>
            <a:r>
              <a:rPr lang="sv-SE" sz="1200" dirty="0"/>
              <a:t> </a:t>
            </a:r>
            <a:r>
              <a:rPr lang="sv-SE" sz="1200" dirty="0" err="1"/>
              <a:t>pickUpItem</a:t>
            </a:r>
            <a:r>
              <a:rPr lang="sv-SE" sz="1200" dirty="0"/>
              <a:t>(Item item) {</a:t>
            </a:r>
            <a:br>
              <a:rPr lang="sv-SE" sz="1200" dirty="0"/>
            </a:br>
            <a:r>
              <a:rPr lang="sv-SE" sz="1200" dirty="0"/>
              <a:t>…</a:t>
            </a:r>
            <a:br>
              <a:rPr lang="sv-SE" sz="1200" dirty="0"/>
            </a:br>
            <a:r>
              <a:rPr lang="sv-SE" sz="1200" dirty="0"/>
              <a:t>    </a:t>
            </a:r>
            <a:r>
              <a:rPr lang="sv-SE" sz="1200" dirty="0" err="1"/>
              <a:t>else</a:t>
            </a:r>
            <a:r>
              <a:rPr lang="sv-SE" sz="1200" dirty="0"/>
              <a:t> </a:t>
            </a:r>
            <a:r>
              <a:rPr lang="sv-SE" sz="1200" dirty="0" err="1"/>
              <a:t>if</a:t>
            </a:r>
            <a:r>
              <a:rPr lang="sv-SE" sz="1200" dirty="0"/>
              <a:t> (item </a:t>
            </a:r>
            <a:r>
              <a:rPr lang="sv-SE" sz="1200" dirty="0" err="1"/>
              <a:t>instanceof</a:t>
            </a:r>
            <a:r>
              <a:rPr lang="sv-SE" sz="1200" dirty="0"/>
              <a:t> Equipment) {</a:t>
            </a:r>
            <a:br>
              <a:rPr lang="sv-SE" sz="1200" dirty="0"/>
            </a:br>
            <a:r>
              <a:rPr lang="sv-SE" sz="1200" dirty="0"/>
              <a:t>        </a:t>
            </a:r>
            <a:r>
              <a:rPr lang="sv-SE" sz="1200" dirty="0" err="1"/>
              <a:t>pickUpEquipment</a:t>
            </a:r>
            <a:r>
              <a:rPr lang="sv-SE" sz="1200" dirty="0"/>
              <a:t>((Equipment) item);</a:t>
            </a:r>
            <a:br>
              <a:rPr lang="sv-SE" sz="1200" dirty="0"/>
            </a:br>
            <a:r>
              <a:rPr lang="sv-SE" sz="1200" dirty="0"/>
              <a:t>        </a:t>
            </a:r>
            <a:r>
              <a:rPr lang="sv-SE" sz="1200" dirty="0" err="1"/>
              <a:t>inventory.addItem</a:t>
            </a:r>
            <a:r>
              <a:rPr lang="sv-SE" sz="1200" dirty="0"/>
              <a:t>((Equipment) item);</a:t>
            </a:r>
            <a:br>
              <a:rPr lang="sv-SE" sz="1200" dirty="0"/>
            </a:br>
            <a:r>
              <a:rPr lang="sv-SE" sz="1200" dirty="0"/>
              <a:t>    }</a:t>
            </a:r>
            <a:br>
              <a:rPr lang="sv-SE" sz="1200" dirty="0"/>
            </a:br>
            <a:r>
              <a:rPr lang="sv-SE" sz="1200" dirty="0"/>
              <a:t>}</a:t>
            </a:r>
            <a:br>
              <a:rPr lang="sv-SE" sz="1200" dirty="0"/>
            </a:br>
            <a:endParaRPr lang="sv-SE" sz="1200" dirty="0"/>
          </a:p>
          <a:p>
            <a:pPr marL="0" indent="0">
              <a:buNone/>
            </a:pPr>
            <a:r>
              <a:rPr lang="sv-SE" sz="1200" dirty="0"/>
              <a:t>private </a:t>
            </a:r>
            <a:r>
              <a:rPr lang="sv-SE" sz="1200" dirty="0" err="1"/>
              <a:t>void</a:t>
            </a:r>
            <a:r>
              <a:rPr lang="sv-SE" sz="1200" dirty="0"/>
              <a:t> </a:t>
            </a:r>
            <a:r>
              <a:rPr lang="sv-SE" sz="1200" dirty="0" err="1"/>
              <a:t>setActiveEquipment</a:t>
            </a:r>
            <a:r>
              <a:rPr lang="sv-SE" sz="1200" dirty="0"/>
              <a:t> (Equipment item) {</a:t>
            </a:r>
            <a:br>
              <a:rPr lang="sv-SE" sz="1200" dirty="0"/>
            </a:br>
            <a:r>
              <a:rPr lang="sv-SE" sz="1200" dirty="0"/>
              <a:t>    </a:t>
            </a:r>
            <a:r>
              <a:rPr lang="sv-SE" sz="1200" dirty="0" err="1"/>
              <a:t>if</a:t>
            </a:r>
            <a:r>
              <a:rPr lang="sv-SE" sz="1200" dirty="0"/>
              <a:t> (item </a:t>
            </a:r>
            <a:r>
              <a:rPr lang="sv-SE" sz="1200" dirty="0" err="1"/>
              <a:t>instanceof</a:t>
            </a:r>
            <a:r>
              <a:rPr lang="sv-SE" sz="1200" dirty="0"/>
              <a:t> </a:t>
            </a:r>
            <a:r>
              <a:rPr lang="sv-SE" sz="1200" dirty="0" err="1"/>
              <a:t>Armor</a:t>
            </a:r>
            <a:r>
              <a:rPr lang="sv-SE" sz="1200" dirty="0"/>
              <a:t>) {</a:t>
            </a:r>
            <a:br>
              <a:rPr lang="sv-SE" sz="1200" dirty="0"/>
            </a:br>
            <a:r>
              <a:rPr lang="sv-SE" sz="1200" dirty="0"/>
              <a:t>     …</a:t>
            </a:r>
            <a:br>
              <a:rPr lang="sv-SE" sz="1200" dirty="0"/>
            </a:br>
            <a:r>
              <a:rPr lang="sv-SE" sz="1200" dirty="0"/>
              <a:t>    }</a:t>
            </a:r>
            <a:br>
              <a:rPr lang="sv-SE" sz="1200" dirty="0"/>
            </a:br>
            <a:r>
              <a:rPr lang="sv-SE" sz="1200" dirty="0"/>
              <a:t>    </a:t>
            </a:r>
            <a:r>
              <a:rPr lang="sv-SE" sz="1200" dirty="0" err="1"/>
              <a:t>else</a:t>
            </a:r>
            <a:r>
              <a:rPr lang="sv-SE" sz="1200" dirty="0"/>
              <a:t> </a:t>
            </a:r>
            <a:r>
              <a:rPr lang="sv-SE" sz="1200" dirty="0" err="1"/>
              <a:t>if</a:t>
            </a:r>
            <a:r>
              <a:rPr lang="sv-SE" sz="1200" dirty="0"/>
              <a:t> (item </a:t>
            </a:r>
            <a:r>
              <a:rPr lang="sv-SE" sz="1200" dirty="0" err="1"/>
              <a:t>instanceof</a:t>
            </a:r>
            <a:r>
              <a:rPr lang="sv-SE" sz="1200" dirty="0"/>
              <a:t> </a:t>
            </a:r>
            <a:r>
              <a:rPr lang="sv-SE" sz="1200" dirty="0" err="1"/>
              <a:t>Weapon</a:t>
            </a:r>
            <a:r>
              <a:rPr lang="sv-SE" sz="1200" dirty="0"/>
              <a:t>) {</a:t>
            </a:r>
            <a:br>
              <a:rPr lang="sv-SE" sz="1200" dirty="0"/>
            </a:br>
            <a:r>
              <a:rPr lang="sv-SE" sz="1200" dirty="0"/>
              <a:t>        </a:t>
            </a:r>
            <a:r>
              <a:rPr lang="sv-SE" sz="1200" dirty="0" err="1"/>
              <a:t>if</a:t>
            </a:r>
            <a:r>
              <a:rPr lang="sv-SE" sz="1200" dirty="0"/>
              <a:t> (</a:t>
            </a:r>
            <a:r>
              <a:rPr lang="sv-SE" sz="1200" dirty="0" err="1"/>
              <a:t>equippedWeapon</a:t>
            </a:r>
            <a:r>
              <a:rPr lang="sv-SE" sz="1200" dirty="0"/>
              <a:t> == </a:t>
            </a:r>
            <a:r>
              <a:rPr lang="sv-SE" sz="1200" dirty="0" err="1"/>
              <a:t>null</a:t>
            </a:r>
            <a:r>
              <a:rPr lang="sv-SE" sz="1200" dirty="0"/>
              <a:t> || </a:t>
            </a:r>
            <a:r>
              <a:rPr lang="sv-SE" sz="1200" dirty="0" err="1"/>
              <a:t>item.strength</a:t>
            </a:r>
            <a:r>
              <a:rPr lang="sv-SE" sz="1200" dirty="0"/>
              <a:t> &gt; </a:t>
            </a:r>
            <a:r>
              <a:rPr lang="sv-SE" sz="1200" dirty="0" err="1"/>
              <a:t>equippedWeapon.strength</a:t>
            </a:r>
            <a:r>
              <a:rPr lang="sv-SE" sz="1200" dirty="0"/>
              <a:t>) {</a:t>
            </a:r>
            <a:br>
              <a:rPr lang="sv-SE" sz="1200" dirty="0"/>
            </a:br>
            <a:r>
              <a:rPr lang="sv-SE" sz="1200" dirty="0"/>
              <a:t>            </a:t>
            </a:r>
            <a:r>
              <a:rPr lang="sv-SE" sz="1200" dirty="0" err="1"/>
              <a:t>equippedWeapon</a:t>
            </a:r>
            <a:r>
              <a:rPr lang="sv-SE" sz="1200" dirty="0"/>
              <a:t> = (</a:t>
            </a:r>
            <a:r>
              <a:rPr lang="sv-SE" sz="1200" dirty="0" err="1"/>
              <a:t>Weapon</a:t>
            </a:r>
            <a:r>
              <a:rPr lang="sv-SE" sz="1200" dirty="0"/>
              <a:t>) item;</a:t>
            </a:r>
            <a:br>
              <a:rPr lang="sv-SE" sz="1200" dirty="0"/>
            </a:br>
            <a:r>
              <a:rPr lang="sv-SE" sz="1200" dirty="0"/>
              <a:t>        }</a:t>
            </a:r>
            <a:br>
              <a:rPr lang="sv-SE" sz="1200" dirty="0"/>
            </a:br>
            <a:r>
              <a:rPr lang="sv-SE" sz="1200" dirty="0"/>
              <a:t>    }</a:t>
            </a:r>
            <a:br>
              <a:rPr lang="sv-SE" sz="1200" dirty="0"/>
            </a:br>
            <a:r>
              <a:rPr lang="sv-SE" sz="1200" dirty="0"/>
              <a:t>}</a:t>
            </a:r>
          </a:p>
        </p:txBody>
      </p:sp>
      <p:sp>
        <p:nvSpPr>
          <p:cNvPr id="3" name="textruta 2">
            <a:extLst>
              <a:ext uri="{FF2B5EF4-FFF2-40B4-BE49-F238E27FC236}">
                <a16:creationId xmlns:a16="http://schemas.microsoft.com/office/drawing/2014/main" id="{A8572FDD-D53F-8E4A-84F7-75BCE7F92CA9}"/>
              </a:ext>
            </a:extLst>
          </p:cNvPr>
          <p:cNvSpPr txBox="1"/>
          <p:nvPr/>
        </p:nvSpPr>
        <p:spPr>
          <a:xfrm>
            <a:off x="839788" y="4251158"/>
            <a:ext cx="5157787" cy="1477328"/>
          </a:xfrm>
          <a:prstGeom prst="rect">
            <a:avLst/>
          </a:prstGeom>
          <a:noFill/>
        </p:spPr>
        <p:txBody>
          <a:bodyPr wrap="square" rtlCol="0">
            <a:spAutoFit/>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2888</Words>
  <Application>Microsoft Macintosh PowerPoint</Application>
  <PresentationFormat>Bredbild</PresentationFormat>
  <Paragraphs>284</Paragraphs>
  <Slides>37</Slides>
  <Notes>37</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37</vt:i4>
      </vt:variant>
    </vt:vector>
  </HeadingPairs>
  <TitlesOfParts>
    <vt:vector size="42"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class Inventory</vt:lpstr>
      <vt:lpstr>Tillståndsmaskin</vt:lpstr>
      <vt:lpstr>Testfall</vt:lpstr>
      <vt:lpstr>Testmatris</vt:lpstr>
      <vt:lpstr>Granskning</vt:lpstr>
      <vt:lpstr>Granskningsrapport</vt:lpstr>
      <vt:lpstr>Erfarenheter av granskning</vt:lpstr>
      <vt:lpstr>Kodkritiksystem: FindBugs IDEA</vt:lpstr>
      <vt:lpstr>Statiska mått</vt:lpstr>
      <vt:lpstr>Statiska mått (objektorienterade)</vt:lpstr>
      <vt:lpstr>Täckningsgrad</vt:lpstr>
      <vt:lpstr>Profiler</vt:lpstr>
      <vt:lpstr>Byggscript 1</vt:lpstr>
      <vt:lpstr>Byggscript 2</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Hampus Idstam</cp:lastModifiedBy>
  <cp:revision>207</cp:revision>
  <dcterms:created xsi:type="dcterms:W3CDTF">2016-10-07T07:01:15Z</dcterms:created>
  <dcterms:modified xsi:type="dcterms:W3CDTF">2018-10-28T20:17:51Z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