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92" r:id="rId5"/>
    <p:sldId id="293" r:id="rId6"/>
    <p:sldId id="282" r:id="rId7"/>
    <p:sldId id="283" r:id="rId8"/>
    <p:sldId id="284" r:id="rId9"/>
    <p:sldId id="285" r:id="rId10"/>
    <p:sldId id="286" r:id="rId11"/>
    <p:sldId id="287" r:id="rId12"/>
    <p:sldId id="288" r:id="rId13"/>
    <p:sldId id="289" r:id="rId14"/>
    <p:sldId id="291" r:id="rId15"/>
    <p:sldId id="290" r:id="rId16"/>
    <p:sldId id="260" r:id="rId17"/>
    <p:sldId id="261" r:id="rId18"/>
    <p:sldId id="262" r:id="rId19"/>
    <p:sldId id="263" r:id="rId20"/>
    <p:sldId id="264" r:id="rId21"/>
    <p:sldId id="265" r:id="rId22"/>
    <p:sldId id="266" r:id="rId23"/>
    <p:sldId id="267" r:id="rId24"/>
    <p:sldId id="268" r:id="rId25"/>
    <p:sldId id="269" r:id="rId26"/>
    <p:sldId id="270" r:id="rId27"/>
    <p:sldId id="272" r:id="rId28"/>
    <p:sldId id="271" r:id="rId29"/>
    <p:sldId id="273" r:id="rId30"/>
    <p:sldId id="274" r:id="rId31"/>
    <p:sldId id="275" r:id="rId32"/>
    <p:sldId id="276" r:id="rId33"/>
    <p:sldId id="277" r:id="rId34"/>
    <p:sldId id="278" r:id="rId35"/>
    <p:sldId id="279" r:id="rId36"/>
    <p:sldId id="280" r:id="rId37"/>
    <p:sldId id="281" r:id="rId38"/>
  </p:sldIdLst>
  <p:sldSz cx="12192000" cy="6858000"/>
  <p:notesSz cx="6858000" cy="9144000"/>
  <p:custDataLst>
    <p:tags r:id="rId4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p:restoredTop sz="85045" autoAdjust="0"/>
  </p:normalViewPr>
  <p:slideViewPr>
    <p:cSldViewPr snapToGrid="0">
      <p:cViewPr varScale="1">
        <p:scale>
          <a:sx n="80" d="100"/>
          <a:sy n="80" d="100"/>
        </p:scale>
        <p:origin x="1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93501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3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(original)</a:t>
            </a:r>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(från början)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50000"/>
              </a:lnSpc>
            </a:pPr>
            <a:r>
              <a:rPr lang="sv-SE" dirty="0"/>
              <a:t>Kändes som ett omvänt arbetssätt i början</a:t>
            </a:r>
          </a:p>
          <a:p>
            <a:pPr>
              <a:lnSpc>
                <a:spcPct val="150000"/>
              </a:lnSpc>
            </a:pPr>
            <a:r>
              <a:rPr lang="sv-SE" dirty="0"/>
              <a:t>Bra metod för att dela upp metoder i hanterbara bitar</a:t>
            </a:r>
          </a:p>
          <a:p>
            <a:pPr>
              <a:lnSpc>
                <a:spcPct val="150000"/>
              </a:lnSpc>
            </a:pPr>
            <a:r>
              <a:rPr lang="sv-SE" dirty="0"/>
              <a:t>Fick kompileringsfel i test före att </a:t>
            </a:r>
            <a:r>
              <a:rPr lang="sv-SE" dirty="0" err="1"/>
              <a:t>konstruktorer</a:t>
            </a:r>
            <a:r>
              <a:rPr lang="sv-SE" dirty="0"/>
              <a:t> skrivits</a:t>
            </a:r>
          </a:p>
          <a:p>
            <a:pPr>
              <a:lnSpc>
                <a:spcPct val="150000"/>
              </a:lnSpc>
            </a:pPr>
            <a:r>
              <a:rPr lang="sv-SE" dirty="0"/>
              <a:t>Svårt namnge testfall</a:t>
            </a:r>
          </a:p>
          <a:p>
            <a:pPr>
              <a:lnSpc>
                <a:spcPct val="150000"/>
              </a:lnSpc>
            </a:pPr>
            <a:r>
              <a:rPr lang="sv-SE" dirty="0"/>
              <a:t>Många oordnade testfall, svårt hålla reda på vad som är testat</a:t>
            </a:r>
          </a:p>
          <a:p>
            <a:pPr lvl="1">
              <a:lnSpc>
                <a:spcPct val="150000"/>
              </a:lnSpc>
            </a:pPr>
            <a:r>
              <a:rPr lang="sv-SE" dirty="0"/>
              <a:t>Inga spårbarhetsmatriser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Class Hero</a:t>
            </a:r>
          </a:p>
        </p:txBody>
      </p:sp>
      <p:sp>
        <p:nvSpPr>
          <p:cNvPr id="3" name="Platshållare för innehåll 2"/>
          <p:cNvSpPr>
            <a:spLocks noGrp="1"/>
          </p:cNvSpPr>
          <p:nvPr>
            <p:ph idx="1"/>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Emma, </a:t>
            </a:r>
            <a:r>
              <a:rPr lang="sv-SE" dirty="0" err="1"/>
              <a:t>JaCoCo</a:t>
            </a:r>
            <a:r>
              <a:rPr lang="sv-SE" dirty="0"/>
              <a:t> och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4" name="Content Placeholder 3">
            <a:extLst>
              <a:ext uri="{FF2B5EF4-FFF2-40B4-BE49-F238E27FC236}">
                <a16:creationId xmlns:a16="http://schemas.microsoft.com/office/drawing/2014/main" id="{72DD9D18-2ED2-6942-8C68-EB5FC6C38AD3}"/>
              </a:ext>
            </a:extLst>
          </p:cNvPr>
          <p:cNvGraphicFramePr>
            <a:graphicFrameLocks noGrp="1"/>
          </p:cNvGraphicFramePr>
          <p:nvPr>
            <p:ph idx="1"/>
            <p:extLst>
              <p:ext uri="{D42A27DB-BD31-4B8C-83A1-F6EECF244321}">
                <p14:modId xmlns:p14="http://schemas.microsoft.com/office/powerpoint/2010/main" val="72073501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184229283"/>
                    </a:ext>
                  </a:extLst>
                </a:gridCol>
                <a:gridCol w="1051560">
                  <a:extLst>
                    <a:ext uri="{9D8B030D-6E8A-4147-A177-3AD203B41FA5}">
                      <a16:colId xmlns:a16="http://schemas.microsoft.com/office/drawing/2014/main" val="2611572147"/>
                    </a:ext>
                  </a:extLst>
                </a:gridCol>
                <a:gridCol w="1051560">
                  <a:extLst>
                    <a:ext uri="{9D8B030D-6E8A-4147-A177-3AD203B41FA5}">
                      <a16:colId xmlns:a16="http://schemas.microsoft.com/office/drawing/2014/main" val="446212208"/>
                    </a:ext>
                  </a:extLst>
                </a:gridCol>
                <a:gridCol w="1051560">
                  <a:extLst>
                    <a:ext uri="{9D8B030D-6E8A-4147-A177-3AD203B41FA5}">
                      <a16:colId xmlns:a16="http://schemas.microsoft.com/office/drawing/2014/main" val="3573034008"/>
                    </a:ext>
                  </a:extLst>
                </a:gridCol>
                <a:gridCol w="1051560">
                  <a:extLst>
                    <a:ext uri="{9D8B030D-6E8A-4147-A177-3AD203B41FA5}">
                      <a16:colId xmlns:a16="http://schemas.microsoft.com/office/drawing/2014/main" val="2433933469"/>
                    </a:ext>
                  </a:extLst>
                </a:gridCol>
                <a:gridCol w="1051560">
                  <a:extLst>
                    <a:ext uri="{9D8B030D-6E8A-4147-A177-3AD203B41FA5}">
                      <a16:colId xmlns:a16="http://schemas.microsoft.com/office/drawing/2014/main" val="3072811336"/>
                    </a:ext>
                  </a:extLst>
                </a:gridCol>
                <a:gridCol w="1051560">
                  <a:extLst>
                    <a:ext uri="{9D8B030D-6E8A-4147-A177-3AD203B41FA5}">
                      <a16:colId xmlns:a16="http://schemas.microsoft.com/office/drawing/2014/main" val="279017012"/>
                    </a:ext>
                  </a:extLst>
                </a:gridCol>
                <a:gridCol w="1051560">
                  <a:extLst>
                    <a:ext uri="{9D8B030D-6E8A-4147-A177-3AD203B41FA5}">
                      <a16:colId xmlns:a16="http://schemas.microsoft.com/office/drawing/2014/main" val="2427630921"/>
                    </a:ext>
                  </a:extLst>
                </a:gridCol>
                <a:gridCol w="1051560">
                  <a:extLst>
                    <a:ext uri="{9D8B030D-6E8A-4147-A177-3AD203B41FA5}">
                      <a16:colId xmlns:a16="http://schemas.microsoft.com/office/drawing/2014/main" val="547985546"/>
                    </a:ext>
                  </a:extLst>
                </a:gridCol>
                <a:gridCol w="1051560">
                  <a:extLst>
                    <a:ext uri="{9D8B030D-6E8A-4147-A177-3AD203B41FA5}">
                      <a16:colId xmlns:a16="http://schemas.microsoft.com/office/drawing/2014/main" val="2314024160"/>
                    </a:ext>
                  </a:extLst>
                </a:gridCol>
              </a:tblGrid>
              <a:tr h="370840">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96099954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47682181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6227405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299163262"/>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4050405104"/>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818876687"/>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61708520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05384879"/>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317707948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2535145467"/>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Granskning av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938463"/>
          </a:xfrm>
        </p:spPr>
        <p:txBody>
          <a:bodyPr/>
          <a:lstStyle/>
          <a:p>
            <a:r>
              <a:rPr lang="sv-SE" dirty="0"/>
              <a:t>Kodkritiksystem</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1389062" y="2597150"/>
            <a:ext cx="9413875" cy="3803650"/>
          </a:xfrm>
        </p:spPr>
      </p:pic>
      <p:sp>
        <p:nvSpPr>
          <p:cNvPr id="3" name="Platshållare för innehåll 2"/>
          <p:cNvSpPr>
            <a:spLocks noGrp="1"/>
          </p:cNvSpPr>
          <p:nvPr>
            <p:ph type="body" sz="half" idx="2"/>
          </p:nvPr>
        </p:nvSpPr>
        <p:spPr>
          <a:xfrm>
            <a:off x="839788" y="1523206"/>
            <a:ext cx="3932237" cy="3811588"/>
          </a:xfrm>
        </p:spPr>
        <p:txBody>
          <a:bodyPr/>
          <a:lstStyle/>
          <a:p>
            <a:r>
              <a:rPr lang="sv-SE" dirty="0" err="1"/>
              <a:t>FindBugs</a:t>
            </a:r>
            <a:endParaRPr lang="sv-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4283075" y="609600"/>
            <a:ext cx="7651750" cy="5534025"/>
          </a:xfrm>
        </p:spPr>
      </p:pic>
      <p:sp>
        <p:nvSpPr>
          <p:cNvPr id="3" name="Platshållare för innehåll 2"/>
          <p:cNvSpPr>
            <a:spLocks noGrp="1"/>
          </p:cNvSpPr>
          <p:nvPr>
            <p:ph type="body" sz="half" idx="2"/>
          </p:nvPr>
        </p:nvSpPr>
        <p:spPr/>
        <p:txBody>
          <a:bodyPr/>
          <a:lstStyle/>
          <a:p>
            <a:endParaRPr lang="sv-SE" dirty="0"/>
          </a:p>
          <a:p>
            <a:r>
              <a:rPr lang="sv-SE" dirty="0"/>
              <a:t>LOC projektet: </a:t>
            </a:r>
          </a:p>
          <a:p>
            <a:r>
              <a:rPr lang="sv-SE" dirty="0"/>
              <a:t>LOC för testerna: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r>
              <a:rPr lang="sv-SE" sz="9600" dirty="0"/>
              <a:t>97%</a:t>
            </a: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a:xfrm>
            <a:off x="838201" y="1690688"/>
            <a:ext cx="4775200" cy="4067175"/>
          </a:xfrm>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Content Placeholder 8">
            <a:extLst>
              <a:ext uri="{FF2B5EF4-FFF2-40B4-BE49-F238E27FC236}">
                <a16:creationId xmlns:a16="http://schemas.microsoft.com/office/drawing/2014/main" id="{78850CEF-FEB9-6142-9DB6-D69D09AB3D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268678"/>
            <a:ext cx="10515600" cy="3465231"/>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2355</Words>
  <Application>Microsoft Macintosh PowerPoint</Application>
  <PresentationFormat>Bredbild</PresentationFormat>
  <Paragraphs>175</Paragraphs>
  <Slides>37</Slides>
  <Notes>37</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37</vt:i4>
      </vt:variant>
    </vt:vector>
  </HeadingPairs>
  <TitlesOfParts>
    <vt:vector size="41" baseType="lpstr">
      <vt:lpstr>Arial</vt:lpstr>
      <vt:lpstr>Calibri</vt:lpstr>
      <vt:lpstr>Calibri Light</vt:lpstr>
      <vt:lpstr>Office-tema</vt:lpstr>
      <vt:lpstr>Grupp nr: 5</vt:lpstr>
      <vt:lpstr>Verktyg</vt:lpstr>
      <vt:lpstr>Slutlig design – översikt</vt:lpstr>
      <vt:lpstr>Slutlig design</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vt:lpstr>
      <vt:lpstr>Tillståndsmaskin</vt:lpstr>
      <vt:lpstr>Testfall</vt:lpstr>
      <vt:lpstr>Testmatris</vt:lpstr>
      <vt:lpstr>Beslutstabell</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Joakim Hansen</cp:lastModifiedBy>
  <cp:revision>98</cp:revision>
  <dcterms:created xsi:type="dcterms:W3CDTF">2016-10-07T07:01:15Z</dcterms:created>
  <dcterms:modified xsi:type="dcterms:W3CDTF">2018-10-24T13:31:44Z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