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300" r:id="rId14"/>
    <p:sldId id="306" r:id="rId15"/>
    <p:sldId id="288" r:id="rId16"/>
    <p:sldId id="291" r:id="rId17"/>
    <p:sldId id="290" r:id="rId18"/>
    <p:sldId id="260" r:id="rId19"/>
    <p:sldId id="261" r:id="rId20"/>
    <p:sldId id="262" r:id="rId21"/>
    <p:sldId id="264" r:id="rId22"/>
    <p:sldId id="298" r:id="rId23"/>
    <p:sldId id="265" r:id="rId24"/>
    <p:sldId id="266" r:id="rId25"/>
    <p:sldId id="267" r:id="rId26"/>
    <p:sldId id="273" r:id="rId27"/>
    <p:sldId id="274" r:id="rId28"/>
    <p:sldId id="275" r:id="rId29"/>
    <p:sldId id="276" r:id="rId30"/>
    <p:sldId id="301" r:id="rId31"/>
    <p:sldId id="277" r:id="rId32"/>
    <p:sldId id="297" r:id="rId33"/>
    <p:sldId id="278" r:id="rId34"/>
    <p:sldId id="302" r:id="rId35"/>
    <p:sldId id="279" r:id="rId36"/>
    <p:sldId id="304" r:id="rId37"/>
    <p:sldId id="303" r:id="rId38"/>
    <p:sldId id="305" r:id="rId39"/>
    <p:sldId id="280" r:id="rId40"/>
    <p:sldId id="294" r:id="rId41"/>
  </p:sldIdLst>
  <p:sldSz cx="12192000" cy="6858000"/>
  <p:notesSz cx="6858000" cy="9144000"/>
  <p:custDataLst>
    <p:tags r:id="rId43"/>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63" autoAdjust="0"/>
    <p:restoredTop sz="85045" autoAdjust="0"/>
  </p:normalViewPr>
  <p:slideViewPr>
    <p:cSldViewPr snapToGrid="0">
      <p:cViewPr varScale="1">
        <p:scale>
          <a:sx n="80" d="100"/>
          <a:sy n="80" d="100"/>
        </p:scale>
        <p:origin x="9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208820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02372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WMC är högst utöver kartan vilket gör att vi tycker denna klass bör testas mer utförligt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1"/>
            <a:r>
              <a:rPr lang="sv-SE" dirty="0"/>
              <a:t>Motivering till varför vi valt </a:t>
            </a:r>
            <a:r>
              <a:rPr lang="sv-SE" dirty="0" err="1"/>
              <a:t>GeneratedMap</a:t>
            </a:r>
            <a:r>
              <a:rPr lang="sv-SE" dirty="0"/>
              <a:t>:</a:t>
            </a:r>
          </a:p>
          <a:p>
            <a:pPr lvl="1"/>
            <a:r>
              <a:rPr lang="sv-SE" dirty="0"/>
              <a:t>Den klass vi modifierat mest = </a:t>
            </a:r>
            <a:r>
              <a:rPr lang="sv-SE" dirty="0">
                <a:sym typeface="Wingdings" pitchFamily="2" charset="2"/>
              </a:rPr>
              <a:t>överväganden som kan kritiseras</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Skriv upp definitionen av </a:t>
            </a:r>
            <a:r>
              <a:rPr lang="sv-SE" sz="1200" kern="1200" dirty="0" err="1">
                <a:solidFill>
                  <a:schemeClr val="tx1"/>
                </a:solidFill>
                <a:effectLst/>
                <a:latin typeface="+mn-lt"/>
                <a:ea typeface="+mn-ea"/>
                <a:cs typeface="+mn-cs"/>
              </a:rPr>
              <a:t>Severity</a:t>
            </a:r>
            <a:r>
              <a:rPr lang="sv-SE" sz="1200" kern="1200" dirty="0">
                <a:solidFill>
                  <a:schemeClr val="tx1"/>
                </a:solidFill>
                <a:effectLst/>
                <a:latin typeface="+mn-lt"/>
                <a:ea typeface="+mn-ea"/>
                <a:cs typeface="+mn-cs"/>
              </a:rPr>
              <a:t>-rankings.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395575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250931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15645698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39</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40</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3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getStrength_EquipmentEmtpy_0strength(){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getStrength_EquipmentWeapon_5Strength(){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(5,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getStrength_EquipmentWeaponArmor_10Strength(){</a:t>
            </a:r>
            <a:br>
              <a:rPr lang="sv-SE" sz="1400" dirty="0">
                <a:solidFill>
                  <a:schemeClr val="accent1">
                    <a:lumMod val="75000"/>
                  </a:schemeClr>
                </a:solidFill>
              </a:rPr>
            </a:br>
            <a:r>
              <a:rPr lang="sv-SE" sz="1400" dirty="0">
                <a:solidFill>
                  <a:schemeClr val="accent1">
                    <a:lumMod val="75000"/>
                  </a:schemeClr>
                </a:solidFill>
              </a:rPr>
              <a:t>    Hero </a:t>
            </a:r>
            <a:r>
              <a:rPr lang="sv-SE" sz="1400" dirty="0" err="1">
                <a:solidFill>
                  <a:schemeClr val="accent1">
                    <a:lumMod val="75000"/>
                  </a:schemeClr>
                </a:solidFill>
              </a:rPr>
              <a:t>hero</a:t>
            </a:r>
            <a:r>
              <a:rPr lang="sv-SE" sz="1400" dirty="0">
                <a:solidFill>
                  <a:schemeClr val="accent1">
                    <a:lumMod val="75000"/>
                  </a:schemeClr>
                </a:solidFill>
              </a:rPr>
              <a:t> = new Hero(100);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Weapon</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hero.pickUpItem</a:t>
            </a:r>
            <a:r>
              <a:rPr lang="sv-SE" sz="1400" dirty="0">
                <a:solidFill>
                  <a:schemeClr val="accent1">
                    <a:lumMod val="75000"/>
                  </a:schemeClr>
                </a:solidFill>
              </a:rPr>
              <a:t>(new </a:t>
            </a:r>
            <a:r>
              <a:rPr lang="sv-SE" sz="1400" dirty="0" err="1">
                <a:solidFill>
                  <a:schemeClr val="accent1">
                    <a:lumMod val="75000"/>
                  </a:schemeClr>
                </a:solidFill>
              </a:rPr>
              <a:t>Armor</a:t>
            </a:r>
            <a:r>
              <a:rPr lang="sv-SE" sz="1400" dirty="0">
                <a:solidFill>
                  <a:schemeClr val="accent1">
                    <a:lumMod val="75000"/>
                  </a:schemeClr>
                </a:solidFill>
              </a:rPr>
              <a:t>(5));</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(10, </a:t>
            </a:r>
            <a:r>
              <a:rPr lang="sv-SE" sz="1400" dirty="0" err="1">
                <a:solidFill>
                  <a:schemeClr val="accent1">
                    <a:lumMod val="75000"/>
                  </a:schemeClr>
                </a:solidFill>
              </a:rPr>
              <a:t>hero.getStrength</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int</a:t>
            </a:r>
            <a:r>
              <a:rPr lang="sv-SE" sz="1400" dirty="0">
                <a:solidFill>
                  <a:schemeClr val="accent1">
                    <a:lumMod val="75000"/>
                  </a:schemeClr>
                </a:solidFill>
              </a:rPr>
              <a:t> </a:t>
            </a:r>
            <a:r>
              <a:rPr lang="sv-SE" sz="1400" dirty="0" err="1">
                <a:solidFill>
                  <a:schemeClr val="accent1">
                    <a:lumMod val="75000"/>
                  </a:schemeClr>
                </a:solidFill>
              </a:rPr>
              <a:t>getStrength</a:t>
            </a:r>
            <a:r>
              <a:rPr lang="sv-SE" sz="1400" dirty="0">
                <a:solidFill>
                  <a:schemeClr val="accent1">
                    <a:lumMod val="75000"/>
                  </a:schemeClr>
                </a:solidFill>
              </a:rPr>
              <a:t>(){</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int</a:t>
            </a:r>
            <a:r>
              <a:rPr lang="sv-SE" sz="1400" dirty="0">
                <a:solidFill>
                  <a:schemeClr val="accent1">
                    <a:lumMod val="75000"/>
                  </a:schemeClr>
                </a:solidFill>
              </a:rPr>
              <a:t> total = 0;</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equippedWeapon.getDamage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a:t>
            </a:r>
            <a:r>
              <a:rPr lang="sv-SE" sz="1400" dirty="0" err="1">
                <a:solidFill>
                  <a:schemeClr val="accent1">
                    <a:lumMod val="75000"/>
                  </a:schemeClr>
                </a:solidFill>
              </a:rPr>
              <a:t>equippedArmor</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total += </a:t>
            </a:r>
            <a:r>
              <a:rPr lang="sv-SE" sz="1400" dirty="0" err="1">
                <a:solidFill>
                  <a:schemeClr val="accent1">
                    <a:lumMod val="75000"/>
                  </a:schemeClr>
                </a:solidFill>
              </a:rPr>
              <a:t>equippedArmor.getResistance</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p>
          <a:p>
            <a:pPr marL="0" indent="0">
              <a:buNone/>
            </a:pP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total;</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689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spcBef>
                <a:spcPts val="0"/>
              </a:spcBef>
              <a:buNone/>
            </a:pPr>
            <a:r>
              <a:rPr lang="sv-SE" sz="1500" dirty="0">
                <a:solidFill>
                  <a:srgbClr val="0070C0"/>
                </a:solidFill>
              </a:rPr>
              <a:t>Wall w; </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@Before</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createWall</a:t>
            </a:r>
            <a:r>
              <a:rPr lang="sv-SE" sz="1500" dirty="0">
                <a:solidFill>
                  <a:srgbClr val="0070C0"/>
                </a:solidFill>
              </a:rPr>
              <a:t>() {</a:t>
            </a:r>
          </a:p>
          <a:p>
            <a:pPr marL="0" indent="0">
              <a:spcBef>
                <a:spcPts val="0"/>
              </a:spcBef>
              <a:buNone/>
            </a:pPr>
            <a:r>
              <a:rPr lang="sv-SE" sz="1500" dirty="0">
                <a:solidFill>
                  <a:srgbClr val="0070C0"/>
                </a:solidFill>
              </a:rPr>
              <a:t>        w = new Wall(</a:t>
            </a:r>
            <a:r>
              <a:rPr lang="sv-SE" sz="1500" dirty="0" err="1">
                <a:solidFill>
                  <a:srgbClr val="0070C0"/>
                </a:solidFill>
              </a:rPr>
              <a:t>Color.GRAY</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getSymbol_symbolIsX_true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('X', </a:t>
            </a:r>
            <a:r>
              <a:rPr lang="sv-SE" sz="1500" dirty="0" err="1">
                <a:solidFill>
                  <a:srgbClr val="0070C0"/>
                </a:solidFill>
              </a:rPr>
              <a:t>w.getSymbol</a:t>
            </a:r>
            <a:r>
              <a:rPr lang="sv-SE" sz="1500" dirty="0">
                <a:solidFill>
                  <a:srgbClr val="0070C0"/>
                </a:solidFill>
              </a:rPr>
              <a:t>());</a:t>
            </a:r>
          </a:p>
          <a:p>
            <a:pPr marL="0" indent="0">
              <a:spcBef>
                <a:spcPts val="0"/>
              </a:spcBef>
              <a:buNone/>
            </a:pPr>
            <a:r>
              <a:rPr lang="sv-SE" sz="1500" dirty="0">
                <a:solidFill>
                  <a:srgbClr val="0070C0"/>
                </a:solidFill>
              </a:rPr>
              <a:t>}</a:t>
            </a:r>
          </a:p>
          <a:p>
            <a:pPr marL="0" indent="0">
              <a:spcBef>
                <a:spcPts val="0"/>
              </a:spcBef>
              <a:buNone/>
            </a:pPr>
            <a:endParaRPr lang="sv-SE" sz="1500" dirty="0">
              <a:solidFill>
                <a:srgbClr val="0070C0"/>
              </a:solidFill>
            </a:endParaRPr>
          </a:p>
          <a:p>
            <a:pPr marL="0" indent="0">
              <a:spcBef>
                <a:spcPts val="0"/>
              </a:spcBef>
              <a:buNone/>
            </a:pPr>
            <a:r>
              <a:rPr lang="sv-SE" sz="1500" dirty="0">
                <a:solidFill>
                  <a:srgbClr val="0070C0"/>
                </a:solidFill>
              </a:rPr>
              <a:t>@Test</a:t>
            </a:r>
          </a:p>
          <a:p>
            <a:pPr marL="0" indent="0">
              <a:spcBef>
                <a:spcPts val="0"/>
              </a:spcBef>
              <a:buNone/>
            </a:pPr>
            <a:r>
              <a:rPr lang="sv-SE" sz="1500" dirty="0">
                <a:solidFill>
                  <a:srgbClr val="0070C0"/>
                </a:solidFill>
              </a:rPr>
              <a:t>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getColor_colorIsGray_true</a:t>
            </a:r>
            <a:r>
              <a:rPr lang="sv-SE" sz="1500" dirty="0">
                <a:solidFill>
                  <a:srgbClr val="0070C0"/>
                </a:solidFill>
              </a:rPr>
              <a:t>() {</a:t>
            </a:r>
          </a:p>
          <a:p>
            <a:pPr marL="0" indent="0">
              <a:spcBef>
                <a:spcPts val="0"/>
              </a:spcBef>
              <a:buNone/>
            </a:pPr>
            <a:r>
              <a:rPr lang="sv-SE" sz="1500" dirty="0">
                <a:solidFill>
                  <a:srgbClr val="0070C0"/>
                </a:solidFill>
              </a:rPr>
              <a:t>        </a:t>
            </a:r>
            <a:r>
              <a:rPr lang="sv-SE" sz="1500" dirty="0" err="1">
                <a:solidFill>
                  <a:srgbClr val="0070C0"/>
                </a:solidFill>
              </a:rPr>
              <a:t>assertEquals</a:t>
            </a:r>
            <a:r>
              <a:rPr lang="sv-SE" sz="1500" dirty="0">
                <a:solidFill>
                  <a:srgbClr val="0070C0"/>
                </a:solidFill>
              </a:rPr>
              <a:t>(</a:t>
            </a:r>
            <a:r>
              <a:rPr lang="sv-SE" sz="1500" dirty="0" err="1">
                <a:solidFill>
                  <a:srgbClr val="0070C0"/>
                </a:solidFill>
              </a:rPr>
              <a:t>Color.GRAY</a:t>
            </a:r>
            <a:r>
              <a:rPr lang="sv-SE" sz="1500" dirty="0">
                <a:solidFill>
                  <a:srgbClr val="0070C0"/>
                </a:solidFill>
              </a:rPr>
              <a:t>, </a:t>
            </a:r>
            <a:r>
              <a:rPr lang="sv-SE" sz="1500" dirty="0" err="1">
                <a:solidFill>
                  <a:srgbClr val="0070C0"/>
                </a:solidFill>
              </a:rPr>
              <a:t>w.getColor</a:t>
            </a:r>
            <a:r>
              <a:rPr lang="sv-SE" sz="1500" dirty="0">
                <a:solidFill>
                  <a:srgbClr val="0070C0"/>
                </a:solidFill>
              </a:rPr>
              <a:t>());</a:t>
            </a:r>
          </a:p>
          <a:p>
            <a:pPr marL="0" indent="0">
              <a:spcBef>
                <a:spcPts val="0"/>
              </a:spcBef>
              <a:buNone/>
            </a:pP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spcBef>
                <a:spcPts val="0"/>
              </a:spcBef>
              <a:buNone/>
            </a:pPr>
            <a:r>
              <a:rPr lang="en-US" sz="1800" dirty="0">
                <a:solidFill>
                  <a:srgbClr val="0070C0"/>
                </a:solidFill>
              </a:rPr>
              <a:t>public class Wall extends Stationary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    public Wall(Color color) {</a:t>
            </a:r>
          </a:p>
          <a:p>
            <a:pPr marL="0" indent="0">
              <a:spcBef>
                <a:spcPts val="0"/>
              </a:spcBef>
              <a:buNone/>
            </a:pPr>
            <a:r>
              <a:rPr lang="en-US" sz="1800" dirty="0">
                <a:solidFill>
                  <a:srgbClr val="0070C0"/>
                </a:solidFill>
              </a:rPr>
              <a:t>        super('X', color);</a:t>
            </a:r>
          </a:p>
          <a:p>
            <a:pPr marL="0" indent="0">
              <a:spcBef>
                <a:spcPts val="0"/>
              </a:spcBef>
              <a:buNone/>
            </a:pPr>
            <a:r>
              <a:rPr lang="en-US" sz="1800" dirty="0">
                <a:solidFill>
                  <a:srgbClr val="0070C0"/>
                </a:solidFill>
              </a:rPr>
              <a:t>    }</a:t>
            </a:r>
          </a:p>
          <a:p>
            <a:pPr marL="0" indent="0">
              <a:spcBef>
                <a:spcPts val="0"/>
              </a:spcBef>
              <a:buNone/>
            </a:pPr>
            <a:endParaRPr lang="en-US" sz="1800" dirty="0">
              <a:solidFill>
                <a:srgbClr val="0070C0"/>
              </a:solidFill>
            </a:endParaRPr>
          </a:p>
          <a:p>
            <a:pPr marL="0" indent="0">
              <a:spcBef>
                <a:spcPts val="0"/>
              </a:spcBef>
              <a:buNone/>
            </a:pPr>
            <a:r>
              <a:rPr lang="en-US" sz="1800" dirty="0">
                <a:solidFill>
                  <a:srgbClr val="0070C0"/>
                </a:solidFill>
              </a:rPr>
              <a:t>}</a:t>
            </a:r>
            <a:endParaRPr lang="sv-SE" sz="1800" dirty="0">
              <a:solidFill>
                <a:srgbClr val="0070C0"/>
              </a:solidFill>
            </a:endParaRPr>
          </a:p>
        </p:txBody>
      </p:sp>
    </p:spTree>
    <p:custDataLst>
      <p:tags r:id="rId1"/>
    </p:custDataLst>
    <p:extLst>
      <p:ext uri="{BB962C8B-B14F-4D97-AF65-F5344CB8AC3E}">
        <p14:creationId xmlns:p14="http://schemas.microsoft.com/office/powerpoint/2010/main" val="203655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p>
          <a:p>
            <a:pPr marL="0" indent="0">
              <a:spcBef>
                <a:spcPts val="0"/>
              </a:spcBef>
              <a:buNone/>
            </a:pPr>
            <a:r>
              <a:rPr lang="en-US" sz="1500" dirty="0">
                <a:solidFill>
                  <a:schemeClr val="accent1">
                    <a:lumMod val="75000"/>
                  </a:schemeClr>
                </a:solidFill>
              </a:rPr>
              <a:t>    </a:t>
            </a:r>
            <a:r>
              <a:rPr lang="en-US" sz="1500" dirty="0" err="1">
                <a:solidFill>
                  <a:schemeClr val="accent1">
                    <a:lumMod val="75000"/>
                  </a:schemeClr>
                </a:solidFill>
              </a:rPr>
              <a:t>assertNotEquals</a:t>
            </a:r>
            <a:r>
              <a:rPr lang="en-US" sz="1500" dirty="0">
                <a:solidFill>
                  <a:schemeClr val="accent1">
                    <a:lumMod val="75000"/>
                  </a:schemeClr>
                </a:solidFill>
              </a:rPr>
              <a:t>(null, </a:t>
            </a:r>
            <a:r>
              <a:rPr lang="en-US" sz="1500" dirty="0" err="1">
                <a:solidFill>
                  <a:schemeClr val="accent1">
                    <a:lumMod val="75000"/>
                  </a:schemeClr>
                </a:solidFill>
              </a:rPr>
              <a:t>inventory.getInventoryArray</a:t>
            </a:r>
            <a:r>
              <a:rPr lang="en-US" sz="1500" dirty="0">
                <a:solidFill>
                  <a:schemeClr val="accent1">
                    <a:lumMod val="75000"/>
                  </a:schemeClr>
                </a:solidFill>
              </a:rPr>
              <a:t>()[0]);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fontScale="77500" lnSpcReduction="20000"/>
          </a:bodyPr>
          <a:lstStyle/>
          <a:p>
            <a:pPr>
              <a:lnSpc>
                <a:spcPct val="160000"/>
              </a:lnSpc>
              <a:spcBef>
                <a:spcPts val="100"/>
              </a:spcBef>
            </a:pPr>
            <a:r>
              <a:rPr lang="sv-SE" dirty="0"/>
              <a:t>Omvänt arbetssätt</a:t>
            </a:r>
          </a:p>
          <a:p>
            <a:pPr lvl="1">
              <a:lnSpc>
                <a:spcPct val="160000"/>
              </a:lnSpc>
              <a:spcBef>
                <a:spcPts val="100"/>
              </a:spcBef>
            </a:pPr>
            <a:r>
              <a:rPr lang="sv-SE" dirty="0"/>
              <a:t>Snarare utforskande testning</a:t>
            </a:r>
          </a:p>
          <a:p>
            <a:pPr lvl="1">
              <a:lnSpc>
                <a:spcPct val="160000"/>
              </a:lnSpc>
              <a:spcBef>
                <a:spcPts val="100"/>
              </a:spcBef>
            </a:pPr>
            <a:r>
              <a:rPr lang="sv-SE" dirty="0"/>
              <a:t>Kompileringsfel innan </a:t>
            </a:r>
            <a:r>
              <a:rPr lang="sv-SE" dirty="0" err="1"/>
              <a:t>konstruktorer</a:t>
            </a:r>
            <a:r>
              <a:rPr lang="sv-SE" dirty="0"/>
              <a:t> skrivits</a:t>
            </a:r>
          </a:p>
          <a:p>
            <a:pPr lvl="1">
              <a:lnSpc>
                <a:spcPct val="160000"/>
              </a:lnSpc>
              <a:spcBef>
                <a:spcPts val="100"/>
              </a:spcBef>
            </a:pPr>
            <a:endParaRPr lang="sv-SE" sz="500" dirty="0"/>
          </a:p>
          <a:p>
            <a:pPr>
              <a:lnSpc>
                <a:spcPct val="160000"/>
              </a:lnSpc>
              <a:spcBef>
                <a:spcPts val="100"/>
              </a:spcBef>
            </a:pPr>
            <a:r>
              <a:rPr lang="sv-SE" dirty="0"/>
              <a:t>Ingen testplan, oordnade testfall, vad har testats?</a:t>
            </a:r>
          </a:p>
          <a:p>
            <a:pPr lvl="1">
              <a:lnSpc>
                <a:spcPct val="160000"/>
              </a:lnSpc>
              <a:spcBef>
                <a:spcPts val="100"/>
              </a:spcBef>
            </a:pPr>
            <a:r>
              <a:rPr lang="sv-SE" dirty="0"/>
              <a:t>Inga spårbarhetsmatriser</a:t>
            </a:r>
          </a:p>
          <a:p>
            <a:pPr>
              <a:lnSpc>
                <a:spcPct val="160000"/>
              </a:lnSpc>
              <a:spcBef>
                <a:spcPts val="100"/>
              </a:spcBef>
            </a:pPr>
            <a:endParaRPr lang="sv-SE" sz="500" dirty="0"/>
          </a:p>
          <a:p>
            <a:pPr>
              <a:lnSpc>
                <a:spcPct val="160000"/>
              </a:lnSpc>
              <a:spcBef>
                <a:spcPts val="100"/>
              </a:spcBef>
            </a:pPr>
            <a:r>
              <a:rPr lang="sv-SE" dirty="0"/>
              <a:t>Svårt namnge testfall</a:t>
            </a:r>
          </a:p>
          <a:p>
            <a:pPr>
              <a:lnSpc>
                <a:spcPct val="160000"/>
              </a:lnSpc>
              <a:spcBef>
                <a:spcPts val="100"/>
              </a:spcBef>
            </a:pPr>
            <a:endParaRPr lang="sv-SE" sz="500" dirty="0"/>
          </a:p>
          <a:p>
            <a:pPr>
              <a:lnSpc>
                <a:spcPct val="160000"/>
              </a:lnSpc>
              <a:spcBef>
                <a:spcPts val="100"/>
              </a:spcBef>
            </a:pPr>
            <a:r>
              <a:rPr lang="sv-SE" dirty="0"/>
              <a:t>Testning slumpfunktioner</a:t>
            </a:r>
          </a:p>
          <a:p>
            <a:pPr>
              <a:lnSpc>
                <a:spcPct val="160000"/>
              </a:lnSpc>
              <a:spcBef>
                <a:spcPts val="100"/>
              </a:spcBef>
            </a:pPr>
            <a:endParaRPr lang="sv-SE" sz="500" dirty="0"/>
          </a:p>
          <a:p>
            <a:pPr marL="457200" lvl="1" indent="0">
              <a:lnSpc>
                <a:spcPct val="160000"/>
              </a:lnSpc>
              <a:spcBef>
                <a:spcPts val="100"/>
              </a:spcBef>
              <a:buNone/>
            </a:pPr>
            <a:endParaRPr lang="sv-SE" sz="500" dirty="0"/>
          </a:p>
          <a:p>
            <a:pPr>
              <a:lnSpc>
                <a:spcPct val="16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normAutofit/>
          </a:bodyPr>
          <a:lstStyle/>
          <a:p>
            <a:pPr>
              <a:lnSpc>
                <a:spcPct val="150000"/>
              </a:lnSpc>
            </a:pPr>
            <a:r>
              <a:rPr lang="sv-SE" dirty="0"/>
              <a:t>Syfte: Testa indatadomänen för </a:t>
            </a:r>
            <a:r>
              <a:rPr lang="sv-SE" dirty="0" err="1"/>
              <a:t>konstruktor</a:t>
            </a:r>
            <a:r>
              <a:rPr lang="sv-SE" dirty="0"/>
              <a:t> och metoder i Hero.</a:t>
            </a:r>
            <a:endParaRPr lang="sv-SE" sz="1400" dirty="0"/>
          </a:p>
          <a:p>
            <a:pPr>
              <a:lnSpc>
                <a:spcPct val="100000"/>
              </a:lnSpc>
            </a:pPr>
            <a:r>
              <a:rPr lang="sv-SE" dirty="0"/>
              <a:t>Motivering: Tydliga valida och </a:t>
            </a:r>
            <a:r>
              <a:rPr lang="sv-SE" dirty="0" err="1"/>
              <a:t>invalida</a:t>
            </a:r>
            <a:r>
              <a:rPr lang="sv-SE" dirty="0"/>
              <a:t> värden i klassen. Hög komplexitet, WMC (25).</a:t>
            </a:r>
          </a:p>
          <a:p>
            <a:pPr>
              <a:lnSpc>
                <a:spcPct val="150000"/>
              </a:lnSpc>
            </a:pPr>
            <a:r>
              <a:rPr lang="sv-SE" dirty="0"/>
              <a:t>Dock endast 1 argument per metod, kan ej täcka in flera valida klasser per testfall.</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r>
              <a:rPr lang="sv-SE" dirty="0"/>
              <a:t> IDEA</a:t>
            </a:r>
          </a:p>
          <a:p>
            <a:r>
              <a:rPr lang="sv-SE" dirty="0"/>
              <a:t>Byggscript med </a:t>
            </a:r>
            <a:r>
              <a:rPr lang="sv-SE" dirty="0" err="1"/>
              <a:t>Maven</a:t>
            </a:r>
            <a:endParaRPr lang="sv-SE" dirty="0"/>
          </a:p>
          <a:p>
            <a:r>
              <a:rPr lang="sv-SE" dirty="0" err="1"/>
              <a:t>Coverage</a:t>
            </a:r>
            <a:r>
              <a:rPr lang="sv-SE" dirty="0"/>
              <a:t> med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a:p>
            <a:r>
              <a:rPr lang="sv-SE" dirty="0" err="1"/>
              <a:t>Netbeans</a:t>
            </a:r>
            <a:r>
              <a:rPr lang="sv-SE"/>
              <a:t> Profiler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5" name="Bildobjekt 4">
            <a:extLst>
              <a:ext uri="{FF2B5EF4-FFF2-40B4-BE49-F238E27FC236}">
                <a16:creationId xmlns:a16="http://schemas.microsoft.com/office/drawing/2014/main" id="{4E48DE43-C7FE-C64A-B1FD-CE9F95362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781" y="2436061"/>
            <a:ext cx="5803900" cy="2755900"/>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8" name="Platshållare för innehåll 7">
            <a:extLst>
              <a:ext uri="{FF2B5EF4-FFF2-40B4-BE49-F238E27FC236}">
                <a16:creationId xmlns:a16="http://schemas.microsoft.com/office/drawing/2014/main" id="{91D8A0DA-EE56-F94E-A94F-9CEFD4BDBC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213505" y="1401930"/>
            <a:ext cx="6140294" cy="4898240"/>
          </a:xfr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Equipped</a:t>
            </a:r>
            <a:r>
              <a:rPr lang="sv-SE" dirty="0"/>
              <a:t> </a:t>
            </a:r>
            <a:r>
              <a:rPr lang="sv-SE" dirty="0" err="1"/>
              <a:t>items</a:t>
            </a:r>
            <a:r>
              <a:rPr lang="sv-SE" dirty="0"/>
              <a:t>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Motivering: Vi använde </a:t>
            </a:r>
            <a:r>
              <a:rPr lang="sv-SE" dirty="0" err="1"/>
              <a:t>equipmentsystemet</a:t>
            </a:r>
            <a:r>
              <a:rPr lang="sv-SE" dirty="0"/>
              <a:t> för Hero till vår tillståndsmaskin då de </a:t>
            </a:r>
            <a:r>
              <a:rPr lang="sv-SE" dirty="0" err="1"/>
              <a:t>equippade</a:t>
            </a:r>
            <a:r>
              <a:rPr lang="sv-SE" dirty="0"/>
              <a:t> delarna kan ha olika status (</a:t>
            </a:r>
            <a:r>
              <a:rPr lang="sv-SE" dirty="0" err="1"/>
              <a:t>Equippat</a:t>
            </a:r>
            <a:r>
              <a:rPr lang="sv-SE" dirty="0"/>
              <a:t>/Tomt vapen, </a:t>
            </a:r>
            <a:r>
              <a:rPr lang="sv-SE" dirty="0" err="1"/>
              <a:t>Equippat</a:t>
            </a:r>
            <a:r>
              <a:rPr lang="sv-SE" dirty="0"/>
              <a:t>/Tomt </a:t>
            </a:r>
            <a:r>
              <a:rPr lang="sv-SE" dirty="0" err="1"/>
              <a:t>armor</a:t>
            </a:r>
            <a:r>
              <a:rPr lang="sv-SE" dirty="0"/>
              <a:t>) och för att man kan komma till de olika tillstånden på olika sätt eftersom det aktuella </a:t>
            </a:r>
            <a:r>
              <a:rPr lang="sv-SE" dirty="0" err="1"/>
              <a:t>itemet</a:t>
            </a:r>
            <a:r>
              <a:rPr lang="sv-SE" dirty="0"/>
              <a:t> endast byts ut om ett nytt item är starkare. På detta sätt kan vi prova olika sekvenser för att plocka upp </a:t>
            </a:r>
            <a:r>
              <a:rPr lang="sv-SE" dirty="0" err="1"/>
              <a:t>items</a:t>
            </a:r>
            <a:r>
              <a:rPr lang="sv-SE" dirty="0"/>
              <a:t> för att se att den </a:t>
            </a:r>
            <a:r>
              <a:rPr lang="sv-SE" dirty="0" err="1"/>
              <a:t>equippade</a:t>
            </a:r>
            <a:r>
              <a:rPr lang="sv-SE" dirty="0"/>
              <a:t> delen är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pic>
        <p:nvPicPr>
          <p:cNvPr id="5" name="Platshållare för innehåll 4">
            <a:extLst>
              <a:ext uri="{FF2B5EF4-FFF2-40B4-BE49-F238E27FC236}">
                <a16:creationId xmlns:a16="http://schemas.microsoft.com/office/drawing/2014/main" id="{3873E550-95ED-8041-B44A-2730C780F5A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12690" y="537637"/>
            <a:ext cx="7479310" cy="578272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4" name="Platshållare för innehåll 3">
            <a:extLst>
              <a:ext uri="{FF2B5EF4-FFF2-40B4-BE49-F238E27FC236}">
                <a16:creationId xmlns:a16="http://schemas.microsoft.com/office/drawing/2014/main" id="{7893500F-56EC-3C4B-8DC5-C12C8CC428BF}"/>
              </a:ext>
            </a:extLst>
          </p:cNvPr>
          <p:cNvSpPr>
            <a:spLocks noGrp="1"/>
          </p:cNvSpPr>
          <p:nvPr>
            <p:ph sz="half" idx="1"/>
          </p:nvPr>
        </p:nvSpPr>
        <p:spPr/>
        <p:txBody>
          <a:bodyPr>
            <a:normAutofit/>
          </a:bodyPr>
          <a:lstStyle/>
          <a:p>
            <a:pPr marL="0" indent="0">
              <a:buNone/>
            </a:pPr>
            <a:r>
              <a:rPr lang="sv-SE" dirty="0"/>
              <a:t>(1) Hero plockar upp vapen med styrka 50.</a:t>
            </a:r>
          </a:p>
          <a:p>
            <a:pPr marL="0" indent="0">
              <a:buNone/>
            </a:pPr>
            <a:r>
              <a:rPr lang="sv-SE" dirty="0"/>
              <a:t>(3) …vapen med styrka 15.</a:t>
            </a:r>
          </a:p>
          <a:p>
            <a:pPr marL="0" indent="0">
              <a:buNone/>
            </a:pPr>
            <a:r>
              <a:rPr lang="sv-SE" dirty="0"/>
              <a:t>(2) …vapen med styrka 100.</a:t>
            </a:r>
          </a:p>
          <a:p>
            <a:pPr marL="0" indent="0">
              <a:buNone/>
            </a:pPr>
            <a:r>
              <a:rPr lang="sv-SE" dirty="0"/>
              <a:t>(4) …</a:t>
            </a:r>
            <a:r>
              <a:rPr lang="sv-SE" dirty="0" err="1"/>
              <a:t>armor</a:t>
            </a:r>
            <a:r>
              <a:rPr lang="sv-SE" dirty="0"/>
              <a:t> med styrka 30.</a:t>
            </a:r>
          </a:p>
          <a:p>
            <a:pPr marL="0" indent="0">
              <a:buNone/>
            </a:pPr>
            <a:r>
              <a:rPr lang="sv-SE" dirty="0"/>
              <a:t>(8) …</a:t>
            </a:r>
            <a:r>
              <a:rPr lang="sv-SE" dirty="0" err="1"/>
              <a:t>armor</a:t>
            </a:r>
            <a:r>
              <a:rPr lang="sv-SE" dirty="0"/>
              <a:t> med styrka 56.</a:t>
            </a:r>
          </a:p>
          <a:p>
            <a:pPr marL="0" indent="0">
              <a:buNone/>
            </a:pPr>
            <a:r>
              <a:rPr lang="sv-SE" dirty="0"/>
              <a:t>(6) …vapen med styrka 75.</a:t>
            </a:r>
          </a:p>
        </p:txBody>
      </p:sp>
      <p:sp>
        <p:nvSpPr>
          <p:cNvPr id="5" name="Platshållare för innehåll 4">
            <a:extLst>
              <a:ext uri="{FF2B5EF4-FFF2-40B4-BE49-F238E27FC236}">
                <a16:creationId xmlns:a16="http://schemas.microsoft.com/office/drawing/2014/main" id="{84C649E6-CD4F-6847-A09E-F0A52CA6CDB7}"/>
              </a:ext>
            </a:extLst>
          </p:cNvPr>
          <p:cNvSpPr>
            <a:spLocks noGrp="1"/>
          </p:cNvSpPr>
          <p:nvPr>
            <p:ph sz="half" idx="2"/>
          </p:nvPr>
        </p:nvSpPr>
        <p:spPr/>
        <p:txBody>
          <a:bodyPr>
            <a:normAutofit/>
          </a:bodyPr>
          <a:lstStyle/>
          <a:p>
            <a:pPr marL="0" indent="0">
              <a:buNone/>
            </a:pPr>
            <a:r>
              <a:rPr lang="sv-SE" dirty="0"/>
              <a:t>(12) Hero plockar upp </a:t>
            </a:r>
            <a:r>
              <a:rPr lang="sv-SE" dirty="0" err="1"/>
              <a:t>armor</a:t>
            </a:r>
            <a:r>
              <a:rPr lang="sv-SE" dirty="0"/>
              <a:t> med styrka 5.</a:t>
            </a:r>
          </a:p>
          <a:p>
            <a:pPr marL="0" indent="0">
              <a:buNone/>
            </a:pPr>
            <a:r>
              <a:rPr lang="sv-SE" dirty="0"/>
              <a:t>(11) …</a:t>
            </a:r>
            <a:r>
              <a:rPr lang="sv-SE" dirty="0" err="1"/>
              <a:t>armor</a:t>
            </a:r>
            <a:r>
              <a:rPr lang="sv-SE" dirty="0"/>
              <a:t> med styrka 3.</a:t>
            </a:r>
          </a:p>
          <a:p>
            <a:pPr marL="0" indent="0">
              <a:buNone/>
            </a:pPr>
            <a:r>
              <a:rPr lang="sv-SE" dirty="0"/>
              <a:t>(10) …</a:t>
            </a:r>
            <a:r>
              <a:rPr lang="sv-SE" dirty="0" err="1"/>
              <a:t>armor</a:t>
            </a:r>
            <a:r>
              <a:rPr lang="sv-SE" dirty="0"/>
              <a:t> med styrka 88.</a:t>
            </a:r>
          </a:p>
          <a:p>
            <a:pPr marL="0" indent="0">
              <a:buNone/>
            </a:pPr>
            <a:r>
              <a:rPr lang="sv-SE" dirty="0"/>
              <a:t>(9) …vapen med styrka 75.</a:t>
            </a:r>
          </a:p>
          <a:p>
            <a:pPr marL="0" indent="0">
              <a:buNone/>
            </a:pPr>
            <a:r>
              <a:rPr lang="sv-SE" dirty="0"/>
              <a:t>(7) …</a:t>
            </a:r>
            <a:r>
              <a:rPr lang="sv-SE" dirty="0" err="1"/>
              <a:t>armor</a:t>
            </a:r>
            <a:r>
              <a:rPr lang="sv-SE" dirty="0"/>
              <a:t> med styrka 50.</a:t>
            </a:r>
          </a:p>
          <a:p>
            <a:pPr marL="0" indent="0">
              <a:buNone/>
            </a:pPr>
            <a:r>
              <a:rPr lang="sv-SE" dirty="0"/>
              <a:t>(5) …vapen med styrka 98.</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a:bodyPr>
          <a:lstStyle/>
          <a:p>
            <a:r>
              <a:rPr lang="sv-SE" dirty="0"/>
              <a:t>Granskning av grupp 3: klass </a:t>
            </a:r>
            <a:r>
              <a:rPr lang="sv-SE" dirty="0" err="1"/>
              <a:t>MapGeneration</a:t>
            </a:r>
            <a:endParaRPr lang="sv-SE" dirty="0"/>
          </a:p>
          <a:p>
            <a:endParaRPr lang="sv-SE" sz="1100" dirty="0"/>
          </a:p>
          <a:p>
            <a:r>
              <a:rPr lang="sv-SE" dirty="0"/>
              <a:t>Granskning av vår klass </a:t>
            </a:r>
            <a:r>
              <a:rPr lang="sv-SE" dirty="0" err="1"/>
              <a:t>GeneratedMap</a:t>
            </a:r>
            <a:endParaRPr lang="sv-SE" dirty="0"/>
          </a:p>
          <a:p>
            <a:pPr lvl="1"/>
            <a:r>
              <a:rPr lang="sv-SE" dirty="0"/>
              <a:t>Varför denna klass? Komplexitet.</a:t>
            </a:r>
          </a:p>
          <a:p>
            <a:pPr lvl="1"/>
            <a:r>
              <a:rPr lang="sv-SE" dirty="0"/>
              <a:t>LOC: 245</a:t>
            </a:r>
          </a:p>
          <a:p>
            <a:pPr lvl="1"/>
            <a:endParaRPr lang="sv-SE" sz="1100" dirty="0"/>
          </a:p>
          <a:p>
            <a:r>
              <a:rPr lang="sv-SE" dirty="0"/>
              <a:t>Checklista från </a:t>
            </a:r>
            <a:r>
              <a:rPr lang="sv-SE" dirty="0" err="1"/>
              <a:t>Seminarie</a:t>
            </a:r>
            <a:r>
              <a:rPr lang="sv-SE" dirty="0"/>
              <a:t> 2, motsvarande process</a:t>
            </a:r>
          </a:p>
          <a:p>
            <a:pPr lvl="1"/>
            <a:r>
              <a:rPr lang="sv-SE" dirty="0"/>
              <a:t>Enskilda förberedelser</a:t>
            </a:r>
          </a:p>
          <a:p>
            <a:pPr lvl="1"/>
            <a:r>
              <a:rPr lang="sv-SE" dirty="0"/>
              <a:t>Roller: Moderator, uppläsare, tre inspektörer, en representant från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5714499" cy="4351338"/>
          </a:xfrm>
        </p:spPr>
        <p:txBody>
          <a:bodyPr>
            <a:normAutofit lnSpcReduction="10000"/>
          </a:bodyPr>
          <a:lstStyle/>
          <a:p>
            <a:pPr marL="0" indent="0">
              <a:buNone/>
            </a:pPr>
            <a:r>
              <a:rPr lang="sv-SE" dirty="0"/>
              <a:t>Defekt</a:t>
            </a:r>
          </a:p>
          <a:p>
            <a:pPr marL="514350" indent="-514350">
              <a:buFont typeface="+mj-lt"/>
              <a:buAutoNum type="arabicPeriod"/>
            </a:pPr>
            <a:r>
              <a:rPr lang="sv-SE" sz="1400" dirty="0"/>
              <a:t>Formatering: </a:t>
            </a:r>
            <a:r>
              <a:rPr lang="sv-SE" sz="1400" dirty="0" err="1"/>
              <a:t>indentering</a:t>
            </a:r>
            <a:r>
              <a:rPr lang="sv-SE" sz="1400" dirty="0"/>
              <a:t> &amp; blanka rader</a:t>
            </a:r>
          </a:p>
          <a:p>
            <a:pPr marL="514350" indent="-514350">
              <a:buFont typeface="+mj-lt"/>
              <a:buAutoNum type="arabicPeriod"/>
            </a:pPr>
            <a:r>
              <a:rPr lang="sv-SE" sz="1400" dirty="0" err="1"/>
              <a:t>GameMap</a:t>
            </a:r>
            <a:r>
              <a:rPr lang="sv-SE" sz="1400" dirty="0"/>
              <a:t> </a:t>
            </a:r>
            <a:r>
              <a:rPr lang="sv-SE" sz="1400" dirty="0" err="1"/>
              <a:t>gameMap</a:t>
            </a:r>
            <a:r>
              <a:rPr lang="sv-SE" sz="1400" dirty="0"/>
              <a:t> initieras aldrig men skickas med i metodanrop.</a:t>
            </a:r>
          </a:p>
          <a:p>
            <a:pPr marL="514350" indent="-514350">
              <a:buFont typeface="+mj-lt"/>
              <a:buAutoNum type="arabicPeriod"/>
            </a:pPr>
            <a:r>
              <a:rPr lang="sv-SE" sz="1400" dirty="0"/>
              <a:t>Namngivning: </a:t>
            </a:r>
            <a:r>
              <a:rPr lang="sv-SE" sz="1400" dirty="0" err="1"/>
              <a:t>io</a:t>
            </a:r>
            <a:r>
              <a:rPr lang="sv-SE" sz="1400" dirty="0"/>
              <a:t>, </a:t>
            </a:r>
            <a:r>
              <a:rPr lang="sv-SE" sz="1400" dirty="0" err="1"/>
              <a:t>emptySpots</a:t>
            </a:r>
            <a:r>
              <a:rPr lang="sv-SE" sz="1400" dirty="0"/>
              <a:t>, </a:t>
            </a:r>
            <a:br>
              <a:rPr lang="sv-SE" sz="1400" dirty="0"/>
            </a:br>
            <a:r>
              <a:rPr lang="sv-SE" sz="1400" dirty="0" err="1"/>
              <a:t>getEmptyAndRemoveSpots</a:t>
            </a:r>
            <a:r>
              <a:rPr lang="sv-SE" sz="1400" dirty="0"/>
              <a:t>,</a:t>
            </a:r>
            <a:br>
              <a:rPr lang="sv-SE" sz="1400" dirty="0"/>
            </a:br>
            <a:r>
              <a:rPr lang="sv-SE" sz="1400" dirty="0" err="1"/>
              <a:t>checkNearestPoint</a:t>
            </a:r>
            <a:r>
              <a:rPr lang="sv-SE" sz="1400" dirty="0"/>
              <a:t>, </a:t>
            </a:r>
            <a:r>
              <a:rPr lang="sv-SE" sz="1400" dirty="0" err="1"/>
              <a:t>endPoint</a:t>
            </a:r>
            <a:endParaRPr lang="sv-SE" sz="1400" dirty="0"/>
          </a:p>
          <a:p>
            <a:pPr marL="514350" indent="-514350">
              <a:buFont typeface="+mj-lt"/>
              <a:buAutoNum type="arabicPeriod"/>
            </a:pPr>
            <a:r>
              <a:rPr lang="sv-SE" sz="1400" dirty="0"/>
              <a:t>Kommentarer på svenska.</a:t>
            </a:r>
          </a:p>
          <a:p>
            <a:pPr marL="514350" indent="-514350">
              <a:buFont typeface="+mj-lt"/>
              <a:buAutoNum type="arabicPeriod"/>
            </a:pPr>
            <a:r>
              <a:rPr lang="sv-SE" sz="1400" dirty="0">
                <a:highlight>
                  <a:srgbClr val="FF0000"/>
                </a:highlight>
              </a:rPr>
              <a:t>Kommentar</a:t>
            </a:r>
            <a:br>
              <a:rPr lang="sv-SE" sz="1400" dirty="0"/>
            </a:br>
            <a:r>
              <a:rPr lang="sv-SE" sz="1400" dirty="0" err="1"/>
              <a:t>entryPoint</a:t>
            </a:r>
            <a:r>
              <a:rPr lang="sv-SE" sz="1400" dirty="0"/>
              <a:t> = </a:t>
            </a:r>
            <a:r>
              <a:rPr lang="sv-SE" sz="1400" b="1" dirty="0"/>
              <a:t>new </a:t>
            </a:r>
            <a:r>
              <a:rPr lang="sv-SE" sz="1400" dirty="0"/>
              <a:t>Position(</a:t>
            </a:r>
            <a:r>
              <a:rPr lang="sv-SE" sz="1400" dirty="0" err="1"/>
              <a:t>width</a:t>
            </a:r>
            <a:r>
              <a:rPr lang="sv-SE" sz="1400" dirty="0"/>
              <a:t> / 2, </a:t>
            </a:r>
            <a:r>
              <a:rPr lang="sv-SE" sz="1400" dirty="0" err="1"/>
              <a:t>height</a:t>
            </a:r>
            <a:r>
              <a:rPr lang="sv-SE" sz="1400" dirty="0"/>
              <a:t> - 1);</a:t>
            </a:r>
            <a:br>
              <a:rPr lang="sv-SE" sz="1400" dirty="0"/>
            </a:br>
            <a:r>
              <a:rPr lang="sv-SE" sz="1400" dirty="0" err="1"/>
              <a:t>exitPoint</a:t>
            </a:r>
            <a:r>
              <a:rPr lang="sv-SE" sz="1400" dirty="0"/>
              <a:t> = </a:t>
            </a:r>
            <a:r>
              <a:rPr lang="sv-SE" sz="1400" b="1" dirty="0"/>
              <a:t>new </a:t>
            </a:r>
            <a:r>
              <a:rPr lang="sv-SE" sz="1400" dirty="0"/>
              <a:t>Position(</a:t>
            </a:r>
            <a:r>
              <a:rPr lang="sv-SE" sz="1400" dirty="0" err="1"/>
              <a:t>width</a:t>
            </a:r>
            <a:r>
              <a:rPr lang="sv-SE" sz="1400" dirty="0"/>
              <a:t> / 2, 1 + 1); </a:t>
            </a:r>
          </a:p>
          <a:p>
            <a:pPr marL="514350" indent="-514350">
              <a:buFont typeface="+mj-lt"/>
              <a:buAutoNum type="arabicPeriod"/>
            </a:pPr>
            <a:r>
              <a:rPr lang="sv-SE" sz="1400" dirty="0"/>
              <a:t>Upprepande kod i metoden </a:t>
            </a:r>
            <a:r>
              <a:rPr lang="sv-SE" sz="1400" dirty="0" err="1"/>
              <a:t>generatePath</a:t>
            </a:r>
            <a:r>
              <a:rPr lang="sv-SE" sz="1400" dirty="0"/>
              <a:t>, tillsammans </a:t>
            </a:r>
            <a:br>
              <a:rPr lang="sv-SE" sz="1400" dirty="0"/>
            </a:br>
            <a:r>
              <a:rPr lang="sv-SE" sz="1400" dirty="0"/>
              <a:t>med många kommentarer.</a:t>
            </a:r>
          </a:p>
          <a:p>
            <a:pPr marL="514350" indent="-514350">
              <a:buFont typeface="+mj-lt"/>
              <a:buAutoNum type="arabicPeriod"/>
            </a:pPr>
            <a:r>
              <a:rPr lang="sv-SE" sz="1400" dirty="0"/>
              <a:t>Kartan fylls med objekt baserat på procentuell fördelning, </a:t>
            </a:r>
            <a:br>
              <a:rPr lang="sv-SE" sz="1400" dirty="0"/>
            </a:br>
            <a:r>
              <a:rPr lang="sv-SE" sz="1400" dirty="0"/>
              <a:t>men listan töms under tiden vilket påverkar efterföljande beräkning.</a:t>
            </a:r>
          </a:p>
          <a:p>
            <a:pPr marL="514350" indent="-514350">
              <a:buFont typeface="+mj-lt"/>
              <a:buAutoNum type="arabicPeriod"/>
            </a:pPr>
            <a:r>
              <a:rPr lang="sv-SE" sz="1400" dirty="0"/>
              <a:t>Metoder som tog in Position </a:t>
            </a:r>
            <a:r>
              <a:rPr lang="sv-SE" sz="1400" dirty="0" err="1"/>
              <a:t>pos</a:t>
            </a:r>
            <a:r>
              <a:rPr lang="sv-SE" sz="1400" dirty="0"/>
              <a:t> som sedan inte används.</a:t>
            </a:r>
          </a:p>
          <a:p>
            <a:pPr marL="514350" indent="-514350">
              <a:buFont typeface="+mj-lt"/>
              <a:buAutoNum type="arabicPeriod"/>
            </a:pPr>
            <a:r>
              <a:rPr lang="sv-SE" sz="1400" dirty="0"/>
              <a:t>Två for-loopar som båda använder </a:t>
            </a:r>
            <a:r>
              <a:rPr lang="sv-SE" sz="1400" dirty="0" err="1"/>
              <a:t>width</a:t>
            </a:r>
            <a:r>
              <a:rPr lang="sv-SE" sz="1400" dirty="0"/>
              <a:t>, när den ena istället ska vara </a:t>
            </a:r>
            <a:r>
              <a:rPr lang="sv-SE" sz="1400" dirty="0" err="1"/>
              <a:t>height</a:t>
            </a:r>
            <a:r>
              <a:rPr lang="sv-SE" sz="1400" dirty="0"/>
              <a:t>.</a:t>
            </a:r>
          </a:p>
          <a:p>
            <a:pPr marL="514350" indent="-514350">
              <a:buFont typeface="+mj-lt"/>
              <a:buAutoNum type="arabicPeriod"/>
            </a:pPr>
            <a:endParaRPr lang="sv-SE" sz="1400" dirty="0"/>
          </a:p>
          <a:p>
            <a:pPr marL="514350" indent="-514350">
              <a:buFont typeface="+mj-lt"/>
              <a:buAutoNum type="arabicPeriod"/>
            </a:pPr>
            <a:endParaRPr lang="sv-SE" sz="2000" dirty="0"/>
          </a:p>
        </p:txBody>
      </p:sp>
      <p:sp>
        <p:nvSpPr>
          <p:cNvPr id="4" name="textruta 3">
            <a:extLst>
              <a:ext uri="{FF2B5EF4-FFF2-40B4-BE49-F238E27FC236}">
                <a16:creationId xmlns:a16="http://schemas.microsoft.com/office/drawing/2014/main" id="{5398A1A3-2557-CE44-B2AB-11DAFC2D8166}"/>
              </a:ext>
            </a:extLst>
          </p:cNvPr>
          <p:cNvSpPr txBox="1"/>
          <p:nvPr/>
        </p:nvSpPr>
        <p:spPr>
          <a:xfrm>
            <a:off x="7106653" y="1825625"/>
            <a:ext cx="4247147" cy="3323987"/>
          </a:xfrm>
          <a:prstGeom prst="rect">
            <a:avLst/>
          </a:prstGeom>
          <a:noFill/>
        </p:spPr>
        <p:txBody>
          <a:bodyPr wrap="square" rtlCol="0">
            <a:spAutoFit/>
          </a:bodyPr>
          <a:lstStyle/>
          <a:p>
            <a:r>
              <a:rPr lang="sv-SE" sz="2800" dirty="0"/>
              <a:t>Allvarlighetsgrad</a:t>
            </a:r>
          </a:p>
          <a:p>
            <a:endParaRPr lang="sv-SE" sz="1400" dirty="0"/>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a:solidFill>
                  <a:srgbClr val="FFC000"/>
                </a:solidFill>
              </a:rPr>
              <a:t>Major</a:t>
            </a:r>
          </a:p>
          <a:p>
            <a:pPr marL="342900" indent="-342900">
              <a:buFont typeface="+mj-lt"/>
              <a:buAutoNum type="arabicPeriod"/>
            </a:pPr>
            <a:r>
              <a:rPr lang="sv-SE" sz="1400" dirty="0">
                <a:solidFill>
                  <a:schemeClr val="accent6"/>
                </a:solidFill>
              </a:rPr>
              <a:t>Minor</a:t>
            </a:r>
          </a:p>
          <a:p>
            <a:pPr marL="342900" indent="-342900">
              <a:buFont typeface="+mj-lt"/>
              <a:buAutoNum type="arabicPeriod"/>
            </a:pPr>
            <a:r>
              <a:rPr lang="sv-SE" sz="1400" dirty="0" err="1">
                <a:solidFill>
                  <a:srgbClr val="FF0000"/>
                </a:solidFill>
              </a:rPr>
              <a:t>Critical</a:t>
            </a:r>
            <a:endParaRPr lang="sv-SE" sz="1400" dirty="0">
              <a:solidFill>
                <a:srgbClr val="FF0000"/>
              </a:solidFill>
            </a:endParaRPr>
          </a:p>
          <a:p>
            <a:pPr marL="342900" indent="-342900">
              <a:buFont typeface="+mj-lt"/>
              <a:buAutoNum type="arabicPeriod"/>
            </a:pPr>
            <a:endParaRPr lang="sv-SE" sz="1400" dirty="0"/>
          </a:p>
          <a:p>
            <a:pPr marL="342900" indent="-342900">
              <a:buFont typeface="+mj-lt"/>
              <a:buAutoNum type="arabicPeriod"/>
            </a:pPr>
            <a:endParaRPr lang="sv-SE" sz="1400" dirty="0"/>
          </a:p>
          <a:p>
            <a:endParaRPr lang="sv-SE" sz="1400" dirty="0"/>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r>
              <a:rPr lang="sv-SE" dirty="0"/>
              <a:t>Svårt hitta fel, hög tröskel för att sätta sig in i koden</a:t>
            </a:r>
          </a:p>
          <a:p>
            <a:r>
              <a:rPr lang="sv-SE" dirty="0"/>
              <a:t>Bra med uppläsare</a:t>
            </a:r>
          </a:p>
          <a:p>
            <a:r>
              <a:rPr lang="sv-SE" dirty="0"/>
              <a:t>Lätt att hålla diskussionen kort och saklig</a:t>
            </a:r>
          </a:p>
          <a:p>
            <a:r>
              <a:rPr lang="sv-SE" dirty="0"/>
              <a:t>Lagom mkt kod att granska</a:t>
            </a:r>
          </a:p>
          <a:p>
            <a:r>
              <a:rPr lang="sv-SE" dirty="0"/>
              <a:t>Hittade liknande fel avseende namngivning och otydlighet</a:t>
            </a:r>
          </a:p>
          <a:p>
            <a:r>
              <a:rPr lang="sv-SE" dirty="0"/>
              <a:t>Hittade olika fel beroende på vad man själv utvecklat i vårt eget program </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862322"/>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get-metoder i ”</a:t>
            </a:r>
            <a:r>
              <a:rPr lang="sv-SE" sz="2000" dirty="0" err="1"/>
              <a:t>mutable</a:t>
            </a:r>
            <a:r>
              <a:rPr lang="sv-SE" sz="2000" dirty="0"/>
              <a:t>” objekt</a:t>
            </a:r>
          </a:p>
          <a:p>
            <a:pPr marL="285750" indent="-285750">
              <a:buFont typeface="Arial" panose="020B0604020202020204" pitchFamily="34" charset="0"/>
              <a:buChar char="•"/>
            </a:pPr>
            <a:r>
              <a:rPr lang="sv-SE" sz="2000" dirty="0"/>
              <a:t>If-sats som inte gjorde något (TODO)</a:t>
            </a:r>
          </a:p>
          <a:p>
            <a:pPr marL="285750" indent="-285750">
              <a:buFont typeface="Arial" panose="020B0604020202020204" pitchFamily="34" charset="0"/>
              <a:buChar char="•"/>
            </a:pPr>
            <a:r>
              <a:rPr lang="sv-SE" sz="2000" dirty="0" err="1"/>
              <a:t>Override</a:t>
            </a:r>
            <a:r>
              <a:rPr lang="sv-SE" sz="2000" dirty="0"/>
              <a:t> av </a:t>
            </a:r>
            <a:r>
              <a:rPr lang="sv-SE" sz="2000" dirty="0" err="1"/>
              <a:t>equals</a:t>
            </a:r>
            <a:r>
              <a:rPr lang="sv-SE" sz="2000" dirty="0"/>
              <a:t>-metoder men inte </a:t>
            </a:r>
            <a:r>
              <a:rPr lang="sv-SE" sz="2000" dirty="0" err="1"/>
              <a:t>hashcode</a:t>
            </a:r>
            <a:r>
              <a:rPr lang="sv-SE" sz="2000" dirty="0"/>
              <a:t> </a:t>
            </a:r>
          </a:p>
          <a:p>
            <a:pPr marL="285750" indent="-285750">
              <a:buFont typeface="Arial" panose="020B0604020202020204" pitchFamily="34" charset="0"/>
              <a:buChar char="•"/>
            </a:pPr>
            <a:r>
              <a:rPr lang="sv-SE" sz="2000" dirty="0"/>
              <a:t>Variabler som inte användes</a:t>
            </a:r>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9925194" cy="938463"/>
          </a:xfrm>
        </p:spPr>
        <p:txBody>
          <a:bodyPr>
            <a:normAutofit fontScale="90000"/>
          </a:bodyPr>
          <a:lstStyle/>
          <a:p>
            <a:r>
              <a:rPr lang="sv-SE" dirty="0"/>
              <a:t>Kodkritiksystem: </a:t>
            </a:r>
            <a:r>
              <a:rPr lang="sv-SE" dirty="0" err="1"/>
              <a:t>FindBugs</a:t>
            </a:r>
            <a:r>
              <a:rPr lang="sv-SE" dirty="0"/>
              <a:t> IDEA, efter korrigering/granskning</a:t>
            </a:r>
          </a:p>
        </p:txBody>
      </p:sp>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2554545"/>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Under granskningen hittades: </a:t>
            </a:r>
          </a:p>
          <a:p>
            <a:r>
              <a:rPr lang="sv-SE" sz="2000" dirty="0"/>
              <a:t>     - Felaktig get-metod </a:t>
            </a:r>
          </a:p>
          <a:p>
            <a:r>
              <a:rPr lang="sv-SE" sz="2000" dirty="0"/>
              <a:t>     - Icke-använda fält</a:t>
            </a:r>
          </a:p>
          <a:p>
            <a:pPr marL="285750" indent="-285750">
              <a:buFont typeface="Arial" panose="020B0604020202020204" pitchFamily="34" charset="0"/>
              <a:buChar char="•"/>
            </a:pPr>
            <a:r>
              <a:rPr lang="sv-SE" sz="2000" dirty="0"/>
              <a:t>Fixat TODO</a:t>
            </a:r>
          </a:p>
          <a:p>
            <a:pPr marL="285750" indent="-285750">
              <a:buFont typeface="Arial" panose="020B0604020202020204" pitchFamily="34" charset="0"/>
              <a:buChar char="•"/>
            </a:pPr>
            <a:r>
              <a:rPr lang="sv-SE" sz="2000" dirty="0" err="1"/>
              <a:t>Hashcodes</a:t>
            </a:r>
            <a:r>
              <a:rPr lang="sv-SE" sz="2000" dirty="0"/>
              <a:t> ej fixat</a:t>
            </a:r>
          </a:p>
          <a:p>
            <a:pPr marL="285750" indent="-285750">
              <a:buFont typeface="Arial" panose="020B0604020202020204" pitchFamily="34" charset="0"/>
              <a:buChar char="•"/>
            </a:pPr>
            <a:r>
              <a:rPr lang="sv-SE" sz="2000" dirty="0"/>
              <a:t>Inre klass har lagts till</a:t>
            </a:r>
          </a:p>
          <a:p>
            <a:pPr marL="285750" indent="-285750">
              <a:buFont typeface="Arial" panose="020B0604020202020204" pitchFamily="34" charset="0"/>
              <a:buChar char="•"/>
            </a:pPr>
            <a:endParaRPr lang="sv-SE" sz="2000" dirty="0"/>
          </a:p>
        </p:txBody>
      </p:sp>
      <p:pic>
        <p:nvPicPr>
          <p:cNvPr id="8" name="Bildobjekt 7">
            <a:extLst>
              <a:ext uri="{FF2B5EF4-FFF2-40B4-BE49-F238E27FC236}">
                <a16:creationId xmlns:a16="http://schemas.microsoft.com/office/drawing/2014/main" id="{E4275DB3-826A-47D7-881A-EF10E632E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519" y="2484270"/>
            <a:ext cx="6696465" cy="1889459"/>
          </a:xfrm>
          <a:prstGeom prst="rect">
            <a:avLst/>
          </a:prstGeom>
        </p:spPr>
      </p:pic>
    </p:spTree>
    <p:custDataLst>
      <p:tags r:id="rId1"/>
    </p:custDataLst>
    <p:extLst>
      <p:ext uri="{BB962C8B-B14F-4D97-AF65-F5344CB8AC3E}">
        <p14:creationId xmlns:p14="http://schemas.microsoft.com/office/powerpoint/2010/main" val="373521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614363" y="559594"/>
            <a:ext cx="3932237" cy="1600200"/>
          </a:xfrm>
        </p:spPr>
        <p:txBody>
          <a:bodyPr/>
          <a:lstStyle/>
          <a:p>
            <a:r>
              <a:rPr lang="sv-SE" dirty="0"/>
              <a:t>Statiska mått</a:t>
            </a:r>
          </a:p>
        </p:txBody>
      </p:sp>
      <p:sp>
        <p:nvSpPr>
          <p:cNvPr id="3" name="Platshållare för innehåll 2"/>
          <p:cNvSpPr>
            <a:spLocks noGrp="1"/>
          </p:cNvSpPr>
          <p:nvPr>
            <p:ph type="body" sz="half" idx="2"/>
          </p:nvPr>
        </p:nvSpPr>
        <p:spPr>
          <a:xfrm>
            <a:off x="599157" y="2080640"/>
            <a:ext cx="3932237" cy="3811588"/>
          </a:xfrm>
        </p:spPr>
        <p:txBody>
          <a:bodyPr/>
          <a:lstStyle/>
          <a:p>
            <a:endParaRPr lang="sv-SE" dirty="0"/>
          </a:p>
          <a:p>
            <a:r>
              <a:rPr lang="sv-SE" sz="1800" dirty="0"/>
              <a:t>LOC projektet	620</a:t>
            </a:r>
          </a:p>
          <a:p>
            <a:r>
              <a:rPr lang="sv-SE" sz="1800" dirty="0"/>
              <a:t>LOC för testerna	1 029</a:t>
            </a:r>
          </a:p>
        </p:txBody>
      </p:sp>
      <p:pic>
        <p:nvPicPr>
          <p:cNvPr id="7" name="Bildobjekt 6">
            <a:extLst>
              <a:ext uri="{FF2B5EF4-FFF2-40B4-BE49-F238E27FC236}">
                <a16:creationId xmlns:a16="http://schemas.microsoft.com/office/drawing/2014/main" id="{CC92F772-EF5E-744E-BF3A-E640C7288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43" y="559594"/>
            <a:ext cx="7366000" cy="58293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9573175" cy="4861860"/>
          </a:xfrm>
        </p:spPr>
        <p:txBody>
          <a:bodyPr>
            <a:normAutofit/>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a:t>
            </a:r>
            <a:r>
              <a:rPr lang="sv-SE" sz="1500" dirty="0"/>
              <a:t>Hög CBO = bristande inkapsling, större känslighet för förändringar, mer testning.</a:t>
            </a:r>
          </a:p>
          <a:p>
            <a:pPr>
              <a:lnSpc>
                <a:spcPct val="100000"/>
              </a:lnSpc>
              <a:spcBef>
                <a:spcPts val="0"/>
              </a:spcBef>
            </a:pPr>
            <a:r>
              <a:rPr lang="sv-SE" sz="1500" dirty="0"/>
              <a:t>	Högst: Color (20) </a:t>
            </a:r>
            <a:r>
              <a:rPr lang="sv-SE" sz="1500" dirty="0" err="1"/>
              <a:t>pga</a:t>
            </a:r>
            <a:r>
              <a:rPr lang="sv-SE" sz="1500" dirty="0"/>
              <a:t> används av alla </a:t>
            </a:r>
            <a:r>
              <a:rPr lang="sv-SE" sz="1500" dirty="0" err="1"/>
              <a:t>GameObjects</a:t>
            </a:r>
            <a:endParaRPr lang="sv-SE" sz="1500" dirty="0"/>
          </a:p>
          <a:p>
            <a:pPr>
              <a:lnSpc>
                <a:spcPct val="100000"/>
              </a:lnSpc>
              <a:spcBef>
                <a:spcPts val="0"/>
              </a:spcBef>
            </a:pPr>
            <a:r>
              <a:rPr lang="sv-SE" sz="1500" dirty="0"/>
              <a:t>	Lågt för statiska saker som bara finns i karta, högt för kartan samt de som interagerar med objekt på kartan.</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a:t>
            </a:r>
            <a:r>
              <a:rPr lang="sv-SE" sz="1500" dirty="0"/>
              <a:t>Som högst 4, inte så djupt. Bara 3 av 18 klasser har DIT = 1, dvs inga arv.</a:t>
            </a:r>
          </a:p>
          <a:p>
            <a:pPr>
              <a:lnSpc>
                <a:spcPct val="100000"/>
              </a:lnSpc>
              <a:spcBef>
                <a:spcPts val="0"/>
              </a:spcBef>
            </a:pPr>
            <a:r>
              <a:rPr lang="sv-SE" sz="1500" dirty="0"/>
              <a:t>	”</a:t>
            </a:r>
            <a:r>
              <a:rPr lang="sv-SE" sz="1500" dirty="0" err="1"/>
              <a:t>Bottom</a:t>
            </a:r>
            <a:r>
              <a:rPr lang="sv-SE" sz="1500" dirty="0"/>
              <a:t> </a:t>
            </a:r>
            <a:r>
              <a:rPr lang="sv-SE" sz="1500" dirty="0" err="1"/>
              <a:t>heavy</a:t>
            </a:r>
            <a:r>
              <a:rPr lang="sv-SE" sz="1500" dirty="0"/>
              <a:t>”? Använt arv för att återanvända kod.</a:t>
            </a:r>
          </a:p>
          <a:p>
            <a:pPr>
              <a:lnSpc>
                <a:spcPct val="100000"/>
              </a:lnSpc>
              <a:spcBef>
                <a:spcPts val="0"/>
              </a:spcBef>
            </a:pPr>
            <a:r>
              <a:rPr lang="sv-SE" sz="1500"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endParaRPr lang="sv-SE" sz="1500" dirty="0"/>
          </a:p>
          <a:p>
            <a:pPr>
              <a:lnSpc>
                <a:spcPct val="100000"/>
              </a:lnSpc>
              <a:spcBef>
                <a:spcPts val="0"/>
              </a:spcBef>
            </a:pPr>
            <a:r>
              <a:rPr lang="sv-SE" sz="1500" dirty="0"/>
              <a:t>	0-3, i genomsnitt 1, dvs inte så stor skillnad mellan klasserna.</a:t>
            </a:r>
          </a:p>
          <a:p>
            <a:pPr>
              <a:lnSpc>
                <a:spcPct val="100000"/>
              </a:lnSpc>
              <a:spcBef>
                <a:spcPts val="0"/>
              </a:spcBef>
            </a:pPr>
            <a:r>
              <a:rPr lang="sv-SE" sz="1500" dirty="0"/>
              <a:t>	Klass med hög NOC har stor påverkan – behöver testas mer.</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	</a:t>
            </a:r>
          </a:p>
          <a:p>
            <a:pPr>
              <a:lnSpc>
                <a:spcPct val="100000"/>
              </a:lnSpc>
              <a:spcBef>
                <a:spcPts val="0"/>
              </a:spcBef>
            </a:pPr>
            <a:r>
              <a:rPr lang="sv-SE" dirty="0"/>
              <a:t>	</a:t>
            </a:r>
            <a:r>
              <a:rPr lang="sv-SE" sz="1500" dirty="0" err="1"/>
              <a:t>GeneratedMap</a:t>
            </a:r>
            <a:r>
              <a:rPr lang="sv-SE" sz="1500" dirty="0"/>
              <a:t> (81) = svårast att utveckla och underhålla,</a:t>
            </a:r>
          </a:p>
          <a:p>
            <a:pPr>
              <a:lnSpc>
                <a:spcPct val="100000"/>
              </a:lnSpc>
              <a:spcBef>
                <a:spcPts val="0"/>
              </a:spcBef>
            </a:pPr>
            <a:r>
              <a:rPr lang="sv-SE" sz="1500" dirty="0"/>
              <a:t>	Högst för kartan, </a:t>
            </a:r>
            <a:r>
              <a:rPr lang="sv-SE" sz="1500" dirty="0" err="1"/>
              <a:t>Creture</a:t>
            </a:r>
            <a:r>
              <a:rPr lang="sv-SE" sz="1500" dirty="0"/>
              <a:t>/Hero. Behöver testas. Fokuserat testdesignteknikerna på Hero, hade </a:t>
            </a:r>
          </a:p>
          <a:p>
            <a:pPr>
              <a:lnSpc>
                <a:spcPct val="100000"/>
              </a:lnSpc>
              <a:spcBef>
                <a:spcPts val="0"/>
              </a:spcBef>
            </a:pPr>
            <a:r>
              <a:rPr lang="sv-SE" sz="1500" dirty="0"/>
              <a:t>	även kunnat göra det för </a:t>
            </a:r>
            <a:r>
              <a:rPr lang="sv-SE" sz="1500" dirty="0" err="1"/>
              <a:t>Map</a:t>
            </a:r>
            <a:r>
              <a:rPr lang="sv-SE" sz="1500" dirty="0"/>
              <a:t>.</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00B050"/>
                </a:solidFill>
              </a:rPr>
              <a:t>100 %</a:t>
            </a:r>
            <a:endParaRPr lang="sv-SE" sz="7200" dirty="0">
              <a:solidFill>
                <a:srgbClr val="00B050"/>
              </a:solidFill>
            </a:endParaRPr>
          </a:p>
        </p:txBody>
      </p:sp>
      <p:pic>
        <p:nvPicPr>
          <p:cNvPr id="8" name="Platshållare för innehåll 7">
            <a:extLst>
              <a:ext uri="{FF2B5EF4-FFF2-40B4-BE49-F238E27FC236}">
                <a16:creationId xmlns:a16="http://schemas.microsoft.com/office/drawing/2014/main" id="{B2B3610F-C1F3-AE47-8C5E-568DF9B5D9A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72025" y="934464"/>
            <a:ext cx="6580187" cy="5314165"/>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 - </a:t>
            </a:r>
            <a:r>
              <a:rPr lang="sv-SE" dirty="0" err="1"/>
              <a:t>GeneratedMap</a:t>
            </a:r>
            <a:endParaRPr lang="sv-SE" dirty="0"/>
          </a:p>
        </p:txBody>
      </p:sp>
      <p:pic>
        <p:nvPicPr>
          <p:cNvPr id="5" name="Bildobjekt 4">
            <a:extLst>
              <a:ext uri="{FF2B5EF4-FFF2-40B4-BE49-F238E27FC236}">
                <a16:creationId xmlns:a16="http://schemas.microsoft.com/office/drawing/2014/main" id="{A48FBA35-C5B0-244C-BE43-186516F7B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550" y="2709862"/>
            <a:ext cx="9690100" cy="2844800"/>
          </a:xfrm>
          <a:prstGeom prst="rect">
            <a:avLst/>
          </a:prstGeom>
        </p:spPr>
      </p:pic>
      <p:sp>
        <p:nvSpPr>
          <p:cNvPr id="8" name="textruta 7">
            <a:extLst>
              <a:ext uri="{FF2B5EF4-FFF2-40B4-BE49-F238E27FC236}">
                <a16:creationId xmlns:a16="http://schemas.microsoft.com/office/drawing/2014/main" id="{4185AF3B-BAC6-E04A-BF9C-4DCB8537C2F6}"/>
              </a:ext>
            </a:extLst>
          </p:cNvPr>
          <p:cNvSpPr txBox="1"/>
          <p:nvPr/>
        </p:nvSpPr>
        <p:spPr>
          <a:xfrm>
            <a:off x="1587500" y="2044700"/>
            <a:ext cx="6942221"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 1000, new Hero(100));</a:t>
            </a:r>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1297130" y="4267200"/>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2276453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14" name="Bildobjekt 13">
            <a:extLst>
              <a:ext uri="{FF2B5EF4-FFF2-40B4-BE49-F238E27FC236}">
                <a16:creationId xmlns:a16="http://schemas.microsoft.com/office/drawing/2014/main" id="{6574DF48-8B65-8749-89CE-CFC3BB461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 y="641350"/>
            <a:ext cx="10261600" cy="58547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520700" y="267739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498764" y="1418071"/>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803DFD53-B72E-3245-B3FA-8DF0CEF1A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62" y="643466"/>
            <a:ext cx="7188475" cy="5571067"/>
          </a:xfrm>
          <a:prstGeom prst="rect">
            <a:avLst/>
          </a:prstGeom>
        </p:spPr>
      </p:pic>
    </p:spTree>
    <p:extLst>
      <p:ext uri="{BB962C8B-B14F-4D97-AF65-F5344CB8AC3E}">
        <p14:creationId xmlns:p14="http://schemas.microsoft.com/office/powerpoint/2010/main" val="1402650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ruta 7">
            <a:extLst>
              <a:ext uri="{FF2B5EF4-FFF2-40B4-BE49-F238E27FC236}">
                <a16:creationId xmlns:a16="http://schemas.microsoft.com/office/drawing/2014/main" id="{4185AF3B-BAC6-E04A-BF9C-4DCB8537C2F6}"/>
              </a:ext>
            </a:extLst>
          </p:cNvPr>
          <p:cNvSpPr txBox="1"/>
          <p:nvPr/>
        </p:nvSpPr>
        <p:spPr>
          <a:xfrm>
            <a:off x="1101436" y="177284"/>
            <a:ext cx="10251589" cy="369332"/>
          </a:xfrm>
          <a:prstGeom prst="rect">
            <a:avLst/>
          </a:prstGeom>
          <a:noFill/>
        </p:spPr>
        <p:txBody>
          <a:bodyPr wrap="none" rtlCol="0">
            <a:spAutoFit/>
          </a:bodyPr>
          <a:lstStyle/>
          <a:p>
            <a:r>
              <a:rPr lang="sv-SE" dirty="0" err="1"/>
              <a:t>GeneratedMap</a:t>
            </a:r>
            <a:r>
              <a:rPr lang="sv-SE" dirty="0"/>
              <a:t> </a:t>
            </a:r>
            <a:r>
              <a:rPr lang="sv-SE" dirty="0" err="1"/>
              <a:t>map</a:t>
            </a:r>
            <a:r>
              <a:rPr lang="sv-SE" dirty="0"/>
              <a:t> = new </a:t>
            </a:r>
            <a:r>
              <a:rPr lang="sv-SE" dirty="0" err="1"/>
              <a:t>GeneratedMap</a:t>
            </a:r>
            <a:r>
              <a:rPr lang="sv-SE" dirty="0"/>
              <a:t>(10000, 10000, new Hero(100)); //</a:t>
            </a:r>
            <a:r>
              <a:rPr lang="sv-SE" dirty="0" err="1"/>
              <a:t>renderGeneratedToConsole</a:t>
            </a:r>
            <a:r>
              <a:rPr lang="sv-SE" dirty="0"/>
              <a:t>(); </a:t>
            </a:r>
          </a:p>
        </p:txBody>
      </p:sp>
      <p:pic>
        <p:nvPicPr>
          <p:cNvPr id="3" name="Bildobjekt 2">
            <a:extLst>
              <a:ext uri="{FF2B5EF4-FFF2-40B4-BE49-F238E27FC236}">
                <a16:creationId xmlns:a16="http://schemas.microsoft.com/office/drawing/2014/main" id="{D6378A41-C7B4-C243-95E0-C9DAE222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00" y="615950"/>
            <a:ext cx="10464800" cy="5626100"/>
          </a:xfrm>
          <a:prstGeom prst="rect">
            <a:avLst/>
          </a:prstGeom>
        </p:spPr>
      </p:pic>
      <p:sp>
        <p:nvSpPr>
          <p:cNvPr id="17" name="Vänster 16">
            <a:extLst>
              <a:ext uri="{FF2B5EF4-FFF2-40B4-BE49-F238E27FC236}">
                <a16:creationId xmlns:a16="http://schemas.microsoft.com/office/drawing/2014/main" id="{B1FBD720-1A3A-7F40-8A57-8FAE3623D42B}"/>
              </a:ext>
            </a:extLst>
          </p:cNvPr>
          <p:cNvSpPr/>
          <p:nvPr/>
        </p:nvSpPr>
        <p:spPr>
          <a:xfrm rot="10800000">
            <a:off x="826655" y="2150919"/>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Vänster 11">
            <a:extLst>
              <a:ext uri="{FF2B5EF4-FFF2-40B4-BE49-F238E27FC236}">
                <a16:creationId xmlns:a16="http://schemas.microsoft.com/office/drawing/2014/main" id="{9D68455C-8F0B-9F41-B5F3-FA6B0F2C2646}"/>
              </a:ext>
            </a:extLst>
          </p:cNvPr>
          <p:cNvSpPr/>
          <p:nvPr/>
        </p:nvSpPr>
        <p:spPr>
          <a:xfrm rot="10800000">
            <a:off x="826655" y="4948093"/>
            <a:ext cx="812800" cy="2413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364415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Bildobjekt 4">
            <a:extLst>
              <a:ext uri="{FF2B5EF4-FFF2-40B4-BE49-F238E27FC236}">
                <a16:creationId xmlns:a16="http://schemas.microsoft.com/office/drawing/2014/main" id="{57355B15-EA56-AE4B-92D2-3D2BBB919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079498"/>
            <a:ext cx="10905066" cy="2699002"/>
          </a:xfrm>
          <a:prstGeom prst="rect">
            <a:avLst/>
          </a:prstGeom>
        </p:spPr>
      </p:pic>
      <p:sp>
        <p:nvSpPr>
          <p:cNvPr id="6" name="textruta 5">
            <a:extLst>
              <a:ext uri="{FF2B5EF4-FFF2-40B4-BE49-F238E27FC236}">
                <a16:creationId xmlns:a16="http://schemas.microsoft.com/office/drawing/2014/main" id="{239B91C0-8C26-6E4A-ACC7-0F031EC61056}"/>
              </a:ext>
            </a:extLst>
          </p:cNvPr>
          <p:cNvSpPr txBox="1"/>
          <p:nvPr/>
        </p:nvSpPr>
        <p:spPr>
          <a:xfrm>
            <a:off x="2293749" y="483985"/>
            <a:ext cx="7165211" cy="584775"/>
          </a:xfrm>
          <a:prstGeom prst="rect">
            <a:avLst/>
          </a:prstGeom>
          <a:noFill/>
        </p:spPr>
        <p:txBody>
          <a:bodyPr wrap="square" rtlCol="0">
            <a:spAutoFit/>
          </a:bodyPr>
          <a:lstStyle/>
          <a:p>
            <a:r>
              <a:rPr lang="sv-SE" sz="3200" dirty="0"/>
              <a:t>En närmare titt på </a:t>
            </a:r>
            <a:r>
              <a:rPr lang="sv-SE" sz="3200" dirty="0" err="1"/>
              <a:t>putMonstersOnMap</a:t>
            </a:r>
            <a:r>
              <a:rPr lang="sv-SE" sz="3200" dirty="0"/>
              <a:t>()</a:t>
            </a:r>
          </a:p>
        </p:txBody>
      </p:sp>
    </p:spTree>
    <p:extLst>
      <p:ext uri="{BB962C8B-B14F-4D97-AF65-F5344CB8AC3E}">
        <p14:creationId xmlns:p14="http://schemas.microsoft.com/office/powerpoint/2010/main" val="340316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536784"/>
            <a:ext cx="5157787" cy="823912"/>
          </a:xfrm>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600" dirty="0">
                <a:solidFill>
                  <a:schemeClr val="accent1">
                    <a:lumMod val="75000"/>
                  </a:schemeClr>
                </a:solidFill>
              </a:rPr>
              <a:t>@Test</a:t>
            </a:r>
          </a:p>
          <a:p>
            <a:pPr marL="0" indent="0">
              <a:buNone/>
            </a:pPr>
            <a:r>
              <a:rPr lang="en-US" sz="1600" dirty="0">
                <a:solidFill>
                  <a:schemeClr val="accent1">
                    <a:lumMod val="75000"/>
                  </a:schemeClr>
                </a:solidFill>
              </a:rPr>
              <a:t>public void setEquipment_addEquipment_strengthNotLowerThan1()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&lt; 1);</a:t>
            </a:r>
          </a:p>
          <a:p>
            <a:pPr marL="0" indent="0">
              <a:buNone/>
            </a:pP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endParaRPr lang="sv-SE" sz="1600" dirty="0">
              <a:solidFill>
                <a:schemeClr val="accent1">
                  <a:lumMod val="75000"/>
                </a:schemeClr>
              </a:solidFill>
            </a:endParaRPr>
          </a:p>
          <a:p>
            <a:pPr marL="0" indent="0">
              <a:buNone/>
            </a:pPr>
            <a:r>
              <a:rPr lang="en-US" sz="1600" dirty="0">
                <a:solidFill>
                  <a:schemeClr val="accent1">
                    <a:lumMod val="75000"/>
                  </a:schemeClr>
                </a:solidFill>
              </a:rPr>
              <a:t>@Test</a:t>
            </a:r>
            <a:endParaRPr lang="sv-SE" sz="1600" dirty="0">
              <a:solidFill>
                <a:schemeClr val="accent1">
                  <a:lumMod val="75000"/>
                </a:schemeClr>
              </a:solidFill>
            </a:endParaRPr>
          </a:p>
          <a:p>
            <a:pPr marL="0" indent="0">
              <a:buNone/>
            </a:pPr>
            <a:r>
              <a:rPr lang="en-US" sz="1600" dirty="0">
                <a:solidFill>
                  <a:schemeClr val="accent1">
                    <a:lumMod val="75000"/>
                  </a:schemeClr>
                </a:solidFill>
              </a:rPr>
              <a:t>public void setEquipment_addEquipment_strengthNotHigherThan100() {</a:t>
            </a:r>
            <a:endParaRPr lang="sv-SE" sz="1600" dirty="0">
              <a:solidFill>
                <a:schemeClr val="accent1">
                  <a:lumMod val="75000"/>
                </a:schemeClr>
              </a:solidFill>
            </a:endParaRPr>
          </a:p>
          <a:p>
            <a:pPr marL="0" indent="0">
              <a:buNone/>
            </a:pPr>
            <a:r>
              <a:rPr lang="sv-SE" sz="1600" dirty="0">
                <a:solidFill>
                  <a:schemeClr val="accent1">
                    <a:lumMod val="75000"/>
                  </a:schemeClr>
                </a:solidFill>
              </a:rPr>
              <a:t>    </a:t>
            </a:r>
            <a:r>
              <a:rPr lang="sv-SE" sz="1600" dirty="0" err="1">
                <a:solidFill>
                  <a:schemeClr val="accent1">
                    <a:lumMod val="75000"/>
                  </a:schemeClr>
                </a:solidFill>
              </a:rPr>
              <a:t>assertFalse</a:t>
            </a:r>
            <a:r>
              <a:rPr lang="sv-SE" sz="1600" dirty="0">
                <a:solidFill>
                  <a:schemeClr val="accent1">
                    <a:lumMod val="75000"/>
                  </a:schemeClr>
                </a:solidFill>
              </a:rPr>
              <a:t>(</a:t>
            </a:r>
            <a:r>
              <a:rPr lang="sv-SE" sz="1600" dirty="0" err="1">
                <a:solidFill>
                  <a:schemeClr val="accent1">
                    <a:lumMod val="75000"/>
                  </a:schemeClr>
                </a:solidFill>
              </a:rPr>
              <a:t>monster.getEquipment</a:t>
            </a:r>
            <a:r>
              <a:rPr lang="sv-SE" sz="1600" dirty="0">
                <a:solidFill>
                  <a:schemeClr val="accent1">
                    <a:lumMod val="75000"/>
                  </a:schemeClr>
                </a:solidFill>
              </a:rPr>
              <a:t>().</a:t>
            </a:r>
            <a:r>
              <a:rPr lang="sv-SE" sz="1600" dirty="0" err="1">
                <a:solidFill>
                  <a:schemeClr val="accent1">
                    <a:lumMod val="75000"/>
                  </a:schemeClr>
                </a:solidFill>
              </a:rPr>
              <a:t>strength</a:t>
            </a:r>
            <a:r>
              <a:rPr lang="sv-SE" sz="1600" dirty="0">
                <a:solidFill>
                  <a:schemeClr val="accent1">
                    <a:lumMod val="75000"/>
                  </a:schemeClr>
                </a:solidFill>
              </a:rPr>
              <a:t> &gt; 100);</a:t>
            </a:r>
          </a:p>
          <a:p>
            <a:pPr marL="0" indent="0">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096000" y="1536784"/>
            <a:ext cx="5183188" cy="823912"/>
          </a:xfrm>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600" dirty="0">
                <a:solidFill>
                  <a:schemeClr val="accent1">
                    <a:lumMod val="75000"/>
                  </a:schemeClr>
                </a:solidFill>
              </a:rPr>
              <a:t>private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setEquipment</a:t>
            </a:r>
            <a:r>
              <a:rPr lang="sv-SE" sz="1600" dirty="0">
                <a:solidFill>
                  <a:schemeClr val="accent1">
                    <a:lumMod val="75000"/>
                  </a:schemeClr>
                </a:solidFill>
              </a:rPr>
              <a:t>() {</a:t>
            </a:r>
          </a:p>
          <a:p>
            <a:pPr marL="0" indent="0">
              <a:buNone/>
            </a:pPr>
            <a:r>
              <a:rPr lang="en-US" sz="1600" dirty="0">
                <a:solidFill>
                  <a:schemeClr val="accent1">
                    <a:lumMod val="75000"/>
                  </a:schemeClr>
                </a:solidFill>
              </a:rPr>
              <a:t>        </a:t>
            </a:r>
            <a:r>
              <a:rPr lang="en-US" sz="1600" dirty="0" err="1">
                <a:solidFill>
                  <a:schemeClr val="accent1">
                    <a:lumMod val="75000"/>
                  </a:schemeClr>
                </a:solidFill>
              </a:rPr>
              <a:t>int</a:t>
            </a:r>
            <a:r>
              <a:rPr lang="en-US" sz="1600" dirty="0">
                <a:solidFill>
                  <a:schemeClr val="accent1">
                    <a:lumMod val="75000"/>
                  </a:schemeClr>
                </a:solidFill>
              </a:rPr>
              <a:t> </a:t>
            </a:r>
            <a:r>
              <a:rPr lang="en-US" sz="1600" dirty="0" err="1">
                <a:solidFill>
                  <a:schemeClr val="accent1">
                    <a:lumMod val="75000"/>
                  </a:schemeClr>
                </a:solidFill>
              </a:rPr>
              <a:t>equipmentStrength</a:t>
            </a:r>
            <a:r>
              <a:rPr lang="en-US" sz="1600" dirty="0">
                <a:solidFill>
                  <a:schemeClr val="accent1">
                    <a:lumMod val="75000"/>
                  </a:schemeClr>
                </a:solidFill>
              </a:rPr>
              <a:t> = (</a:t>
            </a:r>
            <a:r>
              <a:rPr lang="en-US" sz="1600" dirty="0" err="1">
                <a:solidFill>
                  <a:schemeClr val="accent1">
                    <a:lumMod val="75000"/>
                  </a:schemeClr>
                </a:solidFill>
              </a:rPr>
              <a:t>int</a:t>
            </a:r>
            <a:r>
              <a:rPr lang="en-US" sz="1600" dirty="0">
                <a:solidFill>
                  <a:schemeClr val="accent1">
                    <a:lumMod val="75000"/>
                  </a:schemeClr>
                </a:solidFill>
              </a:rPr>
              <a:t>) ((100 * </a:t>
            </a:r>
            <a:r>
              <a:rPr lang="en-US" sz="1600" dirty="0" err="1">
                <a:solidFill>
                  <a:schemeClr val="accent1">
                    <a:lumMod val="75000"/>
                  </a:schemeClr>
                </a:solidFill>
              </a:rPr>
              <a:t>Math.random</a:t>
            </a:r>
            <a:r>
              <a:rPr lang="en-US" sz="1600" dirty="0">
                <a:solidFill>
                  <a:schemeClr val="accent1">
                    <a:lumMod val="75000"/>
                  </a:schemeClr>
                </a:solidFill>
              </a:rPr>
              <a:t>()) + 1);</a:t>
            </a:r>
            <a:endParaRPr lang="sv-SE" sz="1600" dirty="0">
              <a:solidFill>
                <a:schemeClr val="accent1">
                  <a:lumMod val="75000"/>
                </a:schemeClr>
              </a:solidFill>
            </a:endParaRPr>
          </a:p>
          <a:p>
            <a:pPr marL="0" indent="0">
              <a:buNone/>
            </a:pPr>
            <a:r>
              <a:rPr lang="en-US" sz="1600" dirty="0">
                <a:solidFill>
                  <a:schemeClr val="accent1">
                    <a:lumMod val="75000"/>
                  </a:schemeClr>
                </a:solidFill>
              </a:rPr>
              <a:t>        if (</a:t>
            </a:r>
            <a:r>
              <a:rPr lang="en-US" sz="1600" dirty="0" err="1">
                <a:solidFill>
                  <a:schemeClr val="accent1">
                    <a:lumMod val="75000"/>
                  </a:schemeClr>
                </a:solidFill>
              </a:rPr>
              <a:t>equipmentStrength</a:t>
            </a:r>
            <a:r>
              <a:rPr lang="en-US" sz="1600" dirty="0">
                <a:solidFill>
                  <a:schemeClr val="accent1">
                    <a:lumMod val="75000"/>
                  </a:schemeClr>
                </a:solidFill>
              </a:rPr>
              <a:t> % 2 != 0)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Weapon(</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p>
          <a:p>
            <a:pPr marL="0" indent="0">
              <a:buNone/>
            </a:pPr>
            <a:r>
              <a:rPr lang="en-US" sz="1600" dirty="0">
                <a:solidFill>
                  <a:schemeClr val="accent1">
                    <a:lumMod val="75000"/>
                  </a:schemeClr>
                </a:solidFill>
              </a:rPr>
              <a:t>        else {</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en-US" sz="1600" dirty="0" err="1">
                <a:solidFill>
                  <a:schemeClr val="accent1">
                    <a:lumMod val="75000"/>
                  </a:schemeClr>
                </a:solidFill>
              </a:rPr>
              <a:t>inventory.addItem</a:t>
            </a:r>
            <a:r>
              <a:rPr lang="en-US" sz="1600" dirty="0">
                <a:solidFill>
                  <a:schemeClr val="accent1">
                    <a:lumMod val="75000"/>
                  </a:schemeClr>
                </a:solidFill>
              </a:rPr>
              <a:t>(new Armor(</a:t>
            </a:r>
            <a:r>
              <a:rPr lang="en-US" sz="1600" dirty="0" err="1">
                <a:solidFill>
                  <a:schemeClr val="accent1">
                    <a:lumMod val="75000"/>
                  </a:schemeClr>
                </a:solidFill>
              </a:rPr>
              <a:t>equipmentStrength</a:t>
            </a:r>
            <a:r>
              <a:rPr lang="en-US" sz="1600" dirty="0">
                <a:solidFill>
                  <a:schemeClr val="accent1">
                    <a:lumMod val="75000"/>
                  </a:schemeClr>
                </a:solidFill>
              </a:rPr>
              <a:t>));</a:t>
            </a:r>
            <a:endParaRPr lang="sv-SE" sz="1600" dirty="0">
              <a:solidFill>
                <a:schemeClr val="accent1">
                  <a:lumMod val="75000"/>
                </a:schemeClr>
              </a:solidFill>
            </a:endParaRPr>
          </a:p>
          <a:p>
            <a:pPr marL="0" indent="0">
              <a:buNone/>
            </a:pPr>
            <a:r>
              <a:rPr lang="en-US" sz="1600" dirty="0">
                <a:solidFill>
                  <a:schemeClr val="accent1">
                    <a:lumMod val="75000"/>
                  </a:schemeClr>
                </a:solidFill>
              </a:rPr>
              <a:t>       </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332412" cy="2002757"/>
          </a:xfrm>
        </p:spPr>
        <p:txBody>
          <a:bodyPr>
            <a:noAutofit/>
          </a:bodyPr>
          <a:lstStyle/>
          <a:p>
            <a:pPr marL="0" indent="0">
              <a:lnSpc>
                <a:spcPct val="16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pickUpItem_pickUpWeapon_weaponStoredInInventory</a:t>
            </a:r>
            <a:r>
              <a:rPr lang="sv-SE" sz="1600" dirty="0">
                <a:solidFill>
                  <a:schemeClr val="accent1">
                    <a:lumMod val="75000"/>
                  </a:schemeClr>
                </a:solidFill>
              </a:rPr>
              <a:t>() {</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a:t>
            </a:r>
          </a:p>
          <a:p>
            <a:pPr marL="0" indent="0">
              <a:lnSpc>
                <a:spcPct val="160000"/>
              </a:lnSpc>
              <a:buNone/>
            </a:pPr>
            <a:r>
              <a:rPr lang="sv-SE" sz="1600" dirty="0">
                <a:solidFill>
                  <a:schemeClr val="accent1">
                    <a:lumMod val="75000"/>
                  </a:schemeClr>
                </a:solidFill>
              </a:rPr>
              <a:t>    </a:t>
            </a:r>
            <a:r>
              <a:rPr lang="sv-SE" sz="1600" dirty="0" err="1">
                <a:solidFill>
                  <a:schemeClr val="accent1">
                    <a:lumMod val="75000"/>
                  </a:schemeClr>
                </a:solidFill>
              </a:rPr>
              <a:t>assertEquals</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(10), </a:t>
            </a:r>
            <a:r>
              <a:rPr lang="sv-SE" sz="1600" dirty="0" err="1">
                <a:solidFill>
                  <a:schemeClr val="accent1">
                    <a:lumMod val="75000"/>
                  </a:schemeClr>
                </a:solidFill>
              </a:rPr>
              <a:t>hero.inventory.getItem</a:t>
            </a:r>
            <a:r>
              <a:rPr lang="sv-SE" sz="1600" dirty="0">
                <a:solidFill>
                  <a:schemeClr val="accent1">
                    <a:lumMod val="75000"/>
                  </a:schemeClr>
                </a:solidFill>
              </a:rPr>
              <a:t>(0));</a:t>
            </a:r>
          </a:p>
          <a:p>
            <a:pPr marL="0" indent="0">
              <a:lnSpc>
                <a:spcPct val="160000"/>
              </a:lnSpc>
              <a:buNone/>
            </a:pPr>
            <a:r>
              <a:rPr lang="sv-SE" sz="1600" dirty="0">
                <a:solidFill>
                  <a:schemeClr val="accent1">
                    <a:lumMod val="75000"/>
                  </a:schemeClr>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a:t>
            </a:r>
            <a:r>
              <a:rPr lang="sv-SE" sz="1600" dirty="0">
                <a:solidFill>
                  <a:schemeClr val="accent1">
                    <a:lumMod val="75000"/>
                  </a:schemeClr>
                </a:solidFill>
              </a:rPr>
              <a:t>(</a:t>
            </a:r>
            <a:r>
              <a:rPr lang="sv-SE" sz="1600" dirty="0" err="1">
                <a:solidFill>
                  <a:schemeClr val="accent1">
                    <a:lumMod val="75000"/>
                  </a:schemeClr>
                </a:solidFill>
              </a:rPr>
              <a:t>Object</a:t>
            </a:r>
            <a:r>
              <a:rPr lang="sv-SE" sz="1600" dirty="0">
                <a:solidFill>
                  <a:schemeClr val="accent1">
                    <a:lumMod val="75000"/>
                  </a:schemeClr>
                </a:solidFill>
              </a:rPr>
              <a:t> item) {</a:t>
            </a:r>
          </a:p>
          <a:p>
            <a:pPr marL="0" indent="0">
              <a:buNone/>
            </a:pPr>
            <a:r>
              <a:rPr lang="sv-SE" sz="1600" dirty="0">
                <a:solidFill>
                  <a:schemeClr val="accent1">
                    <a:lumMod val="75000"/>
                  </a:schemeClr>
                </a:solidFill>
              </a:rPr>
              <a:t>…</a:t>
            </a:r>
          </a:p>
          <a:p>
            <a:pPr marL="0" indent="0">
              <a:buNone/>
            </a:pPr>
            <a:r>
              <a:rPr lang="sv-SE" sz="1600" dirty="0" err="1">
                <a:solidFill>
                  <a:schemeClr val="accent1">
                    <a:lumMod val="75000"/>
                  </a:schemeClr>
                </a:solidFill>
              </a:rPr>
              <a:t>else</a:t>
            </a:r>
            <a:r>
              <a:rPr lang="sv-SE" sz="1600" dirty="0">
                <a:solidFill>
                  <a:schemeClr val="accent1">
                    <a:lumMod val="75000"/>
                  </a:schemeClr>
                </a:solidFill>
              </a:rPr>
              <a:t> </a:t>
            </a:r>
            <a:r>
              <a:rPr lang="sv-SE" sz="1600" dirty="0" err="1">
                <a:solidFill>
                  <a:schemeClr val="accent1">
                    <a:lumMod val="75000"/>
                  </a:schemeClr>
                </a:solidFill>
              </a:rPr>
              <a:t>if</a:t>
            </a:r>
            <a:r>
              <a:rPr lang="sv-SE" sz="1600" dirty="0">
                <a:solidFill>
                  <a:schemeClr val="accent1">
                    <a:lumMod val="75000"/>
                  </a:schemeClr>
                </a:solidFill>
              </a:rPr>
              <a:t> (item </a:t>
            </a:r>
            <a:r>
              <a:rPr lang="sv-SE" sz="1600" dirty="0" err="1">
                <a:solidFill>
                  <a:schemeClr val="accent1">
                    <a:lumMod val="75000"/>
                  </a:schemeClr>
                </a:solidFill>
              </a:rPr>
              <a:t>instanceof</a:t>
            </a:r>
            <a:r>
              <a:rPr lang="sv-SE" sz="1600" dirty="0">
                <a:solidFill>
                  <a:schemeClr val="accent1">
                    <a:lumMod val="75000"/>
                  </a:schemeClr>
                </a:solidFill>
              </a:rPr>
              <a:t> Equipment) {</a:t>
            </a:r>
          </a:p>
          <a:p>
            <a:pPr marL="0" indent="0">
              <a:buNone/>
            </a:pPr>
            <a:r>
              <a:rPr lang="sv-SE" sz="1600" dirty="0">
                <a:solidFill>
                  <a:schemeClr val="accent1">
                    <a:lumMod val="75000"/>
                  </a:schemeClr>
                </a:solidFill>
              </a:rPr>
              <a:t>    </a:t>
            </a:r>
            <a:r>
              <a:rPr lang="sv-SE" sz="1600" dirty="0" err="1">
                <a:solidFill>
                  <a:schemeClr val="accent1">
                    <a:lumMod val="75000"/>
                  </a:schemeClr>
                </a:solidFill>
              </a:rPr>
              <a:t>inventory.addItem</a:t>
            </a:r>
            <a:r>
              <a:rPr lang="sv-SE" sz="1600" dirty="0">
                <a:solidFill>
                  <a:schemeClr val="accent1">
                    <a:lumMod val="75000"/>
                  </a:schemeClr>
                </a:solidFill>
              </a:rPr>
              <a:t>((Equipment) item);</a:t>
            </a:r>
          </a:p>
          <a:p>
            <a:pPr marL="0" indent="0">
              <a:buNone/>
            </a:pPr>
            <a:r>
              <a:rPr lang="sv-SE" sz="16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a:xfrm>
            <a:off x="836612" y="1470903"/>
            <a:ext cx="5157787" cy="823912"/>
          </a:xfrm>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377532"/>
            <a:ext cx="5157787" cy="1325563"/>
          </a:xfrm>
        </p:spPr>
        <p:txBody>
          <a:bodyPr>
            <a:noAutofit/>
          </a:bodyPr>
          <a:lstStyle/>
          <a:p>
            <a:pPr marL="0" indent="0">
              <a:lnSpc>
                <a:spcPct val="150000"/>
              </a:lnSpc>
              <a:buNone/>
            </a:pPr>
            <a:r>
              <a:rPr lang="sv-SE" sz="1600" dirty="0">
                <a:solidFill>
                  <a:schemeClr val="accent1">
                    <a:lumMod val="75000"/>
                  </a:schemeClr>
                </a:solidFill>
              </a:rPr>
              <a:t>@Test</a:t>
            </a:r>
            <a:br>
              <a:rPr lang="sv-SE" sz="1600" dirty="0">
                <a:solidFill>
                  <a:schemeClr val="accent1">
                    <a:lumMod val="75000"/>
                  </a:schemeClr>
                </a:solidFill>
              </a:rPr>
            </a:br>
            <a:r>
              <a:rPr lang="sv-SE" sz="1600" dirty="0">
                <a:solidFill>
                  <a:schemeClr val="accent1">
                    <a:lumMod val="75000"/>
                  </a:schemeClr>
                </a:solidFill>
              </a:rPr>
              <a:t>public </a:t>
            </a:r>
            <a:r>
              <a:rPr lang="sv-SE" sz="1600" dirty="0" err="1">
                <a:solidFill>
                  <a:schemeClr val="accent1">
                    <a:lumMod val="75000"/>
                  </a:schemeClr>
                </a:solidFill>
              </a:rPr>
              <a:t>void</a:t>
            </a:r>
            <a:r>
              <a:rPr lang="sv-SE" sz="1600" dirty="0">
                <a:solidFill>
                  <a:schemeClr val="accent1">
                    <a:lumMod val="75000"/>
                  </a:schemeClr>
                </a:solidFill>
              </a:rPr>
              <a:t> </a:t>
            </a:r>
            <a:r>
              <a:rPr lang="sv-SE" sz="1600" dirty="0" err="1">
                <a:solidFill>
                  <a:schemeClr val="accent1">
                    <a:lumMod val="75000"/>
                  </a:schemeClr>
                </a:solidFill>
              </a:rPr>
              <a:t>pickUpItem_threeWeaponsInInventory_equippedWithStrongest</a:t>
            </a:r>
            <a:r>
              <a:rPr lang="sv-SE" sz="1600" dirty="0">
                <a:solidFill>
                  <a:schemeClr val="accent1">
                    <a:lumMod val="75000"/>
                  </a:schemeClr>
                </a:solidFill>
              </a:rPr>
              <a:t>() {</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(50));</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(89));</a:t>
            </a:r>
            <a:br>
              <a:rPr lang="sv-SE" sz="1600" dirty="0">
                <a:solidFill>
                  <a:schemeClr val="accent1">
                    <a:lumMod val="75000"/>
                  </a:schemeClr>
                </a:solidFill>
              </a:rPr>
            </a:br>
            <a:r>
              <a:rPr lang="sv-SE" sz="1600" dirty="0">
                <a:solidFill>
                  <a:schemeClr val="accent1">
                    <a:lumMod val="75000"/>
                  </a:schemeClr>
                </a:solidFill>
              </a:rPr>
              <a:t>    </a:t>
            </a:r>
            <a:r>
              <a:rPr lang="sv-SE" sz="1600" dirty="0" err="1">
                <a:solidFill>
                  <a:schemeClr val="accent1">
                    <a:lumMod val="75000"/>
                  </a:schemeClr>
                </a:solidFill>
              </a:rPr>
              <a:t>hero.pickUpItem</a:t>
            </a:r>
            <a:r>
              <a:rPr lang="sv-SE" sz="1600" dirty="0">
                <a:solidFill>
                  <a:schemeClr val="accent1">
                    <a:lumMod val="75000"/>
                  </a:schemeClr>
                </a:solidFill>
              </a:rPr>
              <a:t>(new </a:t>
            </a:r>
            <a:r>
              <a:rPr lang="sv-SE" sz="1600" dirty="0" err="1">
                <a:solidFill>
                  <a:schemeClr val="accent1">
                    <a:lumMod val="75000"/>
                  </a:schemeClr>
                </a:solidFill>
              </a:rPr>
              <a:t>Weapon</a:t>
            </a:r>
            <a:r>
              <a:rPr lang="sv-SE" sz="1600" dirty="0">
                <a:solidFill>
                  <a:schemeClr val="accent1">
                    <a:lumMod val="75000"/>
                  </a:schemeClr>
                </a:solidFill>
              </a:rPr>
              <a:t>(42));</a:t>
            </a:r>
            <a:br>
              <a:rPr lang="sv-SE" sz="1600" dirty="0">
                <a:solidFill>
                  <a:schemeClr val="accent1">
                    <a:lumMod val="75000"/>
                  </a:schemeClr>
                </a:solidFill>
              </a:rPr>
            </a:br>
            <a:r>
              <a:rPr lang="sv-SE" sz="1600" dirty="0">
                <a:solidFill>
                  <a:schemeClr val="accent1">
                    <a:lumMod val="75000"/>
                  </a:schemeClr>
                </a:solidFill>
              </a:rPr>
              <a:t>    </a:t>
            </a:r>
            <a:r>
              <a:rPr lang="sv-SE" sz="1600" i="1" dirty="0" err="1">
                <a:solidFill>
                  <a:schemeClr val="accent1">
                    <a:lumMod val="75000"/>
                  </a:schemeClr>
                </a:solidFill>
              </a:rPr>
              <a:t>assertEquals</a:t>
            </a:r>
            <a:r>
              <a:rPr lang="sv-SE" sz="1600" dirty="0">
                <a:solidFill>
                  <a:schemeClr val="accent1">
                    <a:lumMod val="75000"/>
                  </a:schemeClr>
                </a:solidFill>
              </a:rPr>
              <a:t>(89, </a:t>
            </a:r>
            <a:r>
              <a:rPr lang="sv-SE" sz="1600" dirty="0" err="1">
                <a:solidFill>
                  <a:schemeClr val="accent1">
                    <a:lumMod val="75000"/>
                  </a:schemeClr>
                </a:solidFill>
              </a:rPr>
              <a:t>hero.getEquippedWeapon</a:t>
            </a:r>
            <a:r>
              <a:rPr lang="sv-SE" sz="1600" dirty="0">
                <a:solidFill>
                  <a:schemeClr val="accent1">
                    <a:lumMod val="75000"/>
                  </a:schemeClr>
                </a:solidFill>
              </a:rPr>
              <a:t>().</a:t>
            </a:r>
            <a:r>
              <a:rPr lang="sv-SE" sz="1600" dirty="0" err="1">
                <a:solidFill>
                  <a:schemeClr val="accent1">
                    <a:lumMod val="75000"/>
                  </a:schemeClr>
                </a:solidFill>
              </a:rPr>
              <a:t>getDamage</a:t>
            </a:r>
            <a:r>
              <a:rPr lang="sv-SE" sz="1600" dirty="0">
                <a:solidFill>
                  <a:schemeClr val="accent1">
                    <a:lumMod val="75000"/>
                  </a:schemeClr>
                </a:solidFill>
              </a:rPr>
              <a:t>());</a:t>
            </a:r>
            <a:br>
              <a:rPr lang="sv-SE" sz="1600" dirty="0">
                <a:solidFill>
                  <a:schemeClr val="accent1">
                    <a:lumMod val="75000"/>
                  </a:schemeClr>
                </a:solidFill>
              </a:rPr>
            </a:br>
            <a:r>
              <a:rPr lang="sv-SE" sz="1600" dirty="0">
                <a:solidFill>
                  <a:schemeClr val="accent1">
                    <a:lumMod val="75000"/>
                  </a:schemeClr>
                </a:solidFill>
              </a:rPr>
              <a:t>}</a:t>
            </a:r>
          </a:p>
        </p:txBody>
      </p:sp>
      <p:sp>
        <p:nvSpPr>
          <p:cNvPr id="6" name="Platshållare för text 5"/>
          <p:cNvSpPr>
            <a:spLocks noGrp="1"/>
          </p:cNvSpPr>
          <p:nvPr>
            <p:ph type="body" sz="quarter" idx="3"/>
          </p:nvPr>
        </p:nvSpPr>
        <p:spPr>
          <a:xfrm>
            <a:off x="6172200" y="1470903"/>
            <a:ext cx="5183188" cy="823912"/>
          </a:xfrm>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a:xfrm>
            <a:off x="6172200" y="2377532"/>
            <a:ext cx="5183188" cy="3684588"/>
          </a:xfrm>
        </p:spPr>
        <p:txBody>
          <a:bodyPr>
            <a:no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pickUpItem</a:t>
            </a:r>
            <a:r>
              <a:rPr lang="sv-SE" sz="1400" dirty="0">
                <a:solidFill>
                  <a:schemeClr val="accent1">
                    <a:lumMod val="75000"/>
                  </a:schemeClr>
                </a:solidFill>
              </a:rPr>
              <a:t>(Item item)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Equipment)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pickUpEquipment</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inventory.addItem</a:t>
            </a:r>
            <a:r>
              <a:rPr lang="sv-SE" sz="1400" dirty="0">
                <a:solidFill>
                  <a:schemeClr val="accent1">
                    <a:lumMod val="75000"/>
                  </a:schemeClr>
                </a:solidFill>
              </a:rPr>
              <a:t>((Equipment)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endParaRPr lang="sv-SE" sz="1400" dirty="0">
              <a:solidFill>
                <a:schemeClr val="accent1">
                  <a:lumMod val="75000"/>
                </a:schemeClr>
              </a:solidFill>
            </a:endParaRPr>
          </a:p>
          <a:p>
            <a:pPr marL="0" indent="0">
              <a:buNone/>
            </a:pPr>
            <a:r>
              <a:rPr lang="sv-SE" sz="1400" dirty="0">
                <a:solidFill>
                  <a:schemeClr val="accent1">
                    <a:lumMod val="75000"/>
                  </a:schemeClr>
                </a:solidFill>
              </a:rPr>
              <a:t>private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setActiveEquipment</a:t>
            </a:r>
            <a:r>
              <a:rPr lang="sv-SE" sz="1400" dirty="0">
                <a:solidFill>
                  <a:schemeClr val="accent1">
                    <a:lumMod val="75000"/>
                  </a:schemeClr>
                </a:solidFill>
              </a:rPr>
              <a:t> (Equipment item)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Armor</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(item </a:t>
            </a:r>
            <a:r>
              <a:rPr lang="sv-SE" sz="1400" dirty="0" err="1">
                <a:solidFill>
                  <a:schemeClr val="accent1">
                    <a:lumMod val="75000"/>
                  </a:schemeClr>
                </a:solidFill>
              </a:rPr>
              <a:t>instanceof</a:t>
            </a:r>
            <a:r>
              <a:rPr lang="sv-SE" sz="1400" dirty="0">
                <a:solidFill>
                  <a:schemeClr val="accent1">
                    <a:lumMod val="75000"/>
                  </a:schemeClr>
                </a:solidFill>
              </a:rPr>
              <a:t> </a:t>
            </a:r>
            <a:r>
              <a:rPr lang="sv-SE" sz="1400" dirty="0" err="1">
                <a:solidFill>
                  <a:schemeClr val="accent1">
                    <a:lumMod val="75000"/>
                  </a:schemeClr>
                </a:solidFill>
              </a:rPr>
              <a:t>Weapon</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null</a:t>
            </a:r>
            <a:r>
              <a:rPr lang="sv-SE" sz="1400" dirty="0">
                <a:solidFill>
                  <a:schemeClr val="accent1">
                    <a:lumMod val="75000"/>
                  </a:schemeClr>
                </a:solidFill>
              </a:rPr>
              <a:t> || </a:t>
            </a:r>
            <a:r>
              <a:rPr lang="sv-SE" sz="1400" dirty="0" err="1">
                <a:solidFill>
                  <a:schemeClr val="accent1">
                    <a:lumMod val="75000"/>
                  </a:schemeClr>
                </a:solidFill>
              </a:rPr>
              <a:t>item.strength</a:t>
            </a:r>
            <a:r>
              <a:rPr lang="sv-SE" sz="1400" dirty="0">
                <a:solidFill>
                  <a:schemeClr val="accent1">
                    <a:lumMod val="75000"/>
                  </a:schemeClr>
                </a:solidFill>
              </a:rPr>
              <a:t> &gt; </a:t>
            </a:r>
            <a:r>
              <a:rPr lang="sv-SE" sz="1400" dirty="0" err="1">
                <a:solidFill>
                  <a:schemeClr val="accent1">
                    <a:lumMod val="75000"/>
                  </a:schemeClr>
                </a:solidFill>
              </a:rPr>
              <a:t>equippedWeapon.strength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equippedWeapon</a:t>
            </a:r>
            <a:r>
              <a:rPr lang="sv-SE" sz="1400" dirty="0">
                <a:solidFill>
                  <a:schemeClr val="accent1">
                    <a:lumMod val="75000"/>
                  </a:schemeClr>
                </a:solidFill>
              </a:rPr>
              <a:t> = (</a:t>
            </a:r>
            <a:r>
              <a:rPr lang="sv-SE" sz="1400" dirty="0" err="1">
                <a:solidFill>
                  <a:schemeClr val="accent1">
                    <a:lumMod val="75000"/>
                  </a:schemeClr>
                </a:solidFill>
              </a:rPr>
              <a:t>Weapon</a:t>
            </a:r>
            <a:r>
              <a:rPr lang="sv-SE" sz="1400" dirty="0">
                <a:solidFill>
                  <a:schemeClr val="accent1">
                    <a:lumMod val="75000"/>
                  </a:schemeClr>
                </a:solidFill>
              </a:rPr>
              <a:t>) item;</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a:xfrm>
            <a:off x="839788" y="1681163"/>
            <a:ext cx="5157787" cy="473101"/>
          </a:xfrm>
        </p:spPr>
        <p:txBody>
          <a:bodyPr/>
          <a:lstStyle/>
          <a:p>
            <a:r>
              <a:rPr lang="sv-SE" dirty="0" err="1"/>
              <a:t>Testkod</a:t>
            </a:r>
            <a:endParaRPr lang="sv-SE" dirty="0"/>
          </a:p>
        </p:txBody>
      </p:sp>
      <p:sp>
        <p:nvSpPr>
          <p:cNvPr id="5" name="Platshållare för innehåll 4"/>
          <p:cNvSpPr>
            <a:spLocks noGrp="1"/>
          </p:cNvSpPr>
          <p:nvPr>
            <p:ph sz="half" idx="2"/>
          </p:nvPr>
        </p:nvSpPr>
        <p:spPr>
          <a:xfrm>
            <a:off x="839788" y="2154264"/>
            <a:ext cx="5157787" cy="4035399"/>
          </a:xfrm>
        </p:spPr>
        <p:txBody>
          <a:bodyPr>
            <a:normAutofit/>
          </a:bodyPr>
          <a:lstStyle/>
          <a:p>
            <a:pPr marL="0" indent="0">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MapTest</a:t>
            </a:r>
            <a:r>
              <a:rPr lang="sv-SE" sz="1500" dirty="0">
                <a:solidFill>
                  <a:schemeClr val="accent1">
                    <a:lumMod val="75000"/>
                  </a:schemeClr>
                </a:solidFill>
              </a:rPr>
              <a:t> {</a:t>
            </a:r>
          </a:p>
          <a:p>
            <a:pPr marL="0" indent="0">
              <a:buNone/>
            </a:pPr>
            <a:r>
              <a:rPr lang="sv-SE" sz="1500" dirty="0">
                <a:solidFill>
                  <a:schemeClr val="accent1">
                    <a:lumMod val="75000"/>
                  </a:schemeClr>
                </a:solidFill>
              </a:rPr>
              <a:t>   private </a:t>
            </a:r>
            <a:r>
              <a:rPr lang="sv-SE" sz="1500" dirty="0" err="1">
                <a:solidFill>
                  <a:schemeClr val="accent1">
                    <a:lumMod val="75000"/>
                  </a:schemeClr>
                </a:solidFill>
              </a:rPr>
              <a:t>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Map</a:t>
            </a:r>
            <a:r>
              <a:rPr lang="sv-SE" sz="1500" dirty="0">
                <a:solidFill>
                  <a:schemeClr val="accent1">
                    <a:lumMod val="75000"/>
                  </a:schemeClr>
                </a:solidFill>
              </a:rPr>
              <a:t>(200, 100);</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createMap_width200_True(){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(200, </a:t>
            </a:r>
            <a:r>
              <a:rPr lang="sv-SE" sz="1500" dirty="0" err="1">
                <a:solidFill>
                  <a:schemeClr val="accent1">
                    <a:lumMod val="75000"/>
                  </a:schemeClr>
                </a:solidFill>
              </a:rPr>
              <a:t>map.getMap</a:t>
            </a:r>
            <a:r>
              <a:rPr lang="sv-SE" sz="1500" dirty="0">
                <a:solidFill>
                  <a:schemeClr val="accent1">
                    <a:lumMod val="75000"/>
                  </a:schemeClr>
                </a:solidFill>
              </a:rPr>
              <a:t>()[0].</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a:p>
            <a:pPr marL="0" indent="0">
              <a:buNone/>
            </a:pPr>
            <a:endParaRPr lang="sv-SE" sz="1500" dirty="0">
              <a:solidFill>
                <a:schemeClr val="accent1">
                  <a:lumMod val="75000"/>
                </a:schemeClr>
              </a:solidFill>
            </a:endParaRPr>
          </a:p>
          <a:p>
            <a:pPr marL="0" indent="0">
              <a:buNone/>
            </a:pPr>
            <a:r>
              <a:rPr lang="sv-SE" sz="1500" dirty="0">
                <a:solidFill>
                  <a:schemeClr val="accent1">
                    <a:lumMod val="75000"/>
                  </a:schemeClr>
                </a:solidFill>
              </a:rPr>
              <a:t>   @Test</a:t>
            </a:r>
          </a:p>
          <a:p>
            <a:pPr marL="0" indent="0">
              <a:buNone/>
            </a:pPr>
            <a:r>
              <a:rPr lang="sv-SE" sz="1500" dirty="0">
                <a:solidFill>
                  <a:schemeClr val="accent1">
                    <a:lumMod val="75000"/>
                  </a:schemeClr>
                </a:solidFill>
              </a:rPr>
              <a:t>   public </a:t>
            </a:r>
            <a:r>
              <a:rPr lang="sv-SE" sz="1500" dirty="0" err="1">
                <a:solidFill>
                  <a:schemeClr val="accent1">
                    <a:lumMod val="75000"/>
                  </a:schemeClr>
                </a:solidFill>
              </a:rPr>
              <a:t>void</a:t>
            </a:r>
            <a:r>
              <a:rPr lang="sv-SE" sz="1500" dirty="0">
                <a:solidFill>
                  <a:schemeClr val="accent1">
                    <a:lumMod val="75000"/>
                  </a:schemeClr>
                </a:solidFill>
              </a:rPr>
              <a:t> createMap_height100_True(){</a:t>
            </a:r>
          </a:p>
          <a:p>
            <a:pPr marL="0" indent="0">
              <a:buNone/>
            </a:pPr>
            <a:r>
              <a:rPr lang="sv-SE" sz="1500" dirty="0">
                <a:solidFill>
                  <a:schemeClr val="accent1">
                    <a:lumMod val="75000"/>
                  </a:schemeClr>
                </a:solidFill>
              </a:rPr>
              <a:t>       </a:t>
            </a:r>
            <a:r>
              <a:rPr lang="sv-SE" sz="1500" dirty="0" err="1">
                <a:solidFill>
                  <a:schemeClr val="accent1">
                    <a:lumMod val="75000"/>
                  </a:schemeClr>
                </a:solidFill>
              </a:rPr>
              <a:t>assertEquals</a:t>
            </a:r>
            <a:r>
              <a:rPr lang="sv-SE" sz="1500" dirty="0">
                <a:solidFill>
                  <a:schemeClr val="accent1">
                    <a:lumMod val="75000"/>
                  </a:schemeClr>
                </a:solidFill>
              </a:rPr>
              <a:t>(100, </a:t>
            </a:r>
            <a:r>
              <a:rPr lang="sv-SE" sz="1500" dirty="0" err="1">
                <a:solidFill>
                  <a:schemeClr val="accent1">
                    <a:lumMod val="75000"/>
                  </a:schemeClr>
                </a:solidFill>
              </a:rPr>
              <a:t>map.getMap</a:t>
            </a:r>
            <a:r>
              <a:rPr lang="sv-SE" sz="1500" dirty="0">
                <a:solidFill>
                  <a:schemeClr val="accent1">
                    <a:lumMod val="75000"/>
                  </a:schemeClr>
                </a:solidFill>
              </a:rPr>
              <a:t>().</a:t>
            </a:r>
            <a:r>
              <a:rPr lang="sv-SE" sz="1500" dirty="0" err="1">
                <a:solidFill>
                  <a:schemeClr val="accent1">
                    <a:lumMod val="75000"/>
                  </a:schemeClr>
                </a:solidFill>
              </a:rPr>
              <a:t>length</a:t>
            </a:r>
            <a:r>
              <a:rPr lang="sv-SE" sz="1500" dirty="0">
                <a:solidFill>
                  <a:schemeClr val="accent1">
                    <a:lumMod val="75000"/>
                  </a:schemeClr>
                </a:solidFill>
              </a:rPr>
              <a:t>);</a:t>
            </a:r>
          </a:p>
          <a:p>
            <a:pPr marL="0" indent="0">
              <a:buNone/>
            </a:pPr>
            <a:r>
              <a:rPr lang="sv-SE" sz="1500" dirty="0">
                <a:solidFill>
                  <a:schemeClr val="accent1">
                    <a:lumMod val="75000"/>
                  </a:schemeClr>
                </a:solidFill>
              </a:rPr>
              <a:t>   }</a:t>
            </a:r>
          </a:p>
        </p:txBody>
      </p:sp>
      <p:sp>
        <p:nvSpPr>
          <p:cNvPr id="6" name="Platshållare för text 5"/>
          <p:cNvSpPr>
            <a:spLocks noGrp="1"/>
          </p:cNvSpPr>
          <p:nvPr>
            <p:ph type="body" sz="quarter" idx="3"/>
          </p:nvPr>
        </p:nvSpPr>
        <p:spPr>
          <a:xfrm>
            <a:off x="5780868" y="1681163"/>
            <a:ext cx="5574520" cy="473101"/>
          </a:xfrm>
        </p:spPr>
        <p:txBody>
          <a:bodyPr/>
          <a:lstStyle/>
          <a:p>
            <a:r>
              <a:rPr lang="sv-SE" dirty="0"/>
              <a:t>Koden som testas</a:t>
            </a:r>
          </a:p>
        </p:txBody>
      </p:sp>
      <p:sp>
        <p:nvSpPr>
          <p:cNvPr id="7" name="Platshållare för innehåll 6"/>
          <p:cNvSpPr>
            <a:spLocks noGrp="1"/>
          </p:cNvSpPr>
          <p:nvPr>
            <p:ph sz="quarter" idx="4"/>
          </p:nvPr>
        </p:nvSpPr>
        <p:spPr>
          <a:xfrm>
            <a:off x="5780868" y="2154264"/>
            <a:ext cx="5574520" cy="4035399"/>
          </a:xfrm>
        </p:spPr>
        <p:txBody>
          <a:bodyPr>
            <a:noAutofit/>
          </a:bodyPr>
          <a:lstStyle/>
          <a:p>
            <a:pPr marL="0" indent="0">
              <a:lnSpc>
                <a:spcPct val="120000"/>
              </a:lnSpc>
              <a:spcBef>
                <a:spcPts val="0"/>
              </a:spcBef>
              <a:buNone/>
            </a:pPr>
            <a:r>
              <a:rPr lang="sv-SE" sz="1500" dirty="0">
                <a:solidFill>
                  <a:schemeClr val="accent1">
                    <a:lumMod val="75000"/>
                  </a:schemeClr>
                </a:solidFill>
              </a:rPr>
              <a:t>public </a:t>
            </a:r>
            <a:r>
              <a:rPr lang="sv-SE" sz="1500" dirty="0" err="1">
                <a:solidFill>
                  <a:schemeClr val="accent1">
                    <a:lumMod val="75000"/>
                  </a:schemeClr>
                </a:solidFill>
              </a:rPr>
              <a:t>class</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width</a:t>
            </a:r>
            <a:r>
              <a:rPr lang="sv-SE" sz="1500" dirty="0">
                <a:solidFill>
                  <a:schemeClr val="accent1">
                    <a:lumMod val="75000"/>
                  </a:schemeClr>
                </a:solidFill>
              </a:rPr>
              <a:t>,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height</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this.width</a:t>
            </a:r>
            <a:r>
              <a:rPr lang="sv-SE" sz="1500" dirty="0">
                <a:solidFill>
                  <a:schemeClr val="accent1">
                    <a:lumMod val="75000"/>
                  </a:schemeClr>
                </a:solidFill>
              </a:rPr>
              <a:t> = </a:t>
            </a:r>
            <a:r>
              <a:rPr lang="sv-SE" sz="1500" dirty="0" err="1">
                <a:solidFill>
                  <a:schemeClr val="accent1">
                    <a:lumMod val="75000"/>
                  </a:schemeClr>
                </a:solidFill>
              </a:rPr>
              <a:t>width</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 </a:t>
            </a:r>
            <a:r>
              <a:rPr lang="sv-SE" sz="1500" dirty="0" err="1">
                <a:solidFill>
                  <a:schemeClr val="accent1">
                    <a:lumMod val="75000"/>
                  </a:schemeClr>
                </a:solidFill>
              </a:rPr>
              <a:t>height</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a:t>
            </a:r>
          </a:p>
          <a:p>
            <a:pPr marL="0" indent="0">
              <a:lnSpc>
                <a:spcPct val="120000"/>
              </a:lnSpc>
              <a:spcBef>
                <a:spcPts val="0"/>
              </a:spcBef>
              <a:buNone/>
            </a:pP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getWidth</a:t>
            </a:r>
            <a:r>
              <a:rPr lang="sv-SE" sz="1500" dirty="0">
                <a:solidFill>
                  <a:schemeClr val="accent1">
                    <a:lumMod val="75000"/>
                  </a:schemeClr>
                </a:solidFill>
              </a:rPr>
              <a:t>() {</a:t>
            </a: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int</a:t>
            </a:r>
            <a:r>
              <a:rPr lang="sv-SE" sz="1500" dirty="0">
                <a:solidFill>
                  <a:schemeClr val="accent1">
                    <a:lumMod val="75000"/>
                  </a:schemeClr>
                </a:solidFill>
              </a:rPr>
              <a:t> </a:t>
            </a:r>
            <a:r>
              <a:rPr lang="sv-SE" sz="1500" dirty="0" err="1">
                <a:solidFill>
                  <a:schemeClr val="accent1">
                    <a:lumMod val="75000"/>
                  </a:schemeClr>
                </a:solidFill>
              </a:rPr>
              <a:t>getHeight</a:t>
            </a:r>
            <a:r>
              <a:rPr lang="sv-SE" sz="1500" dirty="0">
                <a:solidFill>
                  <a:schemeClr val="accent1">
                    <a:lumMod val="75000"/>
                  </a:schemeClr>
                </a:solidFill>
              </a:rPr>
              <a:t>() {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this.height</a:t>
            </a:r>
            <a:r>
              <a:rPr lang="sv-SE" sz="1500" dirty="0">
                <a:solidFill>
                  <a:schemeClr val="accent1">
                    <a:lumMod val="75000"/>
                  </a:schemeClr>
                </a:solidFill>
              </a:rPr>
              <a:t>; }</a:t>
            </a:r>
          </a:p>
          <a:p>
            <a:pPr marL="0" indent="0">
              <a:lnSpc>
                <a:spcPct val="120000"/>
              </a:lnSpc>
              <a:spcBef>
                <a:spcPts val="0"/>
              </a:spcBef>
              <a:buNone/>
            </a:pPr>
            <a:endParaRPr lang="sv-SE" sz="9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private </a:t>
            </a:r>
            <a:r>
              <a:rPr lang="sv-SE" sz="1500" dirty="0" err="1">
                <a:solidFill>
                  <a:schemeClr val="accent1">
                    <a:lumMod val="75000"/>
                  </a:schemeClr>
                </a:solidFill>
              </a:rPr>
              <a:t>void</a:t>
            </a:r>
            <a:r>
              <a:rPr lang="sv-SE" sz="1500" dirty="0">
                <a:solidFill>
                  <a:schemeClr val="accent1">
                    <a:lumMod val="75000"/>
                  </a:schemeClr>
                </a:solidFill>
              </a:rPr>
              <a:t> </a:t>
            </a:r>
            <a:r>
              <a:rPr lang="sv-SE" sz="1500" dirty="0" err="1">
                <a:solidFill>
                  <a:schemeClr val="accent1">
                    <a:lumMod val="75000"/>
                  </a:schemeClr>
                </a:solidFill>
              </a:rPr>
              <a:t>createMap</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 new </a:t>
            </a:r>
            <a:r>
              <a:rPr lang="sv-SE" sz="1500" dirty="0" err="1">
                <a:solidFill>
                  <a:schemeClr val="accent1">
                    <a:lumMod val="75000"/>
                  </a:schemeClr>
                </a:solidFill>
              </a:rPr>
              <a:t>GameObject</a:t>
            </a:r>
            <a:r>
              <a:rPr lang="sv-SE" sz="1500" dirty="0">
                <a:solidFill>
                  <a:schemeClr val="accent1">
                    <a:lumMod val="75000"/>
                  </a:schemeClr>
                </a:solidFill>
              </a:rPr>
              <a:t>[</a:t>
            </a:r>
            <a:r>
              <a:rPr lang="sv-SE" sz="1500" dirty="0" err="1">
                <a:solidFill>
                  <a:schemeClr val="accent1">
                    <a:lumMod val="75000"/>
                  </a:schemeClr>
                </a:solidFill>
              </a:rPr>
              <a:t>height</a:t>
            </a:r>
            <a:r>
              <a:rPr lang="sv-SE" sz="1500" dirty="0">
                <a:solidFill>
                  <a:schemeClr val="accent1">
                    <a:lumMod val="75000"/>
                  </a:schemeClr>
                </a:solidFill>
              </a:rPr>
              <a:t>][</a:t>
            </a:r>
            <a:r>
              <a:rPr lang="sv-SE" sz="1500" dirty="0" err="1">
                <a:solidFill>
                  <a:schemeClr val="accent1">
                    <a:lumMod val="75000"/>
                  </a:schemeClr>
                </a:solidFill>
              </a:rPr>
              <a:t>width</a:t>
            </a:r>
            <a:r>
              <a:rPr lang="sv-SE" sz="1500" dirty="0">
                <a:solidFill>
                  <a:schemeClr val="accent1">
                    <a:lumMod val="75000"/>
                  </a:schemeClr>
                </a:solidFill>
              </a:rPr>
              <a:t>]; }</a:t>
            </a:r>
          </a:p>
          <a:p>
            <a:pPr marL="0" indent="0">
              <a:lnSpc>
                <a:spcPct val="120000"/>
              </a:lnSpc>
              <a:spcBef>
                <a:spcPts val="0"/>
              </a:spcBef>
              <a:buNone/>
            </a:pPr>
            <a:endParaRPr lang="sv-SE" sz="800" dirty="0">
              <a:solidFill>
                <a:schemeClr val="accent1">
                  <a:lumMod val="75000"/>
                </a:schemeClr>
              </a:solidFill>
            </a:endParaRPr>
          </a:p>
          <a:p>
            <a:pPr marL="0" indent="0">
              <a:lnSpc>
                <a:spcPct val="120000"/>
              </a:lnSpc>
              <a:spcBef>
                <a:spcPts val="0"/>
              </a:spcBef>
              <a:buNone/>
            </a:pPr>
            <a:r>
              <a:rPr lang="sv-SE" sz="1500" dirty="0">
                <a:solidFill>
                  <a:schemeClr val="accent1">
                    <a:lumMod val="75000"/>
                  </a:schemeClr>
                </a:solidFill>
              </a:rPr>
              <a:t>   public </a:t>
            </a:r>
            <a:r>
              <a:rPr lang="sv-SE" sz="1500" dirty="0" err="1">
                <a:solidFill>
                  <a:schemeClr val="accent1">
                    <a:lumMod val="75000"/>
                  </a:schemeClr>
                </a:solidFill>
              </a:rPr>
              <a:t>GameObject</a:t>
            </a:r>
            <a:r>
              <a:rPr lang="sv-SE" sz="1500" dirty="0">
                <a:solidFill>
                  <a:schemeClr val="accent1">
                    <a:lumMod val="75000"/>
                  </a:schemeClr>
                </a:solidFill>
              </a:rPr>
              <a:t>[][] </a:t>
            </a:r>
            <a:r>
              <a:rPr lang="sv-SE" sz="1500" dirty="0" err="1">
                <a:solidFill>
                  <a:schemeClr val="accent1">
                    <a:lumMod val="75000"/>
                  </a:schemeClr>
                </a:solidFill>
              </a:rPr>
              <a:t>getMap</a:t>
            </a:r>
            <a:r>
              <a:rPr lang="sv-SE" sz="1500" dirty="0">
                <a:solidFill>
                  <a:schemeClr val="accent1">
                    <a:lumMod val="75000"/>
                  </a:schemeClr>
                </a:solidFill>
              </a:rPr>
              <a:t>(){ </a:t>
            </a:r>
            <a:r>
              <a:rPr lang="sv-SE" sz="1500" dirty="0" err="1">
                <a:solidFill>
                  <a:schemeClr val="accent1">
                    <a:lumMod val="75000"/>
                  </a:schemeClr>
                </a:solidFill>
              </a:rPr>
              <a:t>return</a:t>
            </a:r>
            <a:r>
              <a:rPr lang="sv-SE" sz="1500" dirty="0">
                <a:solidFill>
                  <a:schemeClr val="accent1">
                    <a:lumMod val="75000"/>
                  </a:schemeClr>
                </a:solidFill>
              </a:rPr>
              <a:t> </a:t>
            </a:r>
            <a:r>
              <a:rPr lang="sv-SE" sz="1500" dirty="0" err="1">
                <a:solidFill>
                  <a:schemeClr val="accent1">
                    <a:lumMod val="75000"/>
                  </a:schemeClr>
                </a:solidFill>
              </a:rPr>
              <a:t>map</a:t>
            </a:r>
            <a:r>
              <a:rPr lang="sv-SE" sz="1500" dirty="0">
                <a:solidFill>
                  <a:schemeClr val="accent1">
                    <a:lumMod val="75000"/>
                  </a:schemeClr>
                </a:solidFill>
              </a:rPr>
              <a:t>; }</a:t>
            </a:r>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3397</Words>
  <Application>Microsoft Macintosh PowerPoint</Application>
  <PresentationFormat>Bredbild</PresentationFormat>
  <Paragraphs>374</Paragraphs>
  <Slides>40</Slides>
  <Notes>38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40</vt:i4>
      </vt:variant>
    </vt:vector>
  </HeadingPairs>
  <TitlesOfParts>
    <vt:vector size="45"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Equipped items (class Hero)</vt:lpstr>
      <vt:lpstr>Tillståndsmaskin</vt:lpstr>
      <vt:lpstr>Testfall</vt:lpstr>
      <vt:lpstr>Granskning</vt:lpstr>
      <vt:lpstr>Granskningsrapport</vt:lpstr>
      <vt:lpstr>Erfarenheter av granskning</vt:lpstr>
      <vt:lpstr>Kodkritiksystem: FindBugs IDEA</vt:lpstr>
      <vt:lpstr>Kodkritiksystem: FindBugs IDEA, efter korrigering/granskning</vt:lpstr>
      <vt:lpstr>Statiska mått</vt:lpstr>
      <vt:lpstr>Statiska mått (objektorienterade)</vt:lpstr>
      <vt:lpstr>Täckningsgrad</vt:lpstr>
      <vt:lpstr>Profiler - GeneratedMap</vt:lpstr>
      <vt:lpstr>PowerPoint-presentation</vt:lpstr>
      <vt:lpstr>PowerPoint-presentation</vt:lpstr>
      <vt:lpstr>PowerPoint-presentation</vt:lpstr>
      <vt:lpstr>PowerPoint-presentation</vt:lpstr>
      <vt:lpstr>Byggscript 1</vt:lpstr>
      <vt:lpstr>Byggscript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5</dc:title>
  <dc:creator>Hampus Idstam</dc:creator>
  <cp:lastModifiedBy>Joakim Hansen</cp:lastModifiedBy>
  <cp:revision>20</cp:revision>
  <dcterms:created xsi:type="dcterms:W3CDTF">2018-10-30T10:13:30Z</dcterms:created>
  <dcterms:modified xsi:type="dcterms:W3CDTF">2018-10-31T10:46:52Z</dcterms:modified>
</cp:coreProperties>
</file>