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277" r:id="rId31"/>
    <p:sldId id="297" r:id="rId32"/>
    <p:sldId id="278" r:id="rId33"/>
    <p:sldId id="279" r:id="rId34"/>
    <p:sldId id="280" r:id="rId35"/>
    <p:sldId id="294"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228"/>
    <p:restoredTop sz="85045" autoAdjust="0"/>
  </p:normalViewPr>
  <p:slideViewPr>
    <p:cSldViewPr snapToGrid="0">
      <p:cViewPr varScale="1">
        <p:scale>
          <a:sx n="80" d="100"/>
          <a:sy n="80" d="100"/>
        </p:scale>
        <p:origin x="288"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t>@Test</a:t>
            </a:r>
            <a:br>
              <a:rPr lang="sv-SE" sz="1400" dirty="0"/>
            </a:br>
            <a:r>
              <a:rPr lang="sv-SE" sz="1400" dirty="0"/>
              <a:t>public </a:t>
            </a:r>
            <a:r>
              <a:rPr lang="sv-SE" sz="1400" dirty="0" err="1"/>
              <a:t>void</a:t>
            </a:r>
            <a:r>
              <a:rPr lang="sv-SE" sz="1400" dirty="0"/>
              <a:t> getStrength_EquipmentEmtpy_0strength(){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i="1" dirty="0" err="1"/>
              <a:t>assertEquals</a:t>
            </a:r>
            <a:r>
              <a:rPr lang="sv-SE" sz="1400" dirty="0"/>
              <a:t>(0,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getStrength_EquipmentWeapon_5Strength(){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i="1" dirty="0" err="1"/>
              <a:t>assertEquals</a:t>
            </a:r>
            <a:r>
              <a:rPr lang="sv-SE" sz="1400" dirty="0"/>
              <a:t>(5,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getStrength_EquipmentWeaponArmor_10Strength(){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dirty="0" err="1"/>
              <a:t>hero.pickUpItem</a:t>
            </a:r>
            <a:r>
              <a:rPr lang="sv-SE" sz="1400" dirty="0"/>
              <a:t>(new </a:t>
            </a:r>
            <a:r>
              <a:rPr lang="sv-SE" sz="1400" dirty="0" err="1"/>
              <a:t>Armor</a:t>
            </a:r>
            <a:r>
              <a:rPr lang="sv-SE" sz="1400" dirty="0"/>
              <a:t>(5));</a:t>
            </a:r>
            <a:br>
              <a:rPr lang="sv-SE" sz="1400" dirty="0"/>
            </a:br>
            <a:r>
              <a:rPr lang="sv-SE" sz="1400" dirty="0"/>
              <a:t>    </a:t>
            </a:r>
            <a:r>
              <a:rPr lang="sv-SE" sz="1400" i="1" dirty="0" err="1"/>
              <a:t>assertEquals</a:t>
            </a:r>
            <a:r>
              <a:rPr lang="sv-SE" sz="1400" dirty="0"/>
              <a:t>(10, </a:t>
            </a:r>
            <a:r>
              <a:rPr lang="sv-SE" sz="1400" dirty="0" err="1"/>
              <a:t>hero.getStrength</a:t>
            </a:r>
            <a:r>
              <a:rPr lang="sv-SE" sz="1400" dirty="0"/>
              <a:t>());</a:t>
            </a:r>
            <a:br>
              <a:rPr lang="sv-SE" sz="1400" dirty="0"/>
            </a:br>
            <a:r>
              <a:rPr lang="sv-SE" sz="1400" dirty="0"/>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70000" lnSpcReduction="20000"/>
          </a:bodyPr>
          <a:lstStyle/>
          <a:p>
            <a:pPr marL="0" indent="0">
              <a:buNone/>
            </a:pPr>
            <a:r>
              <a:rPr lang="sv-SE" dirty="0"/>
              <a:t>public </a:t>
            </a:r>
            <a:r>
              <a:rPr lang="sv-SE" dirty="0" err="1"/>
              <a:t>int</a:t>
            </a:r>
            <a:r>
              <a:rPr lang="sv-SE" dirty="0"/>
              <a:t> </a:t>
            </a:r>
            <a:r>
              <a:rPr lang="sv-SE" dirty="0" err="1"/>
              <a:t>getStrength</a:t>
            </a:r>
            <a:r>
              <a:rPr lang="sv-SE" dirty="0"/>
              <a:t>(){</a:t>
            </a:r>
          </a:p>
          <a:p>
            <a:pPr marL="0" indent="0">
              <a:buNone/>
            </a:pPr>
            <a:br>
              <a:rPr lang="sv-SE" dirty="0"/>
            </a:br>
            <a:r>
              <a:rPr lang="sv-SE" dirty="0"/>
              <a:t>   </a:t>
            </a:r>
            <a:r>
              <a:rPr lang="sv-SE" dirty="0" err="1"/>
              <a:t>int</a:t>
            </a:r>
            <a:r>
              <a:rPr lang="sv-SE" dirty="0"/>
              <a:t> total = 0;</a:t>
            </a:r>
          </a:p>
          <a:p>
            <a:pPr marL="0" indent="0">
              <a:buNone/>
            </a:pPr>
            <a:br>
              <a:rPr lang="sv-SE" dirty="0"/>
            </a:br>
            <a:r>
              <a:rPr lang="sv-SE" dirty="0"/>
              <a:t>    </a:t>
            </a:r>
            <a:r>
              <a:rPr lang="sv-SE" dirty="0" err="1"/>
              <a:t>if</a:t>
            </a:r>
            <a:r>
              <a:rPr lang="sv-SE" dirty="0"/>
              <a:t>(</a:t>
            </a:r>
            <a:r>
              <a:rPr lang="sv-SE" dirty="0" err="1"/>
              <a:t>equippedWeapon</a:t>
            </a:r>
            <a:r>
              <a:rPr lang="sv-SE" dirty="0"/>
              <a:t> != </a:t>
            </a:r>
            <a:r>
              <a:rPr lang="sv-SE" dirty="0" err="1"/>
              <a:t>null</a:t>
            </a:r>
            <a:r>
              <a:rPr lang="sv-SE" dirty="0"/>
              <a:t>){</a:t>
            </a:r>
            <a:br>
              <a:rPr lang="sv-SE" dirty="0"/>
            </a:br>
            <a:r>
              <a:rPr lang="sv-SE" dirty="0"/>
              <a:t>        total += </a:t>
            </a:r>
            <a:r>
              <a:rPr lang="sv-SE" dirty="0" err="1"/>
              <a:t>equippedWeapon.getDamage</a:t>
            </a:r>
            <a:r>
              <a:rPr lang="sv-SE" dirty="0"/>
              <a:t>();</a:t>
            </a:r>
            <a:br>
              <a:rPr lang="sv-SE" dirty="0"/>
            </a:br>
            <a:r>
              <a:rPr lang="sv-SE" dirty="0"/>
              <a:t>    }</a:t>
            </a:r>
            <a:br>
              <a:rPr lang="sv-SE" dirty="0"/>
            </a:br>
            <a:r>
              <a:rPr lang="sv-SE" dirty="0"/>
              <a:t>    </a:t>
            </a:r>
            <a:r>
              <a:rPr lang="sv-SE" dirty="0" err="1"/>
              <a:t>if</a:t>
            </a:r>
            <a:r>
              <a:rPr lang="sv-SE" dirty="0"/>
              <a:t>(</a:t>
            </a:r>
            <a:r>
              <a:rPr lang="sv-SE" dirty="0" err="1"/>
              <a:t>equippedArmor</a:t>
            </a:r>
            <a:r>
              <a:rPr lang="sv-SE" dirty="0"/>
              <a:t> != </a:t>
            </a:r>
            <a:r>
              <a:rPr lang="sv-SE" dirty="0" err="1"/>
              <a:t>null</a:t>
            </a:r>
            <a:r>
              <a:rPr lang="sv-SE" dirty="0"/>
              <a:t>){</a:t>
            </a:r>
            <a:br>
              <a:rPr lang="sv-SE" dirty="0"/>
            </a:br>
            <a:r>
              <a:rPr lang="sv-SE" dirty="0"/>
              <a:t>        total += </a:t>
            </a:r>
            <a:r>
              <a:rPr lang="sv-SE" dirty="0" err="1"/>
              <a:t>equippedArmor.getResistance</a:t>
            </a:r>
            <a:r>
              <a:rPr lang="sv-SE" dirty="0"/>
              <a:t>();</a:t>
            </a:r>
            <a:br>
              <a:rPr lang="sv-SE" dirty="0"/>
            </a:br>
            <a:r>
              <a:rPr lang="sv-SE" dirty="0"/>
              <a:t>    }</a:t>
            </a:r>
          </a:p>
          <a:p>
            <a:pPr marL="0" indent="0">
              <a:buNone/>
            </a:pPr>
            <a:br>
              <a:rPr lang="sv-SE" dirty="0"/>
            </a:br>
            <a:r>
              <a:rPr lang="sv-SE" dirty="0"/>
              <a:t>    </a:t>
            </a:r>
            <a:r>
              <a:rPr lang="sv-SE" dirty="0" err="1"/>
              <a:t>return</a:t>
            </a:r>
            <a:r>
              <a:rPr lang="sv-SE" dirty="0"/>
              <a:t> total;</a:t>
            </a:r>
            <a:br>
              <a:rPr lang="sv-SE" dirty="0"/>
            </a:br>
            <a:r>
              <a:rPr lang="sv-SE" dirty="0"/>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a:xfrm>
            <a:off x="839788" y="1227348"/>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01893"/>
            <a:ext cx="5157787" cy="3684588"/>
          </a:xfrm>
        </p:spPr>
        <p:txBody>
          <a:bodyPr>
            <a:noAutofit/>
          </a:bodyPr>
          <a:lstStyle/>
          <a:p>
            <a:pPr marL="0" indent="0">
              <a:buNone/>
            </a:pPr>
            <a:r>
              <a:rPr lang="sv-SE" sz="1400" dirty="0">
                <a:solidFill>
                  <a:schemeClr val="accent1">
                    <a:lumMod val="75000"/>
                  </a:schemeClr>
                </a:solidFill>
              </a:rPr>
              <a:t>@Test </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moveCreatures_OneCreatureOnEmptyMap_CreatureHasMoved</a:t>
            </a:r>
            <a:r>
              <a:rPr lang="sv-SE" sz="1400" dirty="0">
                <a:solidFill>
                  <a:schemeClr val="accent1">
                    <a:lumMod val="75000"/>
                  </a:schemeClr>
                </a:solidFill>
              </a:rPr>
              <a:t>() { </a:t>
            </a:r>
            <a:br>
              <a:rPr lang="sv-SE" sz="1400" dirty="0">
                <a:solidFill>
                  <a:schemeClr val="accent1">
                    <a:lumMod val="75000"/>
                  </a:schemeClr>
                </a:solidFill>
              </a:rPr>
            </a:br>
            <a:r>
              <a:rPr lang="sv-SE" sz="1400" dirty="0">
                <a:solidFill>
                  <a:schemeClr val="accent1">
                    <a:lumMod val="75000"/>
                  </a:schemeClr>
                </a:solidFill>
              </a:rPr>
              <a:t>    Monster monster = new Monster(10, 1);</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(1,1, monster);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()[1][1]); </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69024" y="1227348"/>
            <a:ext cx="5183188" cy="823912"/>
          </a:xfrm>
        </p:spPr>
        <p:txBody>
          <a:bodyPr/>
          <a:lstStyle/>
          <a:p>
            <a:r>
              <a:rPr lang="sv-SE" dirty="0"/>
              <a:t>Koden som testas</a:t>
            </a:r>
          </a:p>
        </p:txBody>
      </p:sp>
      <p:sp>
        <p:nvSpPr>
          <p:cNvPr id="7" name="Platshållare för innehåll 6"/>
          <p:cNvSpPr>
            <a:spLocks noGrp="1"/>
          </p:cNvSpPr>
          <p:nvPr>
            <p:ph sz="quarter" idx="4"/>
          </p:nvPr>
        </p:nvSpPr>
        <p:spPr>
          <a:xfrm>
            <a:off x="6169024" y="2101893"/>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for (</a:t>
            </a:r>
            <a:r>
              <a:rPr lang="sv-SE" sz="1400" dirty="0" err="1">
                <a:solidFill>
                  <a:schemeClr val="accent1">
                    <a:lumMod val="75000"/>
                  </a:schemeClr>
                </a:solidFill>
              </a:rPr>
              <a:t>Creature</a:t>
            </a:r>
            <a:r>
              <a:rPr lang="sv-SE" sz="1400" dirty="0">
                <a:solidFill>
                  <a:schemeClr val="accent1">
                    <a:lumMod val="75000"/>
                  </a:schemeClr>
                </a:solidFill>
              </a:rPr>
              <a:t> c : </a:t>
            </a:r>
            <a:r>
              <a:rPr lang="sv-SE" sz="1400" dirty="0" err="1">
                <a:solidFill>
                  <a:schemeClr val="accent1">
                    <a:lumMod val="75000"/>
                  </a:schemeClr>
                </a:solidFill>
              </a:rPr>
              <a:t>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pos</a:t>
            </a:r>
            <a:r>
              <a:rPr lang="sv-SE" sz="1400" dirty="0">
                <a:solidFill>
                  <a:schemeClr val="accent1">
                    <a:lumMod val="75000"/>
                  </a:schemeClr>
                </a:solidFill>
              </a:rPr>
              <a:t>[] = </a:t>
            </a:r>
            <a:r>
              <a:rPr lang="sv-SE" sz="1400" dirty="0" err="1">
                <a:solidFill>
                  <a:schemeClr val="accent1">
                    <a:lumMod val="75000"/>
                  </a:schemeClr>
                </a:solidFill>
              </a:rPr>
              <a:t>c.moveCreature</a:t>
            </a:r>
            <a:r>
              <a:rPr lang="sv-SE" sz="1400" dirty="0">
                <a:solidFill>
                  <a:schemeClr val="accent1">
                    <a:lumMod val="75000"/>
                  </a:schemeClr>
                </a:solidFill>
              </a:rPr>
              <a:t>(</a:t>
            </a:r>
            <a:r>
              <a:rPr lang="sv-SE" sz="1400" dirty="0" err="1">
                <a:solidFill>
                  <a:schemeClr val="accent1">
                    <a:lumMod val="75000"/>
                  </a:schemeClr>
                </a:solidFill>
              </a:rPr>
              <a:t>ch</a:t>
            </a: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Stationary</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boolean</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false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(c </a:t>
            </a:r>
            <a:r>
              <a:rPr lang="sv-SE" sz="1400" dirty="0" err="1">
                <a:solidFill>
                  <a:schemeClr val="accent1">
                    <a:lumMod val="75000"/>
                  </a:schemeClr>
                </a:solidFill>
              </a:rPr>
              <a:t>instanceof</a:t>
            </a:r>
            <a:r>
              <a:rPr lang="sv-SE" sz="1400" dirty="0">
                <a:solidFill>
                  <a:schemeClr val="accent1">
                    <a:lumMod val="75000"/>
                  </a:schemeClr>
                </a:solidFill>
              </a:rPr>
              <a:t> Hero)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Item) {</a:t>
            </a:r>
            <a:br>
              <a:rPr lang="sv-SE" sz="1400" dirty="0">
                <a:solidFill>
                  <a:schemeClr val="accent1">
                    <a:lumMod val="75000"/>
                  </a:schemeClr>
                </a:solidFill>
              </a:rPr>
            </a:br>
            <a:r>
              <a:rPr lang="sv-SE" sz="1400" dirty="0">
                <a:solidFill>
                  <a:schemeClr val="accent1">
                    <a:lumMod val="75000"/>
                  </a:schemeClr>
                </a:solidFill>
              </a:rPr>
              <a:t>                    ((Hero) c).</a:t>
            </a:r>
            <a:r>
              <a:rPr lang="sv-SE" sz="1400" dirty="0" err="1">
                <a:solidFill>
                  <a:schemeClr val="accent1">
                    <a:lumMod val="75000"/>
                  </a:schemeClr>
                </a:solidFill>
              </a:rPr>
              <a:t>pickUpItem</a:t>
            </a:r>
            <a:r>
              <a:rPr lang="sv-SE" sz="1400" dirty="0">
                <a:solidFill>
                  <a:schemeClr val="accent1">
                    <a:lumMod val="75000"/>
                  </a:schemeClr>
                </a:solidFill>
              </a:rPr>
              <a:t>((Item)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 </a:t>
            </a:r>
            <a:r>
              <a:rPr lang="sv-SE" sz="1400" dirty="0" err="1">
                <a:solidFill>
                  <a:schemeClr val="accent1">
                    <a:lumMod val="75000"/>
                  </a:schemeClr>
                </a:solidFill>
              </a:rPr>
              <a:t>else</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a:t>
            </a:r>
            <a:r>
              <a:rPr lang="sv-SE" sz="1400" dirty="0" err="1">
                <a:solidFill>
                  <a:schemeClr val="accent1">
                    <a:lumMod val="75000"/>
                  </a:schemeClr>
                </a:solidFill>
              </a:rPr>
              <a:t>null</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[0]][</a:t>
            </a:r>
            <a:r>
              <a:rPr lang="sv-SE" sz="1400" dirty="0" err="1">
                <a:solidFill>
                  <a:schemeClr val="accent1">
                    <a:lumMod val="75000"/>
                  </a:schemeClr>
                </a:solidFill>
              </a:rPr>
              <a:t>pos</a:t>
            </a:r>
            <a:r>
              <a:rPr lang="sv-SE" sz="1400" dirty="0">
                <a:solidFill>
                  <a:schemeClr val="accent1">
                    <a:lumMod val="75000"/>
                  </a:schemeClr>
                </a:solidFill>
              </a:rPr>
              <a:t>[1]]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c;</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c.setPosition</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 </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5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a:t>
            </a:r>
            <a:r>
              <a:rPr lang="sv-SE" dirty="0"/>
              <a:t> systemet på Hero till vår tillståndsmaskin då dom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samt att man kan komma till dom olika tillstånden på olika sätt eftersom det aktuella </a:t>
            </a:r>
            <a:r>
              <a:rPr lang="sv-SE" dirty="0" err="1"/>
              <a:t>itemet</a:t>
            </a:r>
            <a:r>
              <a:rPr lang="sv-SE" dirty="0"/>
              <a:t> endast byts ut om ett nytt item är starkare. På detta sätt kan vi prova olika sekvenser av upplockande av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381642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dirty="0"/>
              <a:t>- get-metoder som returnerade direkta referenser istället för kopior av referensen, vilket gör att objekten kan förändras. </a:t>
            </a:r>
          </a:p>
          <a:p>
            <a:pPr marL="285750" indent="-285750">
              <a:buFont typeface="Arial" panose="020B0604020202020204" pitchFamily="34" charset="0"/>
              <a:buChar char="•"/>
            </a:pPr>
            <a:r>
              <a:rPr lang="sv-SE" dirty="0"/>
              <a:t>- </a:t>
            </a:r>
            <a:r>
              <a:rPr lang="sv-SE" dirty="0" err="1"/>
              <a:t>Override</a:t>
            </a:r>
            <a:r>
              <a:rPr lang="sv-SE" dirty="0"/>
              <a:t> av </a:t>
            </a:r>
            <a:r>
              <a:rPr lang="sv-SE" dirty="0" err="1"/>
              <a:t>equals</a:t>
            </a:r>
            <a:r>
              <a:rPr lang="sv-SE" dirty="0"/>
              <a:t>-metoder men inte </a:t>
            </a:r>
            <a:r>
              <a:rPr lang="sv-SE" dirty="0" err="1"/>
              <a:t>hashcode</a:t>
            </a:r>
            <a:r>
              <a:rPr lang="sv-SE" dirty="0"/>
              <a:t> </a:t>
            </a:r>
          </a:p>
          <a:p>
            <a:pPr marL="285750" indent="-285750">
              <a:buFont typeface="Arial" panose="020B0604020202020204" pitchFamily="34" charset="0"/>
              <a:buChar char="•"/>
            </a:pPr>
            <a:r>
              <a:rPr lang="sv-SE" dirty="0"/>
              <a:t>- Variabler som inte användes </a:t>
            </a:r>
          </a:p>
          <a:p>
            <a:pPr marL="285750" indent="-285750">
              <a:buFont typeface="Arial" panose="020B0604020202020204" pitchFamily="34" charset="0"/>
              <a:buChar char="•"/>
            </a:pPr>
            <a:r>
              <a:rPr lang="sv-SE" dirty="0"/>
              <a:t>- Anmärkte på metoder som inte gjorde något (TODO)</a:t>
            </a: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pic>
        <p:nvPicPr>
          <p:cNvPr id="6" name="Bildobjekt 5">
            <a:extLst>
              <a:ext uri="{FF2B5EF4-FFF2-40B4-BE49-F238E27FC236}">
                <a16:creationId xmlns:a16="http://schemas.microsoft.com/office/drawing/2014/main" id="{F7DDBDFE-89D3-B846-97CD-93841BFA6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58" y="781229"/>
            <a:ext cx="8518358" cy="5682843"/>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fontScale="92500" lnSpcReduction="10000"/>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Hög CBO = bristande inkapsling, större känslighet för förändringar i andra delar, mer testning 	behövs.</a:t>
            </a:r>
          </a:p>
          <a:p>
            <a:pPr>
              <a:lnSpc>
                <a:spcPct val="100000"/>
              </a:lnSpc>
              <a:spcBef>
                <a:spcPts val="0"/>
              </a:spcBef>
            </a:pPr>
            <a:r>
              <a:rPr lang="sv-SE" dirty="0">
                <a:solidFill>
                  <a:srgbClr val="FF0000"/>
                </a:solidFill>
              </a:rPr>
              <a:t>	Nåt exempel på när vi ändrade på ett ställe och många andra delar påverkades? </a:t>
            </a:r>
          </a:p>
          <a:p>
            <a:pPr>
              <a:lnSpc>
                <a:spcPct val="100000"/>
              </a:lnSpc>
              <a:spcBef>
                <a:spcPts val="0"/>
              </a:spcBef>
            </a:pPr>
            <a:r>
              <a:rPr lang="sv-SE" dirty="0"/>
              <a:t>	Högst: Color (20), lägst </a:t>
            </a:r>
            <a:r>
              <a:rPr lang="sv-SE" dirty="0" err="1"/>
              <a:t>Water</a:t>
            </a:r>
            <a:r>
              <a:rPr lang="sv-SE" dirty="0"/>
              <a:t> (4, används ej så mkt)</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Som högst 4. Bara 4 av 18 klasser har DIT = 1, dvs inga arv.</a:t>
            </a:r>
          </a:p>
          <a:p>
            <a:pPr>
              <a:lnSpc>
                <a:spcPct val="100000"/>
              </a:lnSpc>
              <a:spcBef>
                <a:spcPts val="0"/>
              </a:spcBef>
            </a:pPr>
            <a:r>
              <a:rPr lang="sv-SE" dirty="0"/>
              <a:t>	”</a:t>
            </a:r>
            <a:r>
              <a:rPr lang="sv-SE" dirty="0" err="1"/>
              <a:t>Bottom</a:t>
            </a:r>
            <a:r>
              <a:rPr lang="sv-SE" dirty="0"/>
              <a:t> </a:t>
            </a:r>
            <a:r>
              <a:rPr lang="sv-SE" dirty="0" err="1"/>
              <a:t>heavy</a:t>
            </a:r>
            <a:r>
              <a:rPr lang="sv-SE" dirty="0"/>
              <a:t>”? Använt arv för att återanvända kod.</a:t>
            </a:r>
          </a:p>
          <a:p>
            <a:pPr>
              <a:lnSpc>
                <a:spcPct val="100000"/>
              </a:lnSpc>
              <a:spcBef>
                <a:spcPts val="0"/>
              </a:spcBef>
            </a:pPr>
            <a:r>
              <a:rPr lang="sv-SE"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p>
          <a:p>
            <a:pPr>
              <a:lnSpc>
                <a:spcPct val="100000"/>
              </a:lnSpc>
              <a:spcBef>
                <a:spcPts val="0"/>
              </a:spcBef>
            </a:pPr>
            <a:r>
              <a:rPr lang="sv-SE" dirty="0"/>
              <a:t>	0-3, i genomsnitt 1, dvs inte så stor skillnad mellan klasserna.</a:t>
            </a:r>
          </a:p>
          <a:p>
            <a:pPr>
              <a:lnSpc>
                <a:spcPct val="100000"/>
              </a:lnSpc>
              <a:spcBef>
                <a:spcPts val="0"/>
              </a:spcBef>
            </a:pPr>
            <a:r>
              <a:rPr lang="sv-SE" dirty="0"/>
              <a:t>	Klass med hög NOC har stor påverkan – behöver testas mer.</a:t>
            </a:r>
          </a:p>
          <a:p>
            <a:pPr>
              <a:lnSpc>
                <a:spcPct val="100000"/>
              </a:lnSpc>
              <a:spcBef>
                <a:spcPts val="0"/>
              </a:spcBef>
            </a:pPr>
            <a:r>
              <a:rPr lang="sv-SE" dirty="0"/>
              <a:t>	Räknar med testklasser = missvisande?</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a:t>
            </a:r>
          </a:p>
          <a:p>
            <a:pPr>
              <a:lnSpc>
                <a:spcPct val="100000"/>
              </a:lnSpc>
              <a:spcBef>
                <a:spcPts val="0"/>
              </a:spcBef>
            </a:pPr>
            <a:r>
              <a:rPr lang="sv-SE" dirty="0"/>
              <a:t>	Högst: </a:t>
            </a:r>
            <a:r>
              <a:rPr lang="sv-SE" dirty="0" err="1"/>
              <a:t>GeneratedMap</a:t>
            </a:r>
            <a:r>
              <a:rPr lang="sv-SE" dirty="0"/>
              <a:t> (55) = svårast att utveckla och underhålla, lägst: Color (0)</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1702</TotalTime>
  <Words>2889</Words>
  <Application>Microsoft Macintosh PowerPoint</Application>
  <PresentationFormat>Bredbild</PresentationFormat>
  <Paragraphs>300</Paragraphs>
  <Slides>35</Slides>
  <Notes>35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35</vt:i4>
      </vt:variant>
    </vt:vector>
  </HeadingPairs>
  <TitlesOfParts>
    <vt:vector size="40"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Statiska mått</vt:lpstr>
      <vt:lpstr>Statiska mått (objektorienterade)</vt:lpstr>
      <vt:lpstr>Täckningsgrad</vt:lpstr>
      <vt:lpstr>Profiler</vt:lpstr>
      <vt:lpstr>Byggscript 1</vt:lpstr>
      <vt:lpstr>Byggscript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Joakim Hansen</cp:lastModifiedBy>
  <cp:revision>223</cp:revision>
  <dcterms:created xsi:type="dcterms:W3CDTF">2016-10-07T07:01:15Z</dcterms:created>
  <dcterms:modified xsi:type="dcterms:W3CDTF">2018-10-29T12:00:13Z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