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92" r:id="rId5"/>
    <p:sldId id="293" r:id="rId6"/>
    <p:sldId id="282" r:id="rId7"/>
    <p:sldId id="283" r:id="rId8"/>
    <p:sldId id="284" r:id="rId9"/>
    <p:sldId id="285" r:id="rId10"/>
    <p:sldId id="286" r:id="rId11"/>
    <p:sldId id="296" r:id="rId12"/>
    <p:sldId id="295" r:id="rId13"/>
    <p:sldId id="288" r:id="rId14"/>
    <p:sldId id="289" r:id="rId15"/>
    <p:sldId id="291" r:id="rId16"/>
    <p:sldId id="290" r:id="rId17"/>
    <p:sldId id="260" r:id="rId18"/>
    <p:sldId id="261" r:id="rId19"/>
    <p:sldId id="262" r:id="rId20"/>
    <p:sldId id="264" r:id="rId21"/>
    <p:sldId id="298" r:id="rId22"/>
    <p:sldId id="265" r:id="rId23"/>
    <p:sldId id="266" r:id="rId24"/>
    <p:sldId id="267" r:id="rId25"/>
    <p:sldId id="268" r:id="rId26"/>
    <p:sldId id="273" r:id="rId27"/>
    <p:sldId id="274" r:id="rId28"/>
    <p:sldId id="275" r:id="rId29"/>
    <p:sldId id="276" r:id="rId30"/>
    <p:sldId id="277" r:id="rId31"/>
    <p:sldId id="297" r:id="rId32"/>
    <p:sldId id="278" r:id="rId33"/>
    <p:sldId id="279" r:id="rId34"/>
    <p:sldId id="280" r:id="rId35"/>
    <p:sldId id="294" r:id="rId36"/>
    <p:sldId id="281" r:id="rId37"/>
  </p:sldIdLst>
  <p:sldSz cx="12192000" cy="6858000"/>
  <p:notesSz cx="6858000" cy="9144000"/>
  <p:custDataLst>
    <p:tags r:id="rId3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1"/>
    <p:restoredTop sz="85033" autoAdjust="0"/>
  </p:normalViewPr>
  <p:slideViewPr>
    <p:cSldViewPr snapToGrid="0">
      <p:cViewPr>
        <p:scale>
          <a:sx n="110" d="100"/>
          <a:sy n="110" d="100"/>
        </p:scale>
        <p:origin x="-33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4.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20000"/>
              </a:lnSpc>
              <a:spcBef>
                <a:spcPts val="100"/>
              </a:spcBef>
            </a:pPr>
            <a:r>
              <a:rPr lang="sv-SE" dirty="0"/>
              <a:t>Omvänt arbetssätt</a:t>
            </a:r>
          </a:p>
          <a:p>
            <a:pPr lvl="1">
              <a:lnSpc>
                <a:spcPct val="120000"/>
              </a:lnSpc>
              <a:spcBef>
                <a:spcPts val="100"/>
              </a:spcBef>
            </a:pPr>
            <a:r>
              <a:rPr lang="sv-SE" dirty="0"/>
              <a:t>Snarare utforskande testning</a:t>
            </a:r>
          </a:p>
          <a:p>
            <a:pPr lvl="1">
              <a:lnSpc>
                <a:spcPct val="120000"/>
              </a:lnSpc>
              <a:spcBef>
                <a:spcPts val="100"/>
              </a:spcBef>
            </a:pPr>
            <a:r>
              <a:rPr lang="sv-SE" dirty="0"/>
              <a:t>Kompileringsfel innan </a:t>
            </a:r>
            <a:r>
              <a:rPr lang="sv-SE" dirty="0" err="1"/>
              <a:t>konstruktorer</a:t>
            </a:r>
            <a:r>
              <a:rPr lang="sv-SE" dirty="0"/>
              <a:t> skrivits</a:t>
            </a:r>
          </a:p>
          <a:p>
            <a:pPr lvl="1">
              <a:lnSpc>
                <a:spcPct val="120000"/>
              </a:lnSpc>
              <a:spcBef>
                <a:spcPts val="100"/>
              </a:spcBef>
            </a:pPr>
            <a:endParaRPr lang="sv-SE" sz="500" dirty="0"/>
          </a:p>
          <a:p>
            <a:pPr>
              <a:lnSpc>
                <a:spcPct val="120000"/>
              </a:lnSpc>
              <a:spcBef>
                <a:spcPts val="100"/>
              </a:spcBef>
            </a:pPr>
            <a:r>
              <a:rPr lang="sv-SE" dirty="0"/>
              <a:t>Ingen testplan, oordnade testfall, vad har testats?</a:t>
            </a:r>
          </a:p>
          <a:p>
            <a:pPr lvl="1">
              <a:lnSpc>
                <a:spcPct val="120000"/>
              </a:lnSpc>
              <a:spcBef>
                <a:spcPts val="100"/>
              </a:spcBef>
            </a:pPr>
            <a:r>
              <a:rPr lang="sv-SE" dirty="0"/>
              <a:t>Inga spårbarhetsmatriser</a:t>
            </a:r>
          </a:p>
          <a:p>
            <a:pPr>
              <a:lnSpc>
                <a:spcPct val="120000"/>
              </a:lnSpc>
              <a:spcBef>
                <a:spcPts val="100"/>
              </a:spcBef>
            </a:pPr>
            <a:endParaRPr lang="sv-SE" sz="500" dirty="0"/>
          </a:p>
          <a:p>
            <a:pPr>
              <a:lnSpc>
                <a:spcPct val="120000"/>
              </a:lnSpc>
              <a:spcBef>
                <a:spcPts val="100"/>
              </a:spcBef>
            </a:pPr>
            <a:r>
              <a:rPr lang="sv-SE" dirty="0"/>
              <a:t>Svårt namnge testfall</a:t>
            </a:r>
          </a:p>
          <a:p>
            <a:pPr>
              <a:lnSpc>
                <a:spcPct val="120000"/>
              </a:lnSpc>
              <a:spcBef>
                <a:spcPts val="100"/>
              </a:spcBef>
            </a:pPr>
            <a:endParaRPr lang="sv-SE" sz="500" dirty="0"/>
          </a:p>
          <a:p>
            <a:pPr>
              <a:lnSpc>
                <a:spcPct val="120000"/>
              </a:lnSpc>
              <a:spcBef>
                <a:spcPts val="100"/>
              </a:spcBef>
            </a:pPr>
            <a:r>
              <a:rPr lang="sv-SE" dirty="0"/>
              <a:t>Testning slumpfunktioner</a:t>
            </a:r>
          </a:p>
          <a:p>
            <a:pPr>
              <a:lnSpc>
                <a:spcPct val="120000"/>
              </a:lnSpc>
              <a:spcBef>
                <a:spcPts val="100"/>
              </a:spcBef>
            </a:pPr>
            <a:endParaRPr lang="sv-SE" sz="500" dirty="0"/>
          </a:p>
          <a:p>
            <a:pPr marL="457200" lvl="1" indent="0">
              <a:lnSpc>
                <a:spcPct val="120000"/>
              </a:lnSpc>
              <a:spcBef>
                <a:spcPts val="100"/>
              </a:spcBef>
              <a:buNone/>
            </a:pPr>
            <a:endParaRPr lang="sv-SE" sz="500" dirty="0"/>
          </a:p>
          <a:p>
            <a:pPr>
              <a:lnSpc>
                <a:spcPct val="12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Syfte: Testa indatadomänen för </a:t>
            </a:r>
            <a:r>
              <a:rPr lang="sv-SE" dirty="0" err="1"/>
              <a:t>konstruktor</a:t>
            </a:r>
            <a:r>
              <a:rPr lang="sv-SE" dirty="0"/>
              <a:t> och metoder i Hero</a:t>
            </a:r>
          </a:p>
          <a:p>
            <a:endParaRPr lang="sv-SE" sz="1400" dirty="0"/>
          </a:p>
          <a:p>
            <a:r>
              <a:rPr lang="sv-SE" dirty="0"/>
              <a:t>Motiv: Tydliga valida och </a:t>
            </a:r>
            <a:r>
              <a:rPr lang="sv-SE" dirty="0" err="1"/>
              <a:t>invalida</a:t>
            </a:r>
            <a:r>
              <a:rPr lang="sv-SE" dirty="0"/>
              <a:t> värden</a:t>
            </a:r>
          </a:p>
          <a:p>
            <a:r>
              <a:rPr lang="sv-SE" dirty="0">
                <a:solidFill>
                  <a:srgbClr val="FF0000"/>
                </a:solidFill>
              </a:rPr>
              <a:t>Motivera mera…</a:t>
            </a:r>
          </a:p>
          <a:p>
            <a:endParaRPr lang="sv-SE" sz="1400" dirty="0"/>
          </a:p>
          <a:p>
            <a:r>
              <a:rPr lang="sv-SE" dirty="0"/>
              <a:t>Dock endast 1 argument per metod, kan ej täcka in flera valida klasser per testfall</a:t>
            </a:r>
          </a:p>
          <a:p>
            <a:endParaRPr lang="sv-SE" dirty="0"/>
          </a:p>
          <a:p>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a:t>
            </a:r>
            <a:r>
              <a:rPr lang="sv-SE" dirty="0">
                <a:solidFill>
                  <a:srgbClr val="FF0000"/>
                </a:solidFill>
              </a:rPr>
              <a:t>Emma, </a:t>
            </a:r>
            <a:r>
              <a:rPr lang="sv-SE" dirty="0" err="1">
                <a:solidFill>
                  <a:srgbClr val="FF0000"/>
                </a:solidFill>
              </a:rPr>
              <a:t>JaCoCo</a:t>
            </a:r>
            <a:r>
              <a:rPr lang="sv-SE" dirty="0">
                <a:solidFill>
                  <a:srgbClr val="FF0000"/>
                </a:solidFill>
              </a:rPr>
              <a:t> och </a:t>
            </a:r>
            <a:r>
              <a:rPr lang="sv-SE" dirty="0" err="1">
                <a:solidFill>
                  <a:srgbClr val="FF0000"/>
                </a:solidFill>
              </a:rPr>
              <a:t>IntelliJ</a:t>
            </a:r>
            <a:r>
              <a:rPr lang="sv-SE" dirty="0">
                <a:solidFill>
                  <a:srgbClr val="FF0000"/>
                </a:solidFill>
              </a:rPr>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14" name="Content Placeholder 13">
            <a:extLst>
              <a:ext uri="{FF2B5EF4-FFF2-40B4-BE49-F238E27FC236}">
                <a16:creationId xmlns:a16="http://schemas.microsoft.com/office/drawing/2014/main" id="{D4702EC6-E776-6745-A8FA-AFAB7070BCE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54539" y="1690688"/>
            <a:ext cx="4940300" cy="2540000"/>
          </a:xfr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class</a:t>
            </a:r>
            <a:r>
              <a:rPr lang="sv-SE" dirty="0"/>
              <a:t> </a:t>
            </a:r>
            <a:r>
              <a:rPr lang="sv-SE" dirty="0" err="1"/>
              <a:t>Inventory</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fontScale="92500" lnSpcReduction="20000"/>
          </a:bodyPr>
          <a:lstStyle/>
          <a:p>
            <a:r>
              <a:rPr lang="sv-SE" dirty="0"/>
              <a:t>Granskning av grupp 3: klass </a:t>
            </a:r>
            <a:r>
              <a:rPr lang="sv-SE" dirty="0" err="1"/>
              <a:t>MapGeneration</a:t>
            </a:r>
            <a:endParaRPr lang="sv-SE" dirty="0"/>
          </a:p>
          <a:p>
            <a:endParaRPr lang="sv-SE" sz="1100" dirty="0"/>
          </a:p>
          <a:p>
            <a:r>
              <a:rPr lang="sv-SE" dirty="0"/>
              <a:t>Samtidig granskning av vår klass </a:t>
            </a:r>
            <a:r>
              <a:rPr lang="sv-SE" dirty="0" err="1"/>
              <a:t>GeneratedMap</a:t>
            </a:r>
            <a:endParaRPr lang="sv-SE" dirty="0"/>
          </a:p>
          <a:p>
            <a:pPr lvl="1"/>
            <a:r>
              <a:rPr lang="sv-SE" dirty="0"/>
              <a:t>Komplexitet</a:t>
            </a:r>
          </a:p>
          <a:p>
            <a:pPr lvl="1"/>
            <a:r>
              <a:rPr lang="sv-SE" dirty="0"/>
              <a:t>LOC: …</a:t>
            </a:r>
          </a:p>
          <a:p>
            <a:pPr lvl="1"/>
            <a:r>
              <a:rPr lang="sv-SE" dirty="0"/>
              <a:t>Den klass vi modifierat mest = </a:t>
            </a:r>
            <a:r>
              <a:rPr lang="sv-SE" dirty="0">
                <a:sym typeface="Wingdings" pitchFamily="2" charset="2"/>
              </a:rPr>
              <a:t>överväganden som kan kritiseras</a:t>
            </a:r>
          </a:p>
          <a:p>
            <a:pPr lvl="1"/>
            <a:endParaRPr lang="sv-SE" sz="1100" dirty="0"/>
          </a:p>
          <a:p>
            <a:r>
              <a:rPr lang="sv-SE" dirty="0"/>
              <a:t>Checklista från </a:t>
            </a:r>
            <a:r>
              <a:rPr lang="sv-SE" dirty="0" err="1"/>
              <a:t>Seminarie</a:t>
            </a:r>
            <a:r>
              <a:rPr lang="sv-SE" dirty="0"/>
              <a:t> 2, motsvarande process</a:t>
            </a:r>
          </a:p>
          <a:p>
            <a:pPr lvl="1"/>
            <a:r>
              <a:rPr lang="sv-SE" dirty="0"/>
              <a:t>3 i gruppen deltog vid seminariet</a:t>
            </a:r>
          </a:p>
          <a:p>
            <a:pPr lvl="1"/>
            <a:r>
              <a:rPr lang="sv-SE" dirty="0"/>
              <a:t>Enskilda förberedelser</a:t>
            </a:r>
          </a:p>
          <a:p>
            <a:pPr lvl="1"/>
            <a:r>
              <a:rPr lang="sv-SE" dirty="0">
                <a:solidFill>
                  <a:srgbClr val="FF0000"/>
                </a:solidFill>
              </a:rPr>
              <a:t>Roller</a:t>
            </a:r>
            <a:r>
              <a:rPr lang="sv-SE" dirty="0"/>
              <a:t>: Sekreterare, </a:t>
            </a:r>
            <a:r>
              <a:rPr lang="sv-SE" dirty="0">
                <a:solidFill>
                  <a:srgbClr val="FF0000"/>
                </a:solidFill>
              </a:rPr>
              <a:t>…</a:t>
            </a:r>
            <a:r>
              <a:rPr lang="sv-SE" dirty="0"/>
              <a:t>, en representant från grupp 3</a:t>
            </a:r>
          </a:p>
          <a:p>
            <a:pPr marL="0" indent="0">
              <a:buNone/>
            </a:pPr>
            <a:endParaRPr lang="sv-SE" sz="1100" dirty="0"/>
          </a:p>
          <a:p>
            <a:r>
              <a:rPr lang="sv-SE" dirty="0"/>
              <a:t>Sekreterarens anteckningar till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9201150" cy="4351338"/>
          </a:xfrm>
        </p:spPr>
        <p:txBody>
          <a:bodyPr/>
          <a:lstStyle/>
          <a:p>
            <a:pPr marL="0" indent="0">
              <a:buNone/>
            </a:pPr>
            <a:r>
              <a:rPr lang="sv-SE" dirty="0"/>
              <a:t>Fel						</a:t>
            </a:r>
            <a:r>
              <a:rPr lang="sv-SE" dirty="0" err="1"/>
              <a:t>Severity</a:t>
            </a:r>
            <a:endParaRPr lang="sv-SE" dirty="0"/>
          </a:p>
          <a:p>
            <a:pPr marL="514350" indent="-514350">
              <a:buFont typeface="+mj-lt"/>
              <a:buAutoNum type="arabicPeriod"/>
            </a:pPr>
            <a:r>
              <a:rPr lang="sv-SE" sz="2000" dirty="0"/>
              <a:t>…</a:t>
            </a:r>
          </a:p>
          <a:p>
            <a:pPr marL="514350" indent="-514350">
              <a:buFont typeface="+mj-lt"/>
              <a:buAutoNum type="arabicPeriod"/>
            </a:pPr>
            <a:r>
              <a:rPr lang="sv-SE" sz="2000" dirty="0"/>
              <a:t>…</a:t>
            </a:r>
          </a:p>
          <a:p>
            <a:pPr marL="514350" indent="-514350">
              <a:buFont typeface="+mj-lt"/>
              <a:buAutoNum type="arabicPeriod"/>
            </a:pPr>
            <a:r>
              <a:rPr lang="sv-SE" sz="2000" dirty="0"/>
              <a:t>…</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Svårt hitta fel?</a:t>
            </a:r>
          </a:p>
          <a:p>
            <a:r>
              <a:rPr lang="sv-SE" dirty="0"/>
              <a:t>Svårt (?) hålla diskussionen kort</a:t>
            </a:r>
          </a:p>
          <a:p>
            <a:r>
              <a:rPr lang="sv-SE" dirty="0"/>
              <a:t>Lagom mkt kod att granska? (LOC …)</a:t>
            </a:r>
          </a:p>
          <a:p>
            <a:r>
              <a:rPr lang="sv-SE" dirty="0"/>
              <a:t>Hittade liknande fel avseende a, b</a:t>
            </a:r>
          </a:p>
          <a:p>
            <a:r>
              <a:rPr lang="sv-SE" dirty="0"/>
              <a:t>Hittade olika fel/synpunkter avseende c, d</a:t>
            </a:r>
          </a:p>
          <a:p>
            <a:r>
              <a:rPr lang="sv-SE" dirty="0"/>
              <a:t>Verkar koden testdrivet utvecklad?</a:t>
            </a:r>
          </a:p>
          <a:p>
            <a:r>
              <a:rPr lang="sv-SE" dirty="0"/>
              <a:t>Bra att granska liknande klasser</a:t>
            </a:r>
          </a:p>
          <a:p>
            <a:pPr lvl="1"/>
            <a:r>
              <a:rPr lang="sv-SE" dirty="0"/>
              <a:t>För att …</a:t>
            </a:r>
          </a:p>
          <a:p>
            <a:pPr lvl="1"/>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17009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
        <p:nvSpPr>
          <p:cNvPr id="4" name="TextBox 3">
            <a:extLst>
              <a:ext uri="{FF2B5EF4-FFF2-40B4-BE49-F238E27FC236}">
                <a16:creationId xmlns:a16="http://schemas.microsoft.com/office/drawing/2014/main" id="{E18D9D4B-5D7D-774E-8DD5-46250460226B}"/>
              </a:ext>
            </a:extLst>
          </p:cNvPr>
          <p:cNvSpPr txBox="1"/>
          <p:nvPr/>
        </p:nvSpPr>
        <p:spPr>
          <a:xfrm>
            <a:off x="7115176" y="1114425"/>
            <a:ext cx="2386012" cy="369332"/>
          </a:xfrm>
          <a:prstGeom prst="rect">
            <a:avLst/>
          </a:prstGeom>
          <a:noFill/>
        </p:spPr>
        <p:txBody>
          <a:bodyPr wrap="square" rtlCol="0">
            <a:spAutoFit/>
          </a:bodyPr>
          <a:lstStyle/>
          <a:p>
            <a:r>
              <a:rPr lang="sv-SE" dirty="0">
                <a:solidFill>
                  <a:srgbClr val="FF0000"/>
                </a:solidFill>
              </a:rPr>
              <a:t>Lägg ev. till </a:t>
            </a:r>
            <a:r>
              <a:rPr lang="sv-SE" dirty="0" err="1">
                <a:solidFill>
                  <a:srgbClr val="FF0000"/>
                </a:solidFill>
              </a:rPr>
              <a:t>Map</a:t>
            </a:r>
            <a:r>
              <a:rPr lang="sv-SE" dirty="0">
                <a:solidFill>
                  <a:srgbClr val="FF0000"/>
                </a:solidFill>
              </a:rPr>
              <a:t>-klass </a:t>
            </a:r>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3700462" y="661987"/>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FF0000"/>
                </a:solidFill>
              </a:rPr>
              <a:t>97</a:t>
            </a:r>
            <a:r>
              <a:rPr lang="sv-SE" sz="6000" dirty="0"/>
              <a:t> %</a:t>
            </a:r>
            <a:endParaRPr lang="sv-SE" sz="7200"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2592</Words>
  <Application>Microsoft Macintosh PowerPoint</Application>
  <PresentationFormat>Widescreen</PresentationFormat>
  <Paragraphs>243</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class Inventory</vt:lpstr>
      <vt:lpstr>Tillståndsmaskin</vt:lpstr>
      <vt:lpstr>Testfall</vt:lpstr>
      <vt:lpstr>Testmatris</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202</cp:revision>
  <dcterms:created xsi:type="dcterms:W3CDTF">2016-10-07T07:01:15Z</dcterms:created>
  <dcterms:modified xsi:type="dcterms:W3CDTF">2018-10-26T13:06:36Z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