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ppt/tags/tag25.xml" ContentType="application/vnd.openxmlformats-officedocument.presentationml.tags+xml"/>
  <Override PartName="/ppt/notesSlides/notesSlide24.xml" ContentType="application/vnd.openxmlformats-officedocument.presentationml.notesSlide+xml"/>
  <Override PartName="/ppt/tags/tag26.xml" ContentType="application/vnd.openxmlformats-officedocument.presentationml.tags+xml"/>
  <Override PartName="/ppt/notesSlides/notesSlide25.xml" ContentType="application/vnd.openxmlformats-officedocument.presentationml.notesSlide+xml"/>
  <Override PartName="/ppt/tags/tag27.xml" ContentType="application/vnd.openxmlformats-officedocument.presentationml.tags+xml"/>
  <Override PartName="/ppt/notesSlides/notesSlide26.xml" ContentType="application/vnd.openxmlformats-officedocument.presentationml.notesSlide+xml"/>
  <Override PartName="/ppt/tags/tag28.xml" ContentType="application/vnd.openxmlformats-officedocument.presentationml.tags+xml"/>
  <Override PartName="/ppt/notesSlides/notesSlide27.xml" ContentType="application/vnd.openxmlformats-officedocument.presentationml.notesSlide+xml"/>
  <Override PartName="/ppt/tags/tag29.xml" ContentType="application/vnd.openxmlformats-officedocument.presentationml.tags+xml"/>
  <Override PartName="/ppt/notesSlides/notesSlide28.xml" ContentType="application/vnd.openxmlformats-officedocument.presentationml.notesSlide+xml"/>
  <Override PartName="/ppt/tags/tag30.xml" ContentType="application/vnd.openxmlformats-officedocument.presentationml.tags+xml"/>
  <Override PartName="/ppt/notesSlides/notesSlide29.xml" ContentType="application/vnd.openxmlformats-officedocument.presentationml.notesSlide+xml"/>
  <Override PartName="/ppt/tags/tag31.xml" ContentType="application/vnd.openxmlformats-officedocument.presentationml.tags+xml"/>
  <Override PartName="/ppt/notesSlides/notesSlide30.xml" ContentType="application/vnd.openxmlformats-officedocument.presentationml.notesSlide+xml"/>
  <Override PartName="/ppt/tags/tag32.xml" ContentType="application/vnd.openxmlformats-officedocument.presentationml.tags+xml"/>
  <Override PartName="/ppt/notesSlides/notesSlide31.xml" ContentType="application/vnd.openxmlformats-officedocument.presentationml.notesSlide+xml"/>
  <Override PartName="/ppt/tags/tag33.xml" ContentType="application/vnd.openxmlformats-officedocument.presentationml.tags+xml"/>
  <Override PartName="/ppt/notesSlides/notesSlide32.xml" ContentType="application/vnd.openxmlformats-officedocument.presentationml.notesSlide+xml"/>
  <Override PartName="/ppt/tags/tag34.xml" ContentType="application/vnd.openxmlformats-officedocument.presentationml.tags+xml"/>
  <Override PartName="/ppt/notesSlides/notesSlide33.xml" ContentType="application/vnd.openxmlformats-officedocument.presentationml.notesSlide+xml"/>
  <Override PartName="/ppt/tags/tag35.xml" ContentType="application/vnd.openxmlformats-officedocument.presentationml.tags+xml"/>
  <Override PartName="/ppt/notesSlides/notesSlide34.xml" ContentType="application/vnd.openxmlformats-officedocument.presentationml.notesSlide+xml"/>
  <Override PartName="/ppt/tags/tag36.xml" ContentType="application/vnd.openxmlformats-officedocument.presentationml.tags+xml"/>
  <Override PartName="/ppt/notesSlides/notesSlide35.xml" ContentType="application/vnd.openxmlformats-officedocument.presentationml.notesSlide+xml"/>
  <Override PartName="/ppt/tags/tag37.xml" ContentType="application/vnd.openxmlformats-officedocument.presentationml.tags+xml"/>
  <Override PartName="/ppt/notesSlides/notesSlide36.xml" ContentType="application/vnd.openxmlformats-officedocument.presentationml.notesSlide+xml"/>
  <Override PartName="/ppt/tags/tag38.xml" ContentType="application/vnd.openxmlformats-officedocument.presentationml.tags+xml"/>
  <Override PartName="/ppt/notesSlides/notesSlide37.xml" ContentType="application/vnd.openxmlformats-officedocument.presentationml.notesSlide+xml"/>
  <Override PartName="/ppt/tags/tag39.xml" ContentType="application/vnd.openxmlformats-officedocument.presentationml.tags+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6" r:id="rId2"/>
    <p:sldId id="257" r:id="rId3"/>
    <p:sldId id="258" r:id="rId4"/>
    <p:sldId id="292" r:id="rId5"/>
    <p:sldId id="293" r:id="rId6"/>
    <p:sldId id="282" r:id="rId7"/>
    <p:sldId id="283" r:id="rId8"/>
    <p:sldId id="299" r:id="rId9"/>
    <p:sldId id="284" r:id="rId10"/>
    <p:sldId id="285" r:id="rId11"/>
    <p:sldId id="286" r:id="rId12"/>
    <p:sldId id="296" r:id="rId13"/>
    <p:sldId id="300" r:id="rId14"/>
    <p:sldId id="306" r:id="rId15"/>
    <p:sldId id="288" r:id="rId16"/>
    <p:sldId id="291" r:id="rId17"/>
    <p:sldId id="290" r:id="rId18"/>
    <p:sldId id="260" r:id="rId19"/>
    <p:sldId id="261" r:id="rId20"/>
    <p:sldId id="262" r:id="rId21"/>
    <p:sldId id="264" r:id="rId22"/>
    <p:sldId id="298" r:id="rId23"/>
    <p:sldId id="265" r:id="rId24"/>
    <p:sldId id="266" r:id="rId25"/>
    <p:sldId id="267" r:id="rId26"/>
    <p:sldId id="273" r:id="rId27"/>
    <p:sldId id="274" r:id="rId28"/>
    <p:sldId id="275" r:id="rId29"/>
    <p:sldId id="276" r:id="rId30"/>
    <p:sldId id="301" r:id="rId31"/>
    <p:sldId id="277" r:id="rId32"/>
    <p:sldId id="297" r:id="rId33"/>
    <p:sldId id="278" r:id="rId34"/>
    <p:sldId id="302" r:id="rId35"/>
    <p:sldId id="279" r:id="rId36"/>
    <p:sldId id="304" r:id="rId37"/>
    <p:sldId id="303" r:id="rId38"/>
    <p:sldId id="305" r:id="rId39"/>
    <p:sldId id="280" r:id="rId40"/>
    <p:sldId id="294" r:id="rId41"/>
  </p:sldIdLst>
  <p:sldSz cx="12192000" cy="6858000"/>
  <p:notesSz cx="6858000" cy="9144000"/>
  <p:custDataLst>
    <p:tags r:id="rId43"/>
  </p:custDataLst>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enriette Walker" initials="HW" lastIdx="0" clrIdx="0">
    <p:extLst>
      <p:ext uri="{19B8F6BF-5375-455C-9EA6-DF929625EA0E}">
        <p15:presenceInfo xmlns:p15="http://schemas.microsoft.com/office/powerpoint/2012/main" userId="S::hegu5050@win.su.se::3ca82cd0-4be3-4c67-836d-cfa5990abc3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845" autoAdjust="0"/>
    <p:restoredTop sz="85031" autoAdjust="0"/>
  </p:normalViewPr>
  <p:slideViewPr>
    <p:cSldViewPr snapToGrid="0">
      <p:cViewPr varScale="1">
        <p:scale>
          <a:sx n="83" d="100"/>
          <a:sy n="83" d="100"/>
        </p:scale>
        <p:origin x="208" y="336"/>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gs" Target="tags/tag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v-SE"/>
          </a:p>
        </p:txBody>
      </p:sp>
      <p:sp>
        <p:nvSpPr>
          <p:cNvPr id="3" name="Platshållare fö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657D70-8167-4127-866D-BAA56A2DFFEF}" type="datetimeFigureOut">
              <a:rPr lang="sv-SE" smtClean="0"/>
              <a:t>2018-10-30</a:t>
            </a:fld>
            <a:endParaRPr lang="sv-SE"/>
          </a:p>
        </p:txBody>
      </p:sp>
      <p:sp>
        <p:nvSpPr>
          <p:cNvPr id="4" name="Platshållare för bildobjekt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v-SE"/>
          </a:p>
        </p:txBody>
      </p:sp>
      <p:sp>
        <p:nvSpPr>
          <p:cNvPr id="5" name="Platshållare för anteckninga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6" name="Platshållare för sidfo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v-SE"/>
          </a:p>
        </p:txBody>
      </p:sp>
      <p:sp>
        <p:nvSpPr>
          <p:cNvPr id="7" name="Platshållare för bild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67F948-D2CB-486C-A2EA-FEABC2DAAE8D}" type="slidenum">
              <a:rPr lang="sv-SE" smtClean="0"/>
              <a:t>‹#›</a:t>
            </a:fld>
            <a:endParaRPr lang="sv-SE"/>
          </a:p>
        </p:txBody>
      </p:sp>
    </p:spTree>
    <p:extLst>
      <p:ext uri="{BB962C8B-B14F-4D97-AF65-F5344CB8AC3E}">
        <p14:creationId xmlns:p14="http://schemas.microsoft.com/office/powerpoint/2010/main" val="26818689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a:p>
        </p:txBody>
      </p:sp>
      <p:sp>
        <p:nvSpPr>
          <p:cNvPr id="4" name="Platshållare för bildnummer 3"/>
          <p:cNvSpPr>
            <a:spLocks noGrp="1"/>
          </p:cNvSpPr>
          <p:nvPr>
            <p:ph type="sldNum" sz="quarter" idx="10"/>
          </p:nvPr>
        </p:nvSpPr>
        <p:spPr/>
        <p:txBody>
          <a:bodyPr/>
          <a:lstStyle/>
          <a:p>
            <a:fld id="{8667F948-D2CB-486C-A2EA-FEABC2DAAE8D}" type="slidenum">
              <a:rPr lang="sv-SE" smtClean="0"/>
              <a:t>1</a:t>
            </a:fld>
            <a:endParaRPr lang="sv-SE"/>
          </a:p>
        </p:txBody>
      </p:sp>
    </p:spTree>
    <p:extLst>
      <p:ext uri="{BB962C8B-B14F-4D97-AF65-F5344CB8AC3E}">
        <p14:creationId xmlns:p14="http://schemas.microsoft.com/office/powerpoint/2010/main" val="8166397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10</a:t>
            </a:fld>
            <a:endParaRPr lang="sv-SE"/>
          </a:p>
        </p:txBody>
      </p:sp>
    </p:spTree>
    <p:extLst>
      <p:ext uri="{BB962C8B-B14F-4D97-AF65-F5344CB8AC3E}">
        <p14:creationId xmlns:p14="http://schemas.microsoft.com/office/powerpoint/2010/main" val="15024282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11</a:t>
            </a:fld>
            <a:endParaRPr lang="sv-SE"/>
          </a:p>
        </p:txBody>
      </p:sp>
    </p:spTree>
    <p:extLst>
      <p:ext uri="{BB962C8B-B14F-4D97-AF65-F5344CB8AC3E}">
        <p14:creationId xmlns:p14="http://schemas.microsoft.com/office/powerpoint/2010/main" val="36368537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12</a:t>
            </a:fld>
            <a:endParaRPr lang="sv-SE"/>
          </a:p>
        </p:txBody>
      </p:sp>
    </p:spTree>
    <p:extLst>
      <p:ext uri="{BB962C8B-B14F-4D97-AF65-F5344CB8AC3E}">
        <p14:creationId xmlns:p14="http://schemas.microsoft.com/office/powerpoint/2010/main" val="20458024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13</a:t>
            </a:fld>
            <a:endParaRPr lang="sv-SE"/>
          </a:p>
        </p:txBody>
      </p:sp>
    </p:spTree>
    <p:extLst>
      <p:ext uri="{BB962C8B-B14F-4D97-AF65-F5344CB8AC3E}">
        <p14:creationId xmlns:p14="http://schemas.microsoft.com/office/powerpoint/2010/main" val="22088200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14</a:t>
            </a:fld>
            <a:endParaRPr lang="sv-SE"/>
          </a:p>
        </p:txBody>
      </p:sp>
    </p:spTree>
    <p:extLst>
      <p:ext uri="{BB962C8B-B14F-4D97-AF65-F5344CB8AC3E}">
        <p14:creationId xmlns:p14="http://schemas.microsoft.com/office/powerpoint/2010/main" val="30237261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15</a:t>
            </a:fld>
            <a:endParaRPr lang="sv-SE"/>
          </a:p>
        </p:txBody>
      </p:sp>
    </p:spTree>
    <p:extLst>
      <p:ext uri="{BB962C8B-B14F-4D97-AF65-F5344CB8AC3E}">
        <p14:creationId xmlns:p14="http://schemas.microsoft.com/office/powerpoint/2010/main" val="39182032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16</a:t>
            </a:fld>
            <a:endParaRPr lang="sv-SE"/>
          </a:p>
        </p:txBody>
      </p:sp>
    </p:spTree>
    <p:extLst>
      <p:ext uri="{BB962C8B-B14F-4D97-AF65-F5344CB8AC3E}">
        <p14:creationId xmlns:p14="http://schemas.microsoft.com/office/powerpoint/2010/main" val="7901814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17</a:t>
            </a:fld>
            <a:endParaRPr lang="sv-SE"/>
          </a:p>
        </p:txBody>
      </p:sp>
    </p:spTree>
    <p:extLst>
      <p:ext uri="{BB962C8B-B14F-4D97-AF65-F5344CB8AC3E}">
        <p14:creationId xmlns:p14="http://schemas.microsoft.com/office/powerpoint/2010/main" val="28953091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diskussion om vilka era erfarenheter ni dragit av att tillämpa TDD. Det finns inget rätt eller fel här. Enda sättet att bli underkända är att bara fuska över punkten och säga något pliktskyldigt.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18</a:t>
            </a:fld>
            <a:endParaRPr lang="sv-SE"/>
          </a:p>
        </p:txBody>
      </p:sp>
    </p:spTree>
    <p:extLst>
      <p:ext uri="{BB962C8B-B14F-4D97-AF65-F5344CB8AC3E}">
        <p14:creationId xmlns:p14="http://schemas.microsoft.com/office/powerpoint/2010/main" val="41605695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WMC är högst utöver kartan vilket gör att vi tycker denna klass bör testas mer utförligt</a:t>
            </a:r>
          </a:p>
        </p:txBody>
      </p:sp>
      <p:sp>
        <p:nvSpPr>
          <p:cNvPr id="4" name="Platshållare för bildnummer 3"/>
          <p:cNvSpPr>
            <a:spLocks noGrp="1"/>
          </p:cNvSpPr>
          <p:nvPr>
            <p:ph type="sldNum" sz="quarter" idx="10"/>
          </p:nvPr>
        </p:nvSpPr>
        <p:spPr/>
        <p:txBody>
          <a:bodyPr/>
          <a:lstStyle/>
          <a:p>
            <a:fld id="{8667F948-D2CB-486C-A2EA-FEABC2DAAE8D}" type="slidenum">
              <a:rPr lang="sv-SE" smtClean="0"/>
              <a:t>19</a:t>
            </a:fld>
            <a:endParaRPr lang="sv-SE"/>
          </a:p>
        </p:txBody>
      </p:sp>
    </p:spTree>
    <p:extLst>
      <p:ext uri="{BB962C8B-B14F-4D97-AF65-F5344CB8AC3E}">
        <p14:creationId xmlns:p14="http://schemas.microsoft.com/office/powerpoint/2010/main" val="24734273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a:p>
        </p:txBody>
      </p:sp>
      <p:sp>
        <p:nvSpPr>
          <p:cNvPr id="4" name="Platshållare för bildnummer 3"/>
          <p:cNvSpPr>
            <a:spLocks noGrp="1"/>
          </p:cNvSpPr>
          <p:nvPr>
            <p:ph type="sldNum" sz="quarter" idx="10"/>
          </p:nvPr>
        </p:nvSpPr>
        <p:spPr/>
        <p:txBody>
          <a:bodyPr/>
          <a:lstStyle/>
          <a:p>
            <a:fld id="{8667F948-D2CB-486C-A2EA-FEABC2DAAE8D}" type="slidenum">
              <a:rPr lang="sv-SE" smtClean="0"/>
              <a:t>2</a:t>
            </a:fld>
            <a:endParaRPr lang="sv-SE"/>
          </a:p>
        </p:txBody>
      </p:sp>
    </p:spTree>
    <p:extLst>
      <p:ext uri="{BB962C8B-B14F-4D97-AF65-F5344CB8AC3E}">
        <p14:creationId xmlns:p14="http://schemas.microsoft.com/office/powerpoint/2010/main" val="3355443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Samtliga ekvivalensklasser för denna del presenterade på ett tydligt sätt. Använd</a:t>
            </a:r>
            <a:r>
              <a:rPr lang="sv-SE" sz="1200" kern="1200" baseline="0" dirty="0">
                <a:solidFill>
                  <a:schemeClr val="tx1"/>
                </a:solidFill>
                <a:effectLst/>
                <a:latin typeface="+mn-lt"/>
                <a:ea typeface="+mn-ea"/>
                <a:cs typeface="+mn-cs"/>
              </a:rPr>
              <a:t> gärna flera sidor om det behövs.</a:t>
            </a:r>
            <a:endParaRPr lang="sv-SE" sz="1200" kern="1200" dirty="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20</a:t>
            </a:fld>
            <a:endParaRPr lang="sv-SE"/>
          </a:p>
        </p:txBody>
      </p:sp>
    </p:spTree>
    <p:extLst>
      <p:ext uri="{BB962C8B-B14F-4D97-AF65-F5344CB8AC3E}">
        <p14:creationId xmlns:p14="http://schemas.microsoft.com/office/powerpoint/2010/main" val="26137845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testmatris som visar sambandet mellan ekvivalensklasserna och testfallen för denna del.</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21</a:t>
            </a:fld>
            <a:endParaRPr lang="sv-SE"/>
          </a:p>
        </p:txBody>
      </p:sp>
    </p:spTree>
    <p:extLst>
      <p:ext uri="{BB962C8B-B14F-4D97-AF65-F5344CB8AC3E}">
        <p14:creationId xmlns:p14="http://schemas.microsoft.com/office/powerpoint/2010/main" val="38371719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testmatris som visar sambandet mellan ekvivalensklasserna och testfallen för denna del.</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22</a:t>
            </a:fld>
            <a:endParaRPr lang="sv-SE"/>
          </a:p>
        </p:txBody>
      </p:sp>
    </p:spTree>
    <p:extLst>
      <p:ext uri="{BB962C8B-B14F-4D97-AF65-F5344CB8AC3E}">
        <p14:creationId xmlns:p14="http://schemas.microsoft.com/office/powerpoint/2010/main" val="1203139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textuell presentation av vad ni valt ut för att tillämpa tillståndsmaskiner på och vilket eller vilka kriterier ni använder för att ta fram testfall från maskinen. Ni ska kort motivera valet, och ge tillräckligt med information för att det ska gå att bedöma er. Detta avsnitt och de följande ska finnas för samtliga delar ni tillämpat tillståndsmaskiner på. Om ni inte tillämpat tillståndsmaskiner tar ni bort dessa bilder.</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23</a:t>
            </a:fld>
            <a:endParaRPr lang="sv-SE"/>
          </a:p>
        </p:txBody>
      </p:sp>
    </p:spTree>
    <p:extLst>
      <p:ext uri="{BB962C8B-B14F-4D97-AF65-F5344CB8AC3E}">
        <p14:creationId xmlns:p14="http://schemas.microsoft.com/office/powerpoint/2010/main" val="20416269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Själva tillståndsmaskinen</a:t>
            </a:r>
          </a:p>
        </p:txBody>
      </p:sp>
      <p:sp>
        <p:nvSpPr>
          <p:cNvPr id="4" name="Platshållare för bildnummer 3"/>
          <p:cNvSpPr>
            <a:spLocks noGrp="1"/>
          </p:cNvSpPr>
          <p:nvPr>
            <p:ph type="sldNum" sz="quarter" idx="10"/>
          </p:nvPr>
        </p:nvSpPr>
        <p:spPr/>
        <p:txBody>
          <a:bodyPr/>
          <a:lstStyle/>
          <a:p>
            <a:fld id="{8667F948-D2CB-486C-A2EA-FEABC2DAAE8D}" type="slidenum">
              <a:rPr lang="sv-SE" smtClean="0"/>
              <a:t>24</a:t>
            </a:fld>
            <a:endParaRPr lang="sv-SE"/>
          </a:p>
        </p:txBody>
      </p:sp>
    </p:spTree>
    <p:extLst>
      <p:ext uri="{BB962C8B-B14F-4D97-AF65-F5344CB8AC3E}">
        <p14:creationId xmlns:p14="http://schemas.microsoft.com/office/powerpoint/2010/main" val="12351344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Testfallen som ni fått fram från tillståndsmaskinen. Observera att vi inte vill ha någon kod här, utan bara en tydlig presentation av testfallen i någon lämplig tabellform. </a:t>
            </a:r>
            <a:endParaRPr lang="sv-SE" dirty="0"/>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25</a:t>
            </a:fld>
            <a:endParaRPr lang="sv-SE"/>
          </a:p>
        </p:txBody>
      </p:sp>
    </p:spTree>
    <p:extLst>
      <p:ext uri="{BB962C8B-B14F-4D97-AF65-F5344CB8AC3E}">
        <p14:creationId xmlns:p14="http://schemas.microsoft.com/office/powerpoint/2010/main" val="5563593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lvl="1"/>
            <a:r>
              <a:rPr lang="sv-SE" dirty="0"/>
              <a:t>Motivering till varför vi valt </a:t>
            </a:r>
            <a:r>
              <a:rPr lang="sv-SE" dirty="0" err="1"/>
              <a:t>GeneratedMap</a:t>
            </a:r>
            <a:r>
              <a:rPr lang="sv-SE" dirty="0"/>
              <a:t>:</a:t>
            </a:r>
          </a:p>
          <a:p>
            <a:pPr lvl="1"/>
            <a:r>
              <a:rPr lang="sv-SE" dirty="0"/>
              <a:t>Den klass vi modifierat mest = </a:t>
            </a:r>
            <a:r>
              <a:rPr lang="sv-SE" dirty="0">
                <a:sym typeface="Wingdings" pitchFamily="2" charset="2"/>
              </a:rPr>
              <a:t>överväganden som kan kritiseras</a:t>
            </a:r>
          </a:p>
        </p:txBody>
      </p:sp>
      <p:sp>
        <p:nvSpPr>
          <p:cNvPr id="4" name="Platshållare för bildnummer 3"/>
          <p:cNvSpPr>
            <a:spLocks noGrp="1"/>
          </p:cNvSpPr>
          <p:nvPr>
            <p:ph type="sldNum" sz="quarter" idx="10"/>
          </p:nvPr>
        </p:nvSpPr>
        <p:spPr/>
        <p:txBody>
          <a:bodyPr/>
          <a:lstStyle/>
          <a:p>
            <a:fld id="{8667F948-D2CB-486C-A2EA-FEABC2DAAE8D}" type="slidenum">
              <a:rPr lang="sv-SE" smtClean="0"/>
              <a:t>26</a:t>
            </a:fld>
            <a:endParaRPr lang="sv-SE"/>
          </a:p>
        </p:txBody>
      </p:sp>
    </p:spTree>
    <p:extLst>
      <p:ext uri="{BB962C8B-B14F-4D97-AF65-F5344CB8AC3E}">
        <p14:creationId xmlns:p14="http://schemas.microsoft.com/office/powerpoint/2010/main" val="18369205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Skriv upp definitionen av </a:t>
            </a:r>
            <a:r>
              <a:rPr lang="sv-SE" sz="1200" kern="1200" dirty="0" err="1">
                <a:solidFill>
                  <a:schemeClr val="tx1"/>
                </a:solidFill>
                <a:effectLst/>
                <a:latin typeface="+mn-lt"/>
                <a:ea typeface="+mn-ea"/>
                <a:cs typeface="+mn-cs"/>
              </a:rPr>
              <a:t>Severity</a:t>
            </a:r>
            <a:r>
              <a:rPr lang="sv-SE" sz="1200" kern="1200" dirty="0">
                <a:solidFill>
                  <a:schemeClr val="tx1"/>
                </a:solidFill>
                <a:effectLst/>
                <a:latin typeface="+mn-lt"/>
                <a:ea typeface="+mn-ea"/>
                <a:cs typeface="+mn-cs"/>
              </a:rPr>
              <a:t>-rankings.</a:t>
            </a:r>
          </a:p>
          <a:p>
            <a:pPr marL="0" marR="0" lvl="0" indent="0" algn="l" defTabSz="914400" rtl="0" eaLnBrk="1" fontAlgn="auto" latinLnBrk="0" hangingPunct="1">
              <a:lnSpc>
                <a:spcPct val="100000"/>
              </a:lnSpc>
              <a:spcBef>
                <a:spcPts val="0"/>
              </a:spcBef>
              <a:spcAft>
                <a:spcPts val="0"/>
              </a:spcAft>
              <a:buClrTx/>
              <a:buSzTx/>
              <a:buFontTx/>
              <a:buNone/>
              <a:tabLst/>
              <a:defRPr/>
            </a:pPr>
            <a:endParaRPr lang="sv-S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sv-S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lista över de påträffade felen och hur pass allvarliga ni bedömer dem.</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27</a:t>
            </a:fld>
            <a:endParaRPr lang="sv-SE"/>
          </a:p>
        </p:txBody>
      </p:sp>
    </p:spTree>
    <p:extLst>
      <p:ext uri="{BB962C8B-B14F-4D97-AF65-F5344CB8AC3E}">
        <p14:creationId xmlns:p14="http://schemas.microsoft.com/office/powerpoint/2010/main" val="164573422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diskussion om vilka era erfarenheter ni dragit av att tillämpa granskning. Det finns inget rätt eller fel här. Enda sättet att bli underkända är att bara fuska över punkten och bara säga något pliktskyldigt. Ni förväntas förhålla er till såväl kursböckerna som utdelat material och IEEE </a:t>
            </a:r>
            <a:r>
              <a:rPr lang="sv-SE" sz="1200" kern="1200" dirty="0" err="1">
                <a:solidFill>
                  <a:schemeClr val="tx1"/>
                </a:solidFill>
                <a:effectLst/>
                <a:latin typeface="+mn-lt"/>
                <a:ea typeface="+mn-ea"/>
                <a:cs typeface="+mn-cs"/>
              </a:rPr>
              <a:t>Std</a:t>
            </a:r>
            <a:r>
              <a:rPr lang="sv-SE" sz="1200" kern="1200" dirty="0">
                <a:solidFill>
                  <a:schemeClr val="tx1"/>
                </a:solidFill>
                <a:effectLst/>
                <a:latin typeface="+mn-lt"/>
                <a:ea typeface="+mn-ea"/>
                <a:cs typeface="+mn-cs"/>
              </a:rPr>
              <a:t> 1028. Punktlista ok!</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28</a:t>
            </a:fld>
            <a:endParaRPr lang="sv-SE"/>
          </a:p>
        </p:txBody>
      </p:sp>
    </p:spTree>
    <p:extLst>
      <p:ext uri="{BB962C8B-B14F-4D97-AF65-F5344CB8AC3E}">
        <p14:creationId xmlns:p14="http://schemas.microsoft.com/office/powerpoint/2010/main" val="39349144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presentation av de problem som hittats med hjälp av verktyg för statisk analys och en diskussion av dem enligt anvisningarna. Det räcker alltså inte med att bara lista problemen, ni måste förhålla er till dem också. Tänk också på att ni ska göra detta både på koden som den såg ut före granskningen och på koden efter att ni rättat det som kommit fram under granskningen. OBS sätt upp känsligheten så saker hittas!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29</a:t>
            </a:fld>
            <a:endParaRPr lang="sv-SE"/>
          </a:p>
        </p:txBody>
      </p:sp>
    </p:spTree>
    <p:extLst>
      <p:ext uri="{BB962C8B-B14F-4D97-AF65-F5344CB8AC3E}">
        <p14:creationId xmlns:p14="http://schemas.microsoft.com/office/powerpoint/2010/main" val="13434338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eller flera bilder som visar designen av det slutliga systemet. Lämpligt format är ett eller flera klassdiagram, plus eventuella andra modeller som behövs för att förstå hur systemet är uppbyggt. Diagrammen ska vara läsbara. Det är dock fullständigt okej att de är detaljerade, bara det går att zooma in ordentligt på dem. Ett tips är att börja med ett översiktligt diagram som inte innehåller mer än paket och klassnamn, och att sedan lägga till mer detaljerade diagram efter det.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a:t>
            </a:fld>
            <a:endParaRPr lang="sv-SE"/>
          </a:p>
        </p:txBody>
      </p:sp>
    </p:spTree>
    <p:extLst>
      <p:ext uri="{BB962C8B-B14F-4D97-AF65-F5344CB8AC3E}">
        <p14:creationId xmlns:p14="http://schemas.microsoft.com/office/powerpoint/2010/main" val="40746699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presentation av de problem som hittats med hjälp av verktyg för statisk analys och en diskussion av dem enligt anvisningarna. Det räcker alltså inte med att bara lista problemen, ni måste förhålla er till dem också. Tänk också på att ni ska göra detta både på koden som den såg ut före granskningen och på koden efter att ni rättat det som kommit fram under granskningen. OBS sätt upp känsligheten så saker hittas!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30</a:t>
            </a:fld>
            <a:endParaRPr lang="sv-SE"/>
          </a:p>
        </p:txBody>
      </p:sp>
    </p:spTree>
    <p:extLst>
      <p:ext uri="{BB962C8B-B14F-4D97-AF65-F5344CB8AC3E}">
        <p14:creationId xmlns:p14="http://schemas.microsoft.com/office/powerpoint/2010/main" val="395575725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presentation och diskussion kring ett antal lämpliga statiska mått på koden. Att vi inte specificerar exakt vilka mått som ska tas upp beror på att olika verktyg har olika uppsättningar, men vi förväntar oss fler och mer intressanta mått än bara rena storleksmått som LOC, #klasser, #metoder, etc. Även här är det viktigt att förhållas sig till måtten, inte bara lista dem. </a:t>
            </a:r>
            <a:r>
              <a:rPr lang="sv-SE" dirty="0"/>
              <a:t>Rader kod för projektet resp. testerna för att kunna jämföra.</a:t>
            </a:r>
          </a:p>
        </p:txBody>
      </p:sp>
      <p:sp>
        <p:nvSpPr>
          <p:cNvPr id="4" name="Platshållare för bildnummer 3"/>
          <p:cNvSpPr>
            <a:spLocks noGrp="1"/>
          </p:cNvSpPr>
          <p:nvPr>
            <p:ph type="sldNum" sz="quarter" idx="10"/>
          </p:nvPr>
        </p:nvSpPr>
        <p:spPr/>
        <p:txBody>
          <a:bodyPr/>
          <a:lstStyle/>
          <a:p>
            <a:fld id="{8667F948-D2CB-486C-A2EA-FEABC2DAAE8D}" type="slidenum">
              <a:rPr lang="sv-SE" smtClean="0"/>
              <a:t>31</a:t>
            </a:fld>
            <a:endParaRPr lang="sv-SE"/>
          </a:p>
        </p:txBody>
      </p:sp>
    </p:spTree>
    <p:extLst>
      <p:ext uri="{BB962C8B-B14F-4D97-AF65-F5344CB8AC3E}">
        <p14:creationId xmlns:p14="http://schemas.microsoft.com/office/powerpoint/2010/main" val="24708270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presentation och diskussion kring ett antal lämpliga statiska mått på koden. Att vi inte specificerar exakt vilka mått som ska tas upp beror på att olika verktyg har olika uppsättningar, men vi förväntar oss fler och mer intressanta mått än bara rena storleksmått som LOC, #klasser, #metoder, etc. Även här är det viktigt att förhållas sig till måtten, inte bara lista dem.</a:t>
            </a:r>
          </a:p>
          <a:p>
            <a:pPr>
              <a:lnSpc>
                <a:spcPct val="100000"/>
              </a:lnSpc>
              <a:spcBef>
                <a:spcPts val="0"/>
              </a:spcBef>
            </a:pPr>
            <a:endParaRPr lang="sv-SE" dirty="0"/>
          </a:p>
          <a:p>
            <a:pPr>
              <a:lnSpc>
                <a:spcPct val="100000"/>
              </a:lnSpc>
              <a:spcBef>
                <a:spcPts val="0"/>
              </a:spcBef>
            </a:pPr>
            <a:r>
              <a:rPr lang="sv-SE" i="1" dirty="0"/>
              <a:t>Indikerar måtten om vi gjort </a:t>
            </a:r>
            <a:r>
              <a:rPr lang="sv-SE" i="1" dirty="0" err="1"/>
              <a:t>trade-offs</a:t>
            </a:r>
            <a:r>
              <a:rPr lang="sv-SE" i="1" dirty="0"/>
              <a:t> mellan motstridiga krav; som ökad återanvändning genom mer arv, eller enkelhet att testa genom mindre arv?</a:t>
            </a:r>
          </a:p>
          <a:p>
            <a:pPr marL="0" marR="0" lvl="0" indent="0" algn="l" defTabSz="914400" rtl="0" eaLnBrk="1" fontAlgn="auto" latinLnBrk="0" hangingPunct="1">
              <a:lnSpc>
                <a:spcPct val="100000"/>
              </a:lnSpc>
              <a:spcBef>
                <a:spcPts val="0"/>
              </a:spcBef>
              <a:spcAft>
                <a:spcPts val="0"/>
              </a:spcAft>
              <a:buClrTx/>
              <a:buSzTx/>
              <a:buFontTx/>
              <a:buNone/>
              <a:tabLst/>
              <a:defRPr/>
            </a:pPr>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32</a:t>
            </a:fld>
            <a:endParaRPr lang="sv-SE"/>
          </a:p>
        </p:txBody>
      </p:sp>
    </p:spTree>
    <p:extLst>
      <p:ext uri="{BB962C8B-B14F-4D97-AF65-F5344CB8AC3E}">
        <p14:creationId xmlns:p14="http://schemas.microsoft.com/office/powerpoint/2010/main" val="389891804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översikt över vilken täckningsgrad era testfall uppnått. Denna kan antagligen tas rakt av från verktyget ni använt för att mäta den. Om ni inte uppnått fullständig täckning så ska detta förklaras och motiveras. T.ex. Emma för </a:t>
            </a:r>
            <a:r>
              <a:rPr lang="sv-SE" sz="1200" kern="1200" dirty="0" err="1">
                <a:solidFill>
                  <a:schemeClr val="tx1"/>
                </a:solidFill>
                <a:effectLst/>
                <a:latin typeface="+mn-lt"/>
                <a:ea typeface="+mn-ea"/>
                <a:cs typeface="+mn-cs"/>
              </a:rPr>
              <a:t>Eclipse</a:t>
            </a:r>
            <a:r>
              <a:rPr lang="sv-SE" sz="1200" kern="1200" dirty="0">
                <a:solidFill>
                  <a:schemeClr val="tx1"/>
                </a:solidFill>
                <a:effectLst/>
                <a:latin typeface="+mn-lt"/>
                <a:ea typeface="+mn-ea"/>
                <a:cs typeface="+mn-cs"/>
              </a:rPr>
              <a:t> missar när det blir </a:t>
            </a:r>
            <a:r>
              <a:rPr lang="sv-SE" sz="1200" kern="1200" dirty="0" err="1">
                <a:solidFill>
                  <a:schemeClr val="tx1"/>
                </a:solidFill>
                <a:effectLst/>
                <a:latin typeface="+mn-lt"/>
                <a:ea typeface="+mn-ea"/>
                <a:cs typeface="+mn-cs"/>
              </a:rPr>
              <a:t>exceptions</a:t>
            </a:r>
            <a:r>
              <a:rPr lang="sv-SE" sz="1200" kern="1200" dirty="0">
                <a:solidFill>
                  <a:schemeClr val="tx1"/>
                </a:solidFill>
                <a:effectLst/>
                <a:latin typeface="+mn-lt"/>
                <a:ea typeface="+mn-ea"/>
                <a:cs typeface="+mn-cs"/>
              </a:rPr>
              <a:t>, blir ej 100% då.</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33</a:t>
            </a:fld>
            <a:endParaRPr lang="sv-SE"/>
          </a:p>
        </p:txBody>
      </p:sp>
    </p:spTree>
    <p:extLst>
      <p:ext uri="{BB962C8B-B14F-4D97-AF65-F5344CB8AC3E}">
        <p14:creationId xmlns:p14="http://schemas.microsoft.com/office/powerpoint/2010/main" val="16975188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presentation av hur ni gått tillväga för att testa koden med en profiler och vilka resultat ni fick fram. Även här är det viktigt att förhållas sig till måtten, inte bara presentera dem.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sv-SE" sz="1200" kern="1200" dirty="0">
              <a:solidFill>
                <a:schemeClr val="tx1"/>
              </a:solidFill>
              <a:effectLst/>
              <a:latin typeface="+mn-lt"/>
              <a:ea typeface="+mn-ea"/>
              <a:cs typeface="+mn-cs"/>
            </a:endParaRPr>
          </a:p>
          <a:p>
            <a:r>
              <a:rPr lang="sv-SE" dirty="0"/>
              <a:t>Profiler kollar körande program, var spenderas tid och minne osv.</a:t>
            </a:r>
          </a:p>
          <a:p>
            <a:r>
              <a:rPr lang="sv-SE" dirty="0"/>
              <a:t>Kolla nåt intressant! Se inspelad fl.</a:t>
            </a:r>
          </a:p>
        </p:txBody>
      </p:sp>
      <p:sp>
        <p:nvSpPr>
          <p:cNvPr id="4" name="Platshållare för bildnummer 3"/>
          <p:cNvSpPr>
            <a:spLocks noGrp="1"/>
          </p:cNvSpPr>
          <p:nvPr>
            <p:ph type="sldNum" sz="quarter" idx="10"/>
          </p:nvPr>
        </p:nvSpPr>
        <p:spPr/>
        <p:txBody>
          <a:bodyPr/>
          <a:lstStyle/>
          <a:p>
            <a:fld id="{8667F948-D2CB-486C-A2EA-FEABC2DAAE8D}" type="slidenum">
              <a:rPr lang="sv-SE" smtClean="0"/>
              <a:t>34</a:t>
            </a:fld>
            <a:endParaRPr lang="sv-SE"/>
          </a:p>
        </p:txBody>
      </p:sp>
    </p:spTree>
    <p:extLst>
      <p:ext uri="{BB962C8B-B14F-4D97-AF65-F5344CB8AC3E}">
        <p14:creationId xmlns:p14="http://schemas.microsoft.com/office/powerpoint/2010/main" val="250931881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presentation av hur ni gått tillväga för att testa koden med en profiler och vilka resultat ni fick fram. Även här är det viktigt att förhållas sig till måtten, inte bara presentera dem.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sv-SE" sz="1200" kern="1200" dirty="0">
              <a:solidFill>
                <a:schemeClr val="tx1"/>
              </a:solidFill>
              <a:effectLst/>
              <a:latin typeface="+mn-lt"/>
              <a:ea typeface="+mn-ea"/>
              <a:cs typeface="+mn-cs"/>
            </a:endParaRPr>
          </a:p>
          <a:p>
            <a:r>
              <a:rPr lang="sv-SE" dirty="0"/>
              <a:t>Profiler kollar körande program, var spenderas tid och minne osv.</a:t>
            </a:r>
          </a:p>
          <a:p>
            <a:r>
              <a:rPr lang="sv-SE" dirty="0"/>
              <a:t>Kolla nåt intressant! Se inspelad fl.</a:t>
            </a:r>
          </a:p>
        </p:txBody>
      </p:sp>
      <p:sp>
        <p:nvSpPr>
          <p:cNvPr id="4" name="Platshållare för bildnummer 3"/>
          <p:cNvSpPr>
            <a:spLocks noGrp="1"/>
          </p:cNvSpPr>
          <p:nvPr>
            <p:ph type="sldNum" sz="quarter" idx="10"/>
          </p:nvPr>
        </p:nvSpPr>
        <p:spPr/>
        <p:txBody>
          <a:bodyPr/>
          <a:lstStyle/>
          <a:p>
            <a:fld id="{8667F948-D2CB-486C-A2EA-FEABC2DAAE8D}" type="slidenum">
              <a:rPr lang="sv-SE" smtClean="0"/>
              <a:t>35</a:t>
            </a:fld>
            <a:endParaRPr lang="sv-SE"/>
          </a:p>
        </p:txBody>
      </p:sp>
    </p:spTree>
    <p:extLst>
      <p:ext uri="{BB962C8B-B14F-4D97-AF65-F5344CB8AC3E}">
        <p14:creationId xmlns:p14="http://schemas.microsoft.com/office/powerpoint/2010/main" val="127824624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presentation av hur ni gått tillväga för att testa koden med en profiler och vilka resultat ni fick fram. Även här är det viktigt att förhållas sig till måtten, inte bara presentera dem.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sv-SE" sz="1200" kern="1200" dirty="0">
              <a:solidFill>
                <a:schemeClr val="tx1"/>
              </a:solidFill>
              <a:effectLst/>
              <a:latin typeface="+mn-lt"/>
              <a:ea typeface="+mn-ea"/>
              <a:cs typeface="+mn-cs"/>
            </a:endParaRPr>
          </a:p>
          <a:p>
            <a:r>
              <a:rPr lang="sv-SE" dirty="0"/>
              <a:t>Profiler kollar körande program, var spenderas tid och minne osv.</a:t>
            </a:r>
          </a:p>
          <a:p>
            <a:r>
              <a:rPr lang="sv-SE" dirty="0"/>
              <a:t>Kolla nåt intressant! Se inspelad fl.</a:t>
            </a:r>
          </a:p>
        </p:txBody>
      </p:sp>
      <p:sp>
        <p:nvSpPr>
          <p:cNvPr id="4" name="Platshållare för bildnummer 3"/>
          <p:cNvSpPr>
            <a:spLocks noGrp="1"/>
          </p:cNvSpPr>
          <p:nvPr>
            <p:ph type="sldNum" sz="quarter" idx="10"/>
          </p:nvPr>
        </p:nvSpPr>
        <p:spPr/>
        <p:txBody>
          <a:bodyPr/>
          <a:lstStyle/>
          <a:p>
            <a:fld id="{8667F948-D2CB-486C-A2EA-FEABC2DAAE8D}" type="slidenum">
              <a:rPr lang="sv-SE" smtClean="0"/>
              <a:t>37</a:t>
            </a:fld>
            <a:endParaRPr lang="sv-SE"/>
          </a:p>
        </p:txBody>
      </p:sp>
    </p:spTree>
    <p:extLst>
      <p:ext uri="{BB962C8B-B14F-4D97-AF65-F5344CB8AC3E}">
        <p14:creationId xmlns:p14="http://schemas.microsoft.com/office/powerpoint/2010/main" val="156456985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Byggscriptets första (seriösa/fungerande) version, och den slutliga (efter att saker lagts till).</a:t>
            </a:r>
          </a:p>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err="1">
                <a:solidFill>
                  <a:schemeClr val="tx1"/>
                </a:solidFill>
                <a:effectLst/>
                <a:latin typeface="+mn-lt"/>
                <a:ea typeface="+mn-ea"/>
                <a:cs typeface="+mn-cs"/>
              </a:rPr>
              <a:t>Maven</a:t>
            </a:r>
            <a:r>
              <a:rPr lang="sv-SE" sz="1200" kern="1200" dirty="0">
                <a:solidFill>
                  <a:schemeClr val="tx1"/>
                </a:solidFill>
                <a:effectLst/>
                <a:latin typeface="+mn-lt"/>
                <a:ea typeface="+mn-ea"/>
                <a:cs typeface="+mn-cs"/>
              </a:rPr>
              <a:t>, </a:t>
            </a:r>
            <a:r>
              <a:rPr lang="sv-SE" sz="1200" kern="1200" dirty="0" err="1">
                <a:solidFill>
                  <a:schemeClr val="tx1"/>
                </a:solidFill>
                <a:effectLst/>
                <a:latin typeface="+mn-lt"/>
                <a:ea typeface="+mn-ea"/>
                <a:cs typeface="+mn-cs"/>
              </a:rPr>
              <a:t>xml</a:t>
            </a:r>
            <a:endParaRPr lang="sv-SE" sz="1200" kern="1200" dirty="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39</a:t>
            </a:fld>
            <a:endParaRPr lang="sv-SE"/>
          </a:p>
        </p:txBody>
      </p:sp>
    </p:spTree>
    <p:extLst>
      <p:ext uri="{BB962C8B-B14F-4D97-AF65-F5344CB8AC3E}">
        <p14:creationId xmlns:p14="http://schemas.microsoft.com/office/powerpoint/2010/main" val="10984943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Byggscriptets första (seriösa/fungerande) version, och den slutliga (efter att saker lagts till).</a:t>
            </a:r>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40</a:t>
            </a:fld>
            <a:endParaRPr lang="sv-SE"/>
          </a:p>
        </p:txBody>
      </p:sp>
    </p:spTree>
    <p:extLst>
      <p:ext uri="{BB962C8B-B14F-4D97-AF65-F5344CB8AC3E}">
        <p14:creationId xmlns:p14="http://schemas.microsoft.com/office/powerpoint/2010/main" val="25555137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eller flera bilder som visar designen av det slutliga systemet. Lämpligt format är ett eller flera klassdiagram, plus eventuella andra modeller som behövs för att förstå hur systemet är uppbyggt. Diagrammen ska vara läsbara. Det är dock fullständigt okej att de är detaljerade, bara det går att zooma in ordentligt på dem. Ett tips är att börja med ett översiktligt diagram som inte innehåller mer än paket och klassnamn, och att sedan lägga till mer detaljerade diagram efter det.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4</a:t>
            </a:fld>
            <a:endParaRPr lang="sv-SE"/>
          </a:p>
        </p:txBody>
      </p:sp>
    </p:spTree>
    <p:extLst>
      <p:ext uri="{BB962C8B-B14F-4D97-AF65-F5344CB8AC3E}">
        <p14:creationId xmlns:p14="http://schemas.microsoft.com/office/powerpoint/2010/main" val="20879308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eller flera bilder som visar designen av det slutliga systemet. Lämpligt format är ett eller flera klassdiagram, plus eventuella andra modeller som behövs för att förstå hur systemet är uppbyggt. Diagrammen ska vara läsbara. Det är dock fullständigt okej att de är detaljerade, bara det går att zooma in ordentligt på dem. Ett tips är att börja med ett översiktligt diagram som inte innehåller mer än paket och klassnamn, och att sedan lägga till mer detaljerade diagram efter det.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5</a:t>
            </a:fld>
            <a:endParaRPr lang="sv-SE"/>
          </a:p>
        </p:txBody>
      </p:sp>
    </p:spTree>
    <p:extLst>
      <p:ext uri="{BB962C8B-B14F-4D97-AF65-F5344CB8AC3E}">
        <p14:creationId xmlns:p14="http://schemas.microsoft.com/office/powerpoint/2010/main" val="28056829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6</a:t>
            </a:fld>
            <a:endParaRPr lang="sv-SE"/>
          </a:p>
        </p:txBody>
      </p:sp>
    </p:spTree>
    <p:extLst>
      <p:ext uri="{BB962C8B-B14F-4D97-AF65-F5344CB8AC3E}">
        <p14:creationId xmlns:p14="http://schemas.microsoft.com/office/powerpoint/2010/main" val="19000424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7</a:t>
            </a:fld>
            <a:endParaRPr lang="sv-SE"/>
          </a:p>
        </p:txBody>
      </p:sp>
    </p:spTree>
    <p:extLst>
      <p:ext uri="{BB962C8B-B14F-4D97-AF65-F5344CB8AC3E}">
        <p14:creationId xmlns:p14="http://schemas.microsoft.com/office/powerpoint/2010/main" val="14120991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Initialt sparades ett item i </a:t>
            </a:r>
            <a:r>
              <a:rPr lang="sv-SE" dirty="0" err="1"/>
              <a:t>inventoryt</a:t>
            </a:r>
            <a:r>
              <a:rPr lang="sv-SE" dirty="0"/>
              <a:t>, vi ville dock att det starkaste vapnet/</a:t>
            </a:r>
            <a:r>
              <a:rPr lang="sv-SE" dirty="0" err="1"/>
              <a:t>armor</a:t>
            </a:r>
            <a:r>
              <a:rPr lang="sv-SE" dirty="0"/>
              <a:t> som plockades upp direkt skulle sättas som Heros aktiva. Därför adderades en hjälpmetod som jämför vapnet med det aktiva, och om det är </a:t>
            </a:r>
            <a:r>
              <a:rPr lang="sv-SE" dirty="0" err="1"/>
              <a:t>null</a:t>
            </a:r>
            <a:r>
              <a:rPr lang="sv-SE" dirty="0"/>
              <a:t> eller svagare så byts det ut.</a:t>
            </a:r>
          </a:p>
        </p:txBody>
      </p:sp>
      <p:sp>
        <p:nvSpPr>
          <p:cNvPr id="4" name="Platshållare för bildnummer 3"/>
          <p:cNvSpPr>
            <a:spLocks noGrp="1"/>
          </p:cNvSpPr>
          <p:nvPr>
            <p:ph type="sldNum" sz="quarter" idx="10"/>
          </p:nvPr>
        </p:nvSpPr>
        <p:spPr/>
        <p:txBody>
          <a:bodyPr/>
          <a:lstStyle/>
          <a:p>
            <a:fld id="{8667F948-D2CB-486C-A2EA-FEABC2DAAE8D}" type="slidenum">
              <a:rPr lang="sv-SE" smtClean="0"/>
              <a:t>8</a:t>
            </a:fld>
            <a:endParaRPr lang="sv-SE"/>
          </a:p>
        </p:txBody>
      </p:sp>
    </p:spTree>
    <p:extLst>
      <p:ext uri="{BB962C8B-B14F-4D97-AF65-F5344CB8AC3E}">
        <p14:creationId xmlns:p14="http://schemas.microsoft.com/office/powerpoint/2010/main" val="11268851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9</a:t>
            </a:fld>
            <a:endParaRPr lang="sv-SE"/>
          </a:p>
        </p:txBody>
      </p:sp>
    </p:spTree>
    <p:extLst>
      <p:ext uri="{BB962C8B-B14F-4D97-AF65-F5344CB8AC3E}">
        <p14:creationId xmlns:p14="http://schemas.microsoft.com/office/powerpoint/2010/main" val="3308919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Rubrikbild">
    <p:spTree>
      <p:nvGrpSpPr>
        <p:cNvPr id="1" name=""/>
        <p:cNvGrpSpPr/>
        <p:nvPr/>
      </p:nvGrpSpPr>
      <p:grpSpPr>
        <a:xfrm>
          <a:off x="0" y="0"/>
          <a:ext cx="0" cy="0"/>
          <a:chOff x="0" y="0"/>
          <a:chExt cx="0" cy="0"/>
        </a:xfrm>
      </p:grpSpPr>
      <p:sp>
        <p:nvSpPr>
          <p:cNvPr id="2" name="Rubrik 1"/>
          <p:cNvSpPr>
            <a:spLocks noGrp="1"/>
          </p:cNvSpPr>
          <p:nvPr>
            <p:ph type="ctrTitle"/>
          </p:nvPr>
        </p:nvSpPr>
        <p:spPr>
          <a:xfrm>
            <a:off x="1524000" y="1122363"/>
            <a:ext cx="9144000" cy="2387600"/>
          </a:xfrm>
        </p:spPr>
        <p:txBody>
          <a:bodyPr anchor="b"/>
          <a:lstStyle>
            <a:lvl1pPr algn="ctr">
              <a:defRPr sz="6000"/>
            </a:lvl1pPr>
          </a:lstStyle>
          <a:p>
            <a:r>
              <a:rPr lang="sv-SE"/>
              <a:t>Klicka här för att ändra format</a:t>
            </a:r>
          </a:p>
        </p:txBody>
      </p:sp>
      <p:sp>
        <p:nvSpPr>
          <p:cNvPr id="3" name="Underrubri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a:t>Klicka här för att ändra format på underrubrik i bakgrunden</a:t>
            </a:r>
          </a:p>
        </p:txBody>
      </p:sp>
      <p:sp>
        <p:nvSpPr>
          <p:cNvPr id="4" name="Platshållare för datum 3"/>
          <p:cNvSpPr>
            <a:spLocks noGrp="1"/>
          </p:cNvSpPr>
          <p:nvPr>
            <p:ph type="dt" sz="half" idx="10"/>
          </p:nvPr>
        </p:nvSpPr>
        <p:spPr/>
        <p:txBody>
          <a:bodyPr/>
          <a:lstStyle/>
          <a:p>
            <a:fld id="{B4C653A3-D7FF-4AF7-943B-34A467C3139E}" type="datetimeFigureOut">
              <a:rPr lang="sv-SE" smtClean="0"/>
              <a:t>2018-10-30</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176639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lodrät text 2"/>
          <p:cNvSpPr>
            <a:spLocks noGrp="1"/>
          </p:cNvSpPr>
          <p:nvPr>
            <p:ph type="body" orient="vert" idx="1"/>
          </p:nvPr>
        </p:nvSpPr>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B4C653A3-D7FF-4AF7-943B-34A467C3139E}" type="datetimeFigureOut">
              <a:rPr lang="sv-SE" smtClean="0"/>
              <a:t>2018-10-30</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53932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Lodrät rubrik 1"/>
          <p:cNvSpPr>
            <a:spLocks noGrp="1"/>
          </p:cNvSpPr>
          <p:nvPr>
            <p:ph type="title" orient="vert"/>
          </p:nvPr>
        </p:nvSpPr>
        <p:spPr>
          <a:xfrm>
            <a:off x="8724900" y="365125"/>
            <a:ext cx="2628900" cy="5811838"/>
          </a:xfrm>
        </p:spPr>
        <p:txBody>
          <a:bodyPr vert="eaVert"/>
          <a:lstStyle/>
          <a:p>
            <a:r>
              <a:rPr lang="sv-SE"/>
              <a:t>Klicka här för att ändra format</a:t>
            </a:r>
          </a:p>
        </p:txBody>
      </p:sp>
      <p:sp>
        <p:nvSpPr>
          <p:cNvPr id="3" name="Platshållare för lodrät text 2"/>
          <p:cNvSpPr>
            <a:spLocks noGrp="1"/>
          </p:cNvSpPr>
          <p:nvPr>
            <p:ph type="body" orient="vert" idx="1"/>
          </p:nvPr>
        </p:nvSpPr>
        <p:spPr>
          <a:xfrm>
            <a:off x="838200" y="365125"/>
            <a:ext cx="7734300" cy="5811838"/>
          </a:xfrm>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B4C653A3-D7FF-4AF7-943B-34A467C3139E}" type="datetimeFigureOut">
              <a:rPr lang="sv-SE" smtClean="0"/>
              <a:t>2018-10-30</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4024709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innehåll 2"/>
          <p:cNvSpPr>
            <a:spLocks noGrp="1"/>
          </p:cNvSpPr>
          <p:nvPr>
            <p:ph idx="1"/>
          </p:nvPr>
        </p:nvSpPr>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B4C653A3-D7FF-4AF7-943B-34A467C3139E}" type="datetimeFigureOut">
              <a:rPr lang="sv-SE" smtClean="0"/>
              <a:t>2018-10-30</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493140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2" name="Rubrik 1"/>
          <p:cNvSpPr>
            <a:spLocks noGrp="1"/>
          </p:cNvSpPr>
          <p:nvPr>
            <p:ph type="title"/>
          </p:nvPr>
        </p:nvSpPr>
        <p:spPr>
          <a:xfrm>
            <a:off x="831850" y="1709738"/>
            <a:ext cx="10515600" cy="2852737"/>
          </a:xfrm>
        </p:spPr>
        <p:txBody>
          <a:bodyPr anchor="b"/>
          <a:lstStyle>
            <a:lvl1pPr>
              <a:defRPr sz="6000"/>
            </a:lvl1pPr>
          </a:lstStyle>
          <a:p>
            <a:r>
              <a:rPr lang="sv-SE"/>
              <a:t>Klicka här för att ändra format</a:t>
            </a:r>
          </a:p>
        </p:txBody>
      </p:sp>
      <p:sp>
        <p:nvSpPr>
          <p:cNvPr id="3" name="Platshållare för text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v-SE"/>
              <a:t>Klicka här för att ändra format på bakgrundstexten</a:t>
            </a:r>
          </a:p>
        </p:txBody>
      </p:sp>
      <p:sp>
        <p:nvSpPr>
          <p:cNvPr id="4" name="Platshållare för datum 3"/>
          <p:cNvSpPr>
            <a:spLocks noGrp="1"/>
          </p:cNvSpPr>
          <p:nvPr>
            <p:ph type="dt" sz="half" idx="10"/>
          </p:nvPr>
        </p:nvSpPr>
        <p:spPr/>
        <p:txBody>
          <a:bodyPr/>
          <a:lstStyle/>
          <a:p>
            <a:fld id="{B4C653A3-D7FF-4AF7-943B-34A467C3139E}" type="datetimeFigureOut">
              <a:rPr lang="sv-SE" smtClean="0"/>
              <a:t>2018-10-30</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961444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vå innehållsdelar">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innehåll 2"/>
          <p:cNvSpPr>
            <a:spLocks noGrp="1"/>
          </p:cNvSpPr>
          <p:nvPr>
            <p:ph sz="half" idx="1"/>
          </p:nvPr>
        </p:nvSpPr>
        <p:spPr>
          <a:xfrm>
            <a:off x="838200" y="1825625"/>
            <a:ext cx="5181600" cy="435133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innehåll 3"/>
          <p:cNvSpPr>
            <a:spLocks noGrp="1"/>
          </p:cNvSpPr>
          <p:nvPr>
            <p:ph sz="half" idx="2"/>
          </p:nvPr>
        </p:nvSpPr>
        <p:spPr>
          <a:xfrm>
            <a:off x="6172200" y="1825625"/>
            <a:ext cx="5181600" cy="435133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datum 4"/>
          <p:cNvSpPr>
            <a:spLocks noGrp="1"/>
          </p:cNvSpPr>
          <p:nvPr>
            <p:ph type="dt" sz="half" idx="10"/>
          </p:nvPr>
        </p:nvSpPr>
        <p:spPr/>
        <p:txBody>
          <a:bodyPr/>
          <a:lstStyle/>
          <a:p>
            <a:fld id="{B4C653A3-D7FF-4AF7-943B-34A467C3139E}" type="datetimeFigureOut">
              <a:rPr lang="sv-SE" smtClean="0"/>
              <a:t>2018-10-30</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276520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Rubrik 1"/>
          <p:cNvSpPr>
            <a:spLocks noGrp="1"/>
          </p:cNvSpPr>
          <p:nvPr>
            <p:ph type="title"/>
          </p:nvPr>
        </p:nvSpPr>
        <p:spPr>
          <a:xfrm>
            <a:off x="839788" y="365125"/>
            <a:ext cx="10515600" cy="1325563"/>
          </a:xfrm>
        </p:spPr>
        <p:txBody>
          <a:bodyPr/>
          <a:lstStyle/>
          <a:p>
            <a:r>
              <a:rPr lang="sv-SE"/>
              <a:t>Klicka här för att ändra format</a:t>
            </a:r>
          </a:p>
        </p:txBody>
      </p:sp>
      <p:sp>
        <p:nvSpPr>
          <p:cNvPr id="3" name="Platshållare för tex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4" name="Platshållare för innehåll 3"/>
          <p:cNvSpPr>
            <a:spLocks noGrp="1"/>
          </p:cNvSpPr>
          <p:nvPr>
            <p:ph sz="half" idx="2"/>
          </p:nvPr>
        </p:nvSpPr>
        <p:spPr>
          <a:xfrm>
            <a:off x="839788" y="2505075"/>
            <a:ext cx="5157787"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tex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6" name="Platshållare för innehåll 5"/>
          <p:cNvSpPr>
            <a:spLocks noGrp="1"/>
          </p:cNvSpPr>
          <p:nvPr>
            <p:ph sz="quarter" idx="4"/>
          </p:nvPr>
        </p:nvSpPr>
        <p:spPr>
          <a:xfrm>
            <a:off x="6172200" y="2505075"/>
            <a:ext cx="5183188"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7" name="Platshållare för datum 6"/>
          <p:cNvSpPr>
            <a:spLocks noGrp="1"/>
          </p:cNvSpPr>
          <p:nvPr>
            <p:ph type="dt" sz="half" idx="10"/>
          </p:nvPr>
        </p:nvSpPr>
        <p:spPr/>
        <p:txBody>
          <a:bodyPr/>
          <a:lstStyle/>
          <a:p>
            <a:fld id="{B4C653A3-D7FF-4AF7-943B-34A467C3139E}" type="datetimeFigureOut">
              <a:rPr lang="sv-SE" smtClean="0"/>
              <a:t>2018-10-30</a:t>
            </a:fld>
            <a:endParaRPr lang="sv-SE"/>
          </a:p>
        </p:txBody>
      </p:sp>
      <p:sp>
        <p:nvSpPr>
          <p:cNvPr id="8" name="Platshållare för sidfot 7"/>
          <p:cNvSpPr>
            <a:spLocks noGrp="1"/>
          </p:cNvSpPr>
          <p:nvPr>
            <p:ph type="ftr" sz="quarter" idx="11"/>
          </p:nvPr>
        </p:nvSpPr>
        <p:spPr/>
        <p:txBody>
          <a:bodyPr/>
          <a:lstStyle/>
          <a:p>
            <a:endParaRPr lang="sv-SE"/>
          </a:p>
        </p:txBody>
      </p:sp>
      <p:sp>
        <p:nvSpPr>
          <p:cNvPr id="9" name="Platshållare för bildnummer 8"/>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15164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datum 2"/>
          <p:cNvSpPr>
            <a:spLocks noGrp="1"/>
          </p:cNvSpPr>
          <p:nvPr>
            <p:ph type="dt" sz="half" idx="10"/>
          </p:nvPr>
        </p:nvSpPr>
        <p:spPr/>
        <p:txBody>
          <a:bodyPr/>
          <a:lstStyle/>
          <a:p>
            <a:fld id="{B4C653A3-D7FF-4AF7-943B-34A467C3139E}" type="datetimeFigureOut">
              <a:rPr lang="sv-SE" smtClean="0"/>
              <a:t>2018-10-30</a:t>
            </a:fld>
            <a:endParaRPr lang="sv-SE"/>
          </a:p>
        </p:txBody>
      </p:sp>
      <p:sp>
        <p:nvSpPr>
          <p:cNvPr id="4" name="Platshållare för sidfot 3"/>
          <p:cNvSpPr>
            <a:spLocks noGrp="1"/>
          </p:cNvSpPr>
          <p:nvPr>
            <p:ph type="ftr" sz="quarter" idx="11"/>
          </p:nvPr>
        </p:nvSpPr>
        <p:spPr/>
        <p:txBody>
          <a:bodyPr/>
          <a:lstStyle/>
          <a:p>
            <a:endParaRPr lang="sv-SE"/>
          </a:p>
        </p:txBody>
      </p:sp>
      <p:sp>
        <p:nvSpPr>
          <p:cNvPr id="5" name="Platshållare för bildnummer 4"/>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985552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tshållare för datum 1"/>
          <p:cNvSpPr>
            <a:spLocks noGrp="1"/>
          </p:cNvSpPr>
          <p:nvPr>
            <p:ph type="dt" sz="half" idx="10"/>
          </p:nvPr>
        </p:nvSpPr>
        <p:spPr/>
        <p:txBody>
          <a:bodyPr/>
          <a:lstStyle/>
          <a:p>
            <a:fld id="{B4C653A3-D7FF-4AF7-943B-34A467C3139E}" type="datetimeFigureOut">
              <a:rPr lang="sv-SE" smtClean="0"/>
              <a:t>2018-10-30</a:t>
            </a:fld>
            <a:endParaRPr lang="sv-SE"/>
          </a:p>
        </p:txBody>
      </p:sp>
      <p:sp>
        <p:nvSpPr>
          <p:cNvPr id="3" name="Platshållare för sidfot 2"/>
          <p:cNvSpPr>
            <a:spLocks noGrp="1"/>
          </p:cNvSpPr>
          <p:nvPr>
            <p:ph type="ftr" sz="quarter" idx="11"/>
          </p:nvPr>
        </p:nvSpPr>
        <p:spPr/>
        <p:txBody>
          <a:bodyPr/>
          <a:lstStyle/>
          <a:p>
            <a:endParaRPr lang="sv-SE"/>
          </a:p>
        </p:txBody>
      </p:sp>
      <p:sp>
        <p:nvSpPr>
          <p:cNvPr id="4" name="Platshållare för bildnummer 3"/>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06838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nehåll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3932237" cy="1600200"/>
          </a:xfrm>
        </p:spPr>
        <p:txBody>
          <a:bodyPr anchor="b"/>
          <a:lstStyle>
            <a:lvl1pPr>
              <a:defRPr sz="3200"/>
            </a:lvl1pPr>
          </a:lstStyle>
          <a:p>
            <a:r>
              <a:rPr lang="sv-SE"/>
              <a:t>Klicka här för att ändra format</a:t>
            </a:r>
          </a:p>
        </p:txBody>
      </p:sp>
      <p:sp>
        <p:nvSpPr>
          <p:cNvPr id="3" name="Platshållare för innehåll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Platshållare för datum 4"/>
          <p:cNvSpPr>
            <a:spLocks noGrp="1"/>
          </p:cNvSpPr>
          <p:nvPr>
            <p:ph type="dt" sz="half" idx="10"/>
          </p:nvPr>
        </p:nvSpPr>
        <p:spPr/>
        <p:txBody>
          <a:bodyPr/>
          <a:lstStyle/>
          <a:p>
            <a:fld id="{B4C653A3-D7FF-4AF7-943B-34A467C3139E}" type="datetimeFigureOut">
              <a:rPr lang="sv-SE" smtClean="0"/>
              <a:t>2018-10-30</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664687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3932237" cy="1600200"/>
          </a:xfrm>
        </p:spPr>
        <p:txBody>
          <a:bodyPr anchor="b"/>
          <a:lstStyle>
            <a:lvl1pPr>
              <a:defRPr sz="3200"/>
            </a:lvl1pPr>
          </a:lstStyle>
          <a:p>
            <a:r>
              <a:rPr lang="sv-SE"/>
              <a:t>Klicka här för att ändra format</a:t>
            </a:r>
          </a:p>
        </p:txBody>
      </p:sp>
      <p:sp>
        <p:nvSpPr>
          <p:cNvPr id="3" name="Platshållare för bild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4" name="Platshållare för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Platshållare för datum 4"/>
          <p:cNvSpPr>
            <a:spLocks noGrp="1"/>
          </p:cNvSpPr>
          <p:nvPr>
            <p:ph type="dt" sz="half" idx="10"/>
          </p:nvPr>
        </p:nvSpPr>
        <p:spPr/>
        <p:txBody>
          <a:bodyPr/>
          <a:lstStyle/>
          <a:p>
            <a:fld id="{B4C653A3-D7FF-4AF7-943B-34A467C3139E}" type="datetimeFigureOut">
              <a:rPr lang="sv-SE" smtClean="0"/>
              <a:t>2018-10-30</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3342506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rubrik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v-SE"/>
              <a:t>Klicka här för att ändra format</a:t>
            </a:r>
          </a:p>
        </p:txBody>
      </p:sp>
      <p:sp>
        <p:nvSpPr>
          <p:cNvPr id="3" name="Platshållare för tex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C653A3-D7FF-4AF7-943B-34A467C3139E}" type="datetimeFigureOut">
              <a:rPr lang="sv-SE" smtClean="0"/>
              <a:t>2018-10-30</a:t>
            </a:fld>
            <a:endParaRPr lang="sv-SE"/>
          </a:p>
        </p:txBody>
      </p:sp>
      <p:sp>
        <p:nvSpPr>
          <p:cNvPr id="5" name="Platshållare för sidfot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a:p>
        </p:txBody>
      </p:sp>
      <p:sp>
        <p:nvSpPr>
          <p:cNvPr id="6" name="Platshållare för bildnumm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FE6EAF-707E-454E-841A-E111EB854EEC}" type="slidenum">
              <a:rPr lang="sv-SE" smtClean="0"/>
              <a:t>‹#›</a:t>
            </a:fld>
            <a:endParaRPr lang="sv-SE"/>
          </a:p>
        </p:txBody>
      </p:sp>
    </p:spTree>
    <p:extLst>
      <p:ext uri="{BB962C8B-B14F-4D97-AF65-F5344CB8AC3E}">
        <p14:creationId xmlns:p14="http://schemas.microsoft.com/office/powerpoint/2010/main" val="8431757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5.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5.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5.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5.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5.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5.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5.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5.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21.xml"/><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22.xml"/><Relationship Id="rId5" Type="http://schemas.openxmlformats.org/officeDocument/2006/relationships/image" Target="../media/image5.png"/><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23.xml"/><Relationship Id="rId5" Type="http://schemas.openxmlformats.org/officeDocument/2006/relationships/image" Target="../media/image6.png"/><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25.xml"/><Relationship Id="rId4" Type="http://schemas.openxmlformats.org/officeDocument/2006/relationships/image" Target="../media/image7.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4.xml"/><Relationship Id="rId1" Type="http://schemas.openxmlformats.org/officeDocument/2006/relationships/tags" Target="../tags/tag26.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9.xml"/><Relationship Id="rId1" Type="http://schemas.openxmlformats.org/officeDocument/2006/relationships/tags" Target="../tags/tag30.xml"/><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9.xml"/><Relationship Id="rId1" Type="http://schemas.openxmlformats.org/officeDocument/2006/relationships/tags" Target="../tags/tag31.xml"/><Relationship Id="rId4" Type="http://schemas.openxmlformats.org/officeDocument/2006/relationships/image" Target="../media/image9.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9.xml"/><Relationship Id="rId1" Type="http://schemas.openxmlformats.org/officeDocument/2006/relationships/tags" Target="../tags/tag32.xml"/><Relationship Id="rId4" Type="http://schemas.openxmlformats.org/officeDocument/2006/relationships/image" Target="../media/image10.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9.xml"/><Relationship Id="rId1" Type="http://schemas.openxmlformats.org/officeDocument/2006/relationships/tags" Target="../tags/tag33.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8.xml"/><Relationship Id="rId1" Type="http://schemas.openxmlformats.org/officeDocument/2006/relationships/tags" Target="../tags/tag34.xml"/><Relationship Id="rId4" Type="http://schemas.openxmlformats.org/officeDocument/2006/relationships/image" Target="../media/image11.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tags" Target="../tags/tag35.xml"/><Relationship Id="rId4" Type="http://schemas.openxmlformats.org/officeDocument/2006/relationships/image" Target="../media/image12.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tags" Target="../tags/tag36.xml"/><Relationship Id="rId4" Type="http://schemas.openxmlformats.org/officeDocument/2006/relationships/image" Target="../media/image13.png"/></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tags" Target="../tags/tag37.xml"/><Relationship Id="rId4" Type="http://schemas.openxmlformats.org/officeDocument/2006/relationships/image" Target="../media/image15.png"/></Relationships>
</file>

<file path=ppt/slides/_rels/slide3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tags" Target="../tags/tag38.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tags" Target="../tags/tag39.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5.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ubrik 3"/>
          <p:cNvSpPr>
            <a:spLocks noGrp="1"/>
          </p:cNvSpPr>
          <p:nvPr>
            <p:ph type="title"/>
          </p:nvPr>
        </p:nvSpPr>
        <p:spPr/>
        <p:txBody>
          <a:bodyPr/>
          <a:lstStyle/>
          <a:p>
            <a:r>
              <a:rPr lang="sv-SE" dirty="0"/>
              <a:t>Grupp nr: 5</a:t>
            </a:r>
          </a:p>
        </p:txBody>
      </p:sp>
      <p:sp>
        <p:nvSpPr>
          <p:cNvPr id="5" name="Platshållare för innehåll 4"/>
          <p:cNvSpPr>
            <a:spLocks noGrp="1"/>
          </p:cNvSpPr>
          <p:nvPr>
            <p:ph idx="1"/>
          </p:nvPr>
        </p:nvSpPr>
        <p:spPr/>
        <p:txBody>
          <a:bodyPr/>
          <a:lstStyle/>
          <a:p>
            <a:endParaRPr lang="sv-SE" dirty="0"/>
          </a:p>
          <a:p>
            <a:r>
              <a:rPr lang="sv-SE" dirty="0"/>
              <a:t>Joakim Hansen, joha9446@student.su.se</a:t>
            </a:r>
          </a:p>
          <a:p>
            <a:r>
              <a:rPr lang="sv-SE" dirty="0"/>
              <a:t>Lovisa </a:t>
            </a:r>
            <a:r>
              <a:rPr lang="sv-SE" dirty="0" err="1"/>
              <a:t>Hanserkers</a:t>
            </a:r>
            <a:r>
              <a:rPr lang="sv-SE" dirty="0"/>
              <a:t>, loha4254@student.su.se</a:t>
            </a:r>
          </a:p>
          <a:p>
            <a:r>
              <a:rPr lang="sv-SE" dirty="0"/>
              <a:t>Hampus </a:t>
            </a:r>
            <a:r>
              <a:rPr lang="sv-SE" dirty="0" err="1"/>
              <a:t>Idstam</a:t>
            </a:r>
            <a:r>
              <a:rPr lang="sv-SE" dirty="0"/>
              <a:t>, haid3984@student.su.se</a:t>
            </a:r>
          </a:p>
          <a:p>
            <a:r>
              <a:rPr lang="sv-SE" dirty="0"/>
              <a:t>Ruben </a:t>
            </a:r>
            <a:r>
              <a:rPr lang="sv-SE" dirty="0" err="1"/>
              <a:t>Vilhelmsen</a:t>
            </a:r>
            <a:r>
              <a:rPr lang="sv-SE" dirty="0"/>
              <a:t>, ruvi2215@student.su.se</a:t>
            </a:r>
          </a:p>
          <a:p>
            <a:r>
              <a:rPr lang="sv-SE" dirty="0"/>
              <a:t>Henriette Walker, hegu5050@student.su.se</a:t>
            </a:r>
          </a:p>
        </p:txBody>
      </p:sp>
      <p:sp>
        <p:nvSpPr>
          <p:cNvPr id="2" name="Rektangel 1"/>
          <p:cNvSpPr/>
          <p:nvPr/>
        </p:nvSpPr>
        <p:spPr>
          <a:xfrm rot="18863735">
            <a:off x="5015754" y="3329474"/>
            <a:ext cx="8244437" cy="923330"/>
          </a:xfrm>
          <a:prstGeom prst="rect">
            <a:avLst/>
          </a:prstGeom>
          <a:noFill/>
        </p:spPr>
        <p:txBody>
          <a:bodyPr wrap="none" lIns="91440" tIns="45720" rIns="91440" bIns="45720">
            <a:spAutoFit/>
          </a:bodyPr>
          <a:lstStyle/>
          <a:p>
            <a:pPr algn="ctr"/>
            <a:r>
              <a:rPr lang="sv-SE" sz="5400" b="0" cap="none" spc="0" dirty="0">
                <a:ln w="0"/>
                <a:solidFill>
                  <a:schemeClr val="tx1"/>
                </a:solidFill>
                <a:effectLst>
                  <a:outerShdw blurRad="38100" dist="19050" dir="2700000" algn="tl" rotWithShape="0">
                    <a:schemeClr val="dk1">
                      <a:alpha val="40000"/>
                    </a:schemeClr>
                  </a:outerShdw>
                </a:effectLst>
              </a:rPr>
              <a:t>OBS! Lämnas in i PDF-format</a:t>
            </a:r>
          </a:p>
        </p:txBody>
      </p:sp>
    </p:spTree>
    <p:custDataLst>
      <p:tags r:id="rId1"/>
    </p:custDataLst>
    <p:extLst>
      <p:ext uri="{BB962C8B-B14F-4D97-AF65-F5344CB8AC3E}">
        <p14:creationId xmlns:p14="http://schemas.microsoft.com/office/powerpoint/2010/main" val="38884714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Lovisa</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lstStyle/>
          <a:p>
            <a:pPr marL="0" indent="0">
              <a:buNone/>
            </a:pPr>
            <a:endParaRPr lang="sv-SE" dirty="0"/>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lstStyle/>
          <a:p>
            <a:pPr marL="0" indent="0">
              <a:buNone/>
            </a:pPr>
            <a:endParaRPr lang="sv-SE" dirty="0"/>
          </a:p>
        </p:txBody>
      </p:sp>
    </p:spTree>
    <p:custDataLst>
      <p:tags r:id="rId1"/>
    </p:custDataLst>
    <p:extLst>
      <p:ext uri="{BB962C8B-B14F-4D97-AF65-F5344CB8AC3E}">
        <p14:creationId xmlns:p14="http://schemas.microsoft.com/office/powerpoint/2010/main" val="39305247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Hampus</a:t>
            </a:r>
          </a:p>
        </p:txBody>
      </p:sp>
      <p:sp>
        <p:nvSpPr>
          <p:cNvPr id="4" name="Platshållare för text 3"/>
          <p:cNvSpPr>
            <a:spLocks noGrp="1"/>
          </p:cNvSpPr>
          <p:nvPr>
            <p:ph type="body" idx="1"/>
          </p:nvPr>
        </p:nvSpPr>
        <p:spPr>
          <a:xfrm>
            <a:off x="836612" y="1451373"/>
            <a:ext cx="5157787" cy="411955"/>
          </a:xfrm>
        </p:spPr>
        <p:txBody>
          <a:bodyPr>
            <a:normAutofit lnSpcReduction="10000"/>
          </a:bodyPr>
          <a:lstStyle/>
          <a:p>
            <a:r>
              <a:rPr lang="sv-SE" dirty="0" err="1"/>
              <a:t>Testkod</a:t>
            </a:r>
            <a:r>
              <a:rPr lang="sv-SE" dirty="0"/>
              <a:t> – första versionen</a:t>
            </a:r>
          </a:p>
        </p:txBody>
      </p:sp>
      <p:sp>
        <p:nvSpPr>
          <p:cNvPr id="5" name="Platshållare för innehåll 4"/>
          <p:cNvSpPr>
            <a:spLocks noGrp="1"/>
          </p:cNvSpPr>
          <p:nvPr>
            <p:ph sz="half" idx="2"/>
          </p:nvPr>
        </p:nvSpPr>
        <p:spPr>
          <a:xfrm>
            <a:off x="836612" y="2093119"/>
            <a:ext cx="5157787" cy="4399756"/>
          </a:xfrm>
        </p:spPr>
        <p:txBody>
          <a:bodyPr>
            <a:normAutofit/>
          </a:bodyPr>
          <a:lstStyle/>
          <a:p>
            <a:pPr marL="0" indent="0">
              <a:lnSpc>
                <a:spcPct val="100000"/>
              </a:lnSpc>
              <a:spcBef>
                <a:spcPts val="0"/>
              </a:spcBef>
              <a:buNone/>
            </a:pPr>
            <a:r>
              <a:rPr lang="sv-SE" sz="1400" dirty="0">
                <a:solidFill>
                  <a:schemeClr val="accent1">
                    <a:lumMod val="75000"/>
                  </a:schemeClr>
                </a:solidFill>
              </a:rPr>
              <a:t>@Test</a:t>
            </a:r>
            <a:br>
              <a:rPr lang="sv-SE" sz="1400" dirty="0">
                <a:solidFill>
                  <a:schemeClr val="accent1">
                    <a:lumMod val="75000"/>
                  </a:schemeClr>
                </a:solidFill>
              </a:rPr>
            </a:br>
            <a:r>
              <a:rPr lang="sv-SE" sz="1400" dirty="0">
                <a:solidFill>
                  <a:schemeClr val="accent1">
                    <a:lumMod val="75000"/>
                  </a:schemeClr>
                </a:solidFill>
              </a:rPr>
              <a:t>public </a:t>
            </a:r>
            <a:r>
              <a:rPr lang="sv-SE" sz="1400" dirty="0" err="1">
                <a:solidFill>
                  <a:schemeClr val="accent1">
                    <a:lumMod val="75000"/>
                  </a:schemeClr>
                </a:solidFill>
              </a:rPr>
              <a:t>void</a:t>
            </a:r>
            <a:r>
              <a:rPr lang="sv-SE" sz="1400" dirty="0">
                <a:solidFill>
                  <a:schemeClr val="accent1">
                    <a:lumMod val="75000"/>
                  </a:schemeClr>
                </a:solidFill>
              </a:rPr>
              <a:t> </a:t>
            </a:r>
            <a:r>
              <a:rPr lang="sv-SE" sz="1400" dirty="0" err="1">
                <a:solidFill>
                  <a:schemeClr val="accent1">
                    <a:lumMod val="75000"/>
                  </a:schemeClr>
                </a:solidFill>
              </a:rPr>
              <a:t>removeItemFromMap_ok</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Map</a:t>
            </a:r>
            <a:r>
              <a:rPr lang="sv-SE" sz="1400" dirty="0">
                <a:solidFill>
                  <a:schemeClr val="accent1">
                    <a:lumMod val="75000"/>
                  </a:schemeClr>
                </a:solidFill>
              </a:rPr>
              <a:t> </a:t>
            </a:r>
            <a:r>
              <a:rPr lang="sv-SE" sz="1400" dirty="0" err="1">
                <a:solidFill>
                  <a:schemeClr val="accent1">
                    <a:lumMod val="75000"/>
                  </a:schemeClr>
                </a:solidFill>
              </a:rPr>
              <a:t>map</a:t>
            </a:r>
            <a:r>
              <a:rPr lang="sv-SE" sz="1400" dirty="0">
                <a:solidFill>
                  <a:schemeClr val="accent1">
                    <a:lumMod val="75000"/>
                  </a:schemeClr>
                </a:solidFill>
              </a:rPr>
              <a:t> = new </a:t>
            </a:r>
            <a:r>
              <a:rPr lang="sv-SE" sz="1400" dirty="0" err="1">
                <a:solidFill>
                  <a:schemeClr val="accent1">
                    <a:lumMod val="75000"/>
                  </a:schemeClr>
                </a:solidFill>
              </a:rPr>
              <a:t>Map</a:t>
            </a:r>
            <a:r>
              <a:rPr lang="sv-SE" sz="1400" dirty="0">
                <a:solidFill>
                  <a:schemeClr val="accent1">
                    <a:lumMod val="75000"/>
                  </a:schemeClr>
                </a:solidFill>
              </a:rPr>
              <a:t>(20,20);</a:t>
            </a:r>
            <a:br>
              <a:rPr lang="sv-SE" sz="1400" dirty="0">
                <a:solidFill>
                  <a:schemeClr val="accent1">
                    <a:lumMod val="75000"/>
                  </a:schemeClr>
                </a:solidFill>
              </a:rPr>
            </a:br>
            <a:r>
              <a:rPr lang="sv-SE" sz="1400" dirty="0">
                <a:solidFill>
                  <a:schemeClr val="accent1">
                    <a:lumMod val="75000"/>
                  </a:schemeClr>
                </a:solidFill>
              </a:rPr>
              <a:t>    Wall </a:t>
            </a:r>
            <a:r>
              <a:rPr lang="sv-SE" sz="1400" dirty="0" err="1">
                <a:solidFill>
                  <a:schemeClr val="accent1">
                    <a:lumMod val="75000"/>
                  </a:schemeClr>
                </a:solidFill>
              </a:rPr>
              <a:t>wall</a:t>
            </a:r>
            <a:r>
              <a:rPr lang="sv-SE" sz="1400" dirty="0">
                <a:solidFill>
                  <a:schemeClr val="accent1">
                    <a:lumMod val="75000"/>
                  </a:schemeClr>
                </a:solidFill>
              </a:rPr>
              <a:t> = new Wall();</a:t>
            </a:r>
            <a:br>
              <a:rPr lang="sv-SE" sz="1400" dirty="0">
                <a:solidFill>
                  <a:schemeClr val="accent1">
                    <a:lumMod val="75000"/>
                  </a:schemeClr>
                </a:solidFill>
              </a:rPr>
            </a:br>
            <a:r>
              <a:rPr lang="sv-SE" sz="1400" dirty="0">
                <a:solidFill>
                  <a:schemeClr val="accent1">
                    <a:lumMod val="75000"/>
                  </a:schemeClr>
                </a:solidFill>
              </a:rPr>
              <a:t>    </a:t>
            </a:r>
            <a:r>
              <a:rPr lang="sv-SE" sz="1400" i="1" dirty="0" err="1">
                <a:solidFill>
                  <a:schemeClr val="accent1">
                    <a:lumMod val="75000"/>
                  </a:schemeClr>
                </a:solidFill>
              </a:rPr>
              <a:t>assertNull</a:t>
            </a:r>
            <a:r>
              <a:rPr lang="sv-SE" sz="1400" dirty="0">
                <a:solidFill>
                  <a:schemeClr val="accent1">
                    <a:lumMod val="75000"/>
                  </a:schemeClr>
                </a:solidFill>
              </a:rPr>
              <a:t>(</a:t>
            </a:r>
            <a:r>
              <a:rPr lang="sv-SE" sz="1400" dirty="0" err="1">
                <a:solidFill>
                  <a:schemeClr val="accent1">
                    <a:lumMod val="75000"/>
                  </a:schemeClr>
                </a:solidFill>
              </a:rPr>
              <a:t>map.getMap</a:t>
            </a:r>
            <a:r>
              <a:rPr lang="sv-SE" sz="1400" dirty="0">
                <a:solidFill>
                  <a:schemeClr val="accent1">
                    <a:lumMod val="75000"/>
                  </a:schemeClr>
                </a:solidFill>
              </a:rPr>
              <a:t>()[10][10]);</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map.placeGameObject</a:t>
            </a:r>
            <a:r>
              <a:rPr lang="sv-SE" sz="1400" dirty="0">
                <a:solidFill>
                  <a:schemeClr val="accent1">
                    <a:lumMod val="75000"/>
                  </a:schemeClr>
                </a:solidFill>
              </a:rPr>
              <a:t>(10, 10, </a:t>
            </a:r>
            <a:r>
              <a:rPr lang="sv-SE" sz="1400" dirty="0" err="1">
                <a:solidFill>
                  <a:schemeClr val="accent1">
                    <a:lumMod val="75000"/>
                  </a:schemeClr>
                </a:solidFill>
              </a:rPr>
              <a:t>wall</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r>
              <a:rPr lang="sv-SE" sz="1400" i="1" dirty="0" err="1">
                <a:solidFill>
                  <a:schemeClr val="accent1">
                    <a:lumMod val="75000"/>
                  </a:schemeClr>
                </a:solidFill>
              </a:rPr>
              <a:t>assertEquals</a:t>
            </a:r>
            <a:r>
              <a:rPr lang="sv-SE" sz="1400" dirty="0">
                <a:solidFill>
                  <a:schemeClr val="accent1">
                    <a:lumMod val="75000"/>
                  </a:schemeClr>
                </a:solidFill>
              </a:rPr>
              <a:t>(</a:t>
            </a:r>
            <a:r>
              <a:rPr lang="sv-SE" sz="1400" dirty="0" err="1">
                <a:solidFill>
                  <a:schemeClr val="accent1">
                    <a:lumMod val="75000"/>
                  </a:schemeClr>
                </a:solidFill>
              </a:rPr>
              <a:t>wall</a:t>
            </a:r>
            <a:r>
              <a:rPr lang="sv-SE" sz="1400" dirty="0">
                <a:solidFill>
                  <a:schemeClr val="accent1">
                    <a:lumMod val="75000"/>
                  </a:schemeClr>
                </a:solidFill>
              </a:rPr>
              <a:t>, </a:t>
            </a:r>
            <a:r>
              <a:rPr lang="sv-SE" sz="1400" dirty="0" err="1">
                <a:solidFill>
                  <a:schemeClr val="accent1">
                    <a:lumMod val="75000"/>
                  </a:schemeClr>
                </a:solidFill>
              </a:rPr>
              <a:t>map.getMap</a:t>
            </a:r>
            <a:r>
              <a:rPr lang="sv-SE" sz="1400" dirty="0">
                <a:solidFill>
                  <a:schemeClr val="accent1">
                    <a:lumMod val="75000"/>
                  </a:schemeClr>
                </a:solidFill>
              </a:rPr>
              <a:t>()[10][10]);</a:t>
            </a:r>
            <a:br>
              <a:rPr lang="sv-SE" sz="1400" dirty="0">
                <a:solidFill>
                  <a:schemeClr val="accent1">
                    <a:lumMod val="75000"/>
                  </a:schemeClr>
                </a:solidFill>
              </a:rPr>
            </a:br>
            <a:r>
              <a:rPr lang="sv-SE" sz="1400" dirty="0">
                <a:solidFill>
                  <a:schemeClr val="accent1">
                    <a:lumMod val="75000"/>
                  </a:schemeClr>
                </a:solidFill>
              </a:rPr>
              <a:t>    </a:t>
            </a:r>
            <a:r>
              <a:rPr lang="sv-SE" sz="1400" i="1" dirty="0" err="1">
                <a:solidFill>
                  <a:schemeClr val="accent1">
                    <a:lumMod val="75000"/>
                  </a:schemeClr>
                </a:solidFill>
              </a:rPr>
              <a:t>assertEquals</a:t>
            </a:r>
            <a:r>
              <a:rPr lang="sv-SE" sz="1400" dirty="0">
                <a:solidFill>
                  <a:schemeClr val="accent1">
                    <a:lumMod val="75000"/>
                  </a:schemeClr>
                </a:solidFill>
              </a:rPr>
              <a:t>(</a:t>
            </a:r>
            <a:r>
              <a:rPr lang="sv-SE" sz="1400" dirty="0" err="1">
                <a:solidFill>
                  <a:schemeClr val="accent1">
                    <a:lumMod val="75000"/>
                  </a:schemeClr>
                </a:solidFill>
              </a:rPr>
              <a:t>wall</a:t>
            </a:r>
            <a:r>
              <a:rPr lang="sv-SE" sz="1400" dirty="0">
                <a:solidFill>
                  <a:schemeClr val="accent1">
                    <a:lumMod val="75000"/>
                  </a:schemeClr>
                </a:solidFill>
              </a:rPr>
              <a:t>, </a:t>
            </a:r>
            <a:r>
              <a:rPr lang="sv-SE" sz="1400" dirty="0" err="1">
                <a:solidFill>
                  <a:schemeClr val="accent1">
                    <a:lumMod val="75000"/>
                  </a:schemeClr>
                </a:solidFill>
              </a:rPr>
              <a:t>map.removeItem</a:t>
            </a:r>
            <a:r>
              <a:rPr lang="sv-SE" sz="1400" dirty="0">
                <a:solidFill>
                  <a:schemeClr val="accent1">
                    <a:lumMod val="75000"/>
                  </a:schemeClr>
                </a:solidFill>
              </a:rPr>
              <a:t>(10,10));</a:t>
            </a:r>
            <a:br>
              <a:rPr lang="sv-SE" sz="1400" dirty="0">
                <a:solidFill>
                  <a:schemeClr val="accent1">
                    <a:lumMod val="75000"/>
                  </a:schemeClr>
                </a:solidFill>
              </a:rPr>
            </a:br>
            <a:r>
              <a:rPr lang="sv-SE" sz="1400" dirty="0">
                <a:solidFill>
                  <a:schemeClr val="accent1">
                    <a:lumMod val="75000"/>
                  </a:schemeClr>
                </a:solidFill>
              </a:rPr>
              <a:t>}</a:t>
            </a:r>
          </a:p>
          <a:p>
            <a:pPr marL="0" indent="0">
              <a:lnSpc>
                <a:spcPct val="100000"/>
              </a:lnSpc>
              <a:spcBef>
                <a:spcPts val="0"/>
              </a:spcBef>
              <a:buNone/>
            </a:pPr>
            <a:endParaRPr lang="sv-SE" sz="1400" dirty="0">
              <a:solidFill>
                <a:schemeClr val="accent1">
                  <a:lumMod val="75000"/>
                </a:schemeClr>
              </a:solidFill>
            </a:endParaRPr>
          </a:p>
          <a:p>
            <a:pPr marL="0" indent="0">
              <a:lnSpc>
                <a:spcPct val="100000"/>
              </a:lnSpc>
              <a:spcBef>
                <a:spcPts val="0"/>
              </a:spcBef>
              <a:buNone/>
            </a:pPr>
            <a:r>
              <a:rPr lang="sv-SE" sz="1400" dirty="0">
                <a:solidFill>
                  <a:schemeClr val="accent1">
                    <a:lumMod val="75000"/>
                  </a:schemeClr>
                </a:solidFill>
              </a:rPr>
              <a:t>@Test</a:t>
            </a:r>
            <a:br>
              <a:rPr lang="sv-SE" sz="1400" dirty="0">
                <a:solidFill>
                  <a:schemeClr val="accent1">
                    <a:lumMod val="75000"/>
                  </a:schemeClr>
                </a:solidFill>
              </a:rPr>
            </a:br>
            <a:r>
              <a:rPr lang="sv-SE" sz="1400" dirty="0">
                <a:solidFill>
                  <a:schemeClr val="accent1">
                    <a:lumMod val="75000"/>
                  </a:schemeClr>
                </a:solidFill>
              </a:rPr>
              <a:t>public </a:t>
            </a:r>
            <a:r>
              <a:rPr lang="sv-SE" sz="1400" dirty="0" err="1">
                <a:solidFill>
                  <a:schemeClr val="accent1">
                    <a:lumMod val="75000"/>
                  </a:schemeClr>
                </a:solidFill>
              </a:rPr>
              <a:t>void</a:t>
            </a:r>
            <a:r>
              <a:rPr lang="sv-SE" sz="1400" dirty="0">
                <a:solidFill>
                  <a:schemeClr val="accent1">
                    <a:lumMod val="75000"/>
                  </a:schemeClr>
                </a:solidFill>
              </a:rPr>
              <a:t> </a:t>
            </a:r>
            <a:r>
              <a:rPr lang="sv-SE" sz="1400" dirty="0" err="1">
                <a:solidFill>
                  <a:schemeClr val="accent1">
                    <a:lumMod val="75000"/>
                  </a:schemeClr>
                </a:solidFill>
              </a:rPr>
              <a:t>removeItemThatDontExist_ok</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r>
              <a:rPr lang="sv-SE" sz="1400" i="1" dirty="0" err="1">
                <a:solidFill>
                  <a:schemeClr val="accent1">
                    <a:lumMod val="75000"/>
                  </a:schemeClr>
                </a:solidFill>
              </a:rPr>
              <a:t>assertNull</a:t>
            </a:r>
            <a:r>
              <a:rPr lang="sv-SE" sz="1400" dirty="0">
                <a:solidFill>
                  <a:schemeClr val="accent1">
                    <a:lumMod val="75000"/>
                  </a:schemeClr>
                </a:solidFill>
              </a:rPr>
              <a:t>(</a:t>
            </a:r>
            <a:r>
              <a:rPr lang="sv-SE" sz="1400" dirty="0" err="1">
                <a:solidFill>
                  <a:schemeClr val="accent1">
                    <a:lumMod val="75000"/>
                  </a:schemeClr>
                </a:solidFill>
              </a:rPr>
              <a:t>map.removeItem</a:t>
            </a:r>
            <a:r>
              <a:rPr lang="sv-SE" sz="1400" dirty="0">
                <a:solidFill>
                  <a:schemeClr val="accent1">
                    <a:lumMod val="75000"/>
                  </a:schemeClr>
                </a:solidFill>
              </a:rPr>
              <a:t>(10,10));</a:t>
            </a:r>
            <a:br>
              <a:rPr lang="sv-SE" sz="1400" dirty="0">
                <a:solidFill>
                  <a:schemeClr val="accent1">
                    <a:lumMod val="75000"/>
                  </a:schemeClr>
                </a:solidFill>
              </a:rPr>
            </a:br>
            <a:r>
              <a:rPr lang="sv-SE" sz="1400" dirty="0">
                <a:solidFill>
                  <a:schemeClr val="accent1">
                    <a:lumMod val="75000"/>
                  </a:schemeClr>
                </a:solidFill>
              </a:rPr>
              <a:t>}</a:t>
            </a:r>
            <a:br>
              <a:rPr lang="sv-SE" sz="1400" dirty="0">
                <a:solidFill>
                  <a:schemeClr val="accent1">
                    <a:lumMod val="75000"/>
                  </a:schemeClr>
                </a:solidFill>
              </a:rPr>
            </a:br>
            <a:br>
              <a:rPr lang="sv-SE" sz="1400" dirty="0">
                <a:solidFill>
                  <a:schemeClr val="accent1">
                    <a:lumMod val="75000"/>
                  </a:schemeClr>
                </a:solidFill>
              </a:rPr>
            </a:br>
            <a:r>
              <a:rPr lang="sv-SE" sz="1400" dirty="0">
                <a:solidFill>
                  <a:schemeClr val="accent1">
                    <a:lumMod val="75000"/>
                  </a:schemeClr>
                </a:solidFill>
              </a:rPr>
              <a:t>@Test(</a:t>
            </a:r>
            <a:r>
              <a:rPr lang="sv-SE" sz="1400" dirty="0" err="1">
                <a:solidFill>
                  <a:schemeClr val="accent1">
                    <a:lumMod val="75000"/>
                  </a:schemeClr>
                </a:solidFill>
              </a:rPr>
              <a:t>expected</a:t>
            </a:r>
            <a:r>
              <a:rPr lang="sv-SE" sz="1400" dirty="0">
                <a:solidFill>
                  <a:schemeClr val="accent1">
                    <a:lumMod val="75000"/>
                  </a:schemeClr>
                </a:solidFill>
              </a:rPr>
              <a:t> = </a:t>
            </a:r>
            <a:r>
              <a:rPr lang="sv-SE" sz="1400" dirty="0" err="1">
                <a:solidFill>
                  <a:schemeClr val="accent1">
                    <a:lumMod val="75000"/>
                  </a:schemeClr>
                </a:solidFill>
              </a:rPr>
              <a:t>IndexOutOfBoundsException.class</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public </a:t>
            </a:r>
            <a:r>
              <a:rPr lang="sv-SE" sz="1400" dirty="0" err="1">
                <a:solidFill>
                  <a:schemeClr val="accent1">
                    <a:lumMod val="75000"/>
                  </a:schemeClr>
                </a:solidFill>
              </a:rPr>
              <a:t>void</a:t>
            </a:r>
            <a:r>
              <a:rPr lang="sv-SE" sz="1400" dirty="0">
                <a:solidFill>
                  <a:schemeClr val="accent1">
                    <a:lumMod val="75000"/>
                  </a:schemeClr>
                </a:solidFill>
              </a:rPr>
              <a:t> </a:t>
            </a:r>
            <a:r>
              <a:rPr lang="sv-SE" sz="1400" dirty="0" err="1">
                <a:solidFill>
                  <a:schemeClr val="accent1">
                    <a:lumMod val="75000"/>
                  </a:schemeClr>
                </a:solidFill>
              </a:rPr>
              <a:t>removeItemFromMap_indexOutOfBound</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map.removeItem</a:t>
            </a:r>
            <a:r>
              <a:rPr lang="sv-SE" sz="1400" dirty="0">
                <a:solidFill>
                  <a:schemeClr val="accent1">
                    <a:lumMod val="75000"/>
                  </a:schemeClr>
                </a:solidFill>
              </a:rPr>
              <a:t>(400,500);</a:t>
            </a:r>
            <a:br>
              <a:rPr lang="sv-SE" sz="1400" dirty="0">
                <a:solidFill>
                  <a:schemeClr val="accent1">
                    <a:lumMod val="75000"/>
                  </a:schemeClr>
                </a:solidFill>
              </a:rPr>
            </a:br>
            <a:r>
              <a:rPr lang="sv-SE" sz="1400" dirty="0">
                <a:solidFill>
                  <a:schemeClr val="accent1">
                    <a:lumMod val="75000"/>
                  </a:schemeClr>
                </a:solidFill>
              </a:rPr>
              <a:t>}</a:t>
            </a:r>
          </a:p>
        </p:txBody>
      </p:sp>
      <p:sp>
        <p:nvSpPr>
          <p:cNvPr id="6" name="Platshållare för text 5"/>
          <p:cNvSpPr>
            <a:spLocks noGrp="1"/>
          </p:cNvSpPr>
          <p:nvPr>
            <p:ph type="body" sz="quarter" idx="3"/>
          </p:nvPr>
        </p:nvSpPr>
        <p:spPr>
          <a:xfrm>
            <a:off x="6175376" y="1451373"/>
            <a:ext cx="5183188" cy="411956"/>
          </a:xfrm>
        </p:spPr>
        <p:txBody>
          <a:bodyPr>
            <a:normAutofit lnSpcReduction="10000"/>
          </a:bodyPr>
          <a:lstStyle/>
          <a:p>
            <a:r>
              <a:rPr lang="sv-SE" dirty="0"/>
              <a:t>Koden som testas</a:t>
            </a:r>
          </a:p>
        </p:txBody>
      </p:sp>
      <p:sp>
        <p:nvSpPr>
          <p:cNvPr id="7" name="Platshållare för innehåll 6"/>
          <p:cNvSpPr>
            <a:spLocks noGrp="1"/>
          </p:cNvSpPr>
          <p:nvPr>
            <p:ph sz="quarter" idx="4"/>
          </p:nvPr>
        </p:nvSpPr>
        <p:spPr>
          <a:xfrm>
            <a:off x="6172200" y="2093118"/>
            <a:ext cx="5183188" cy="4399755"/>
          </a:xfrm>
        </p:spPr>
        <p:txBody>
          <a:bodyPr>
            <a:normAutofit/>
          </a:bodyPr>
          <a:lstStyle/>
          <a:p>
            <a:pPr marL="0" indent="0">
              <a:buNone/>
            </a:pPr>
            <a:r>
              <a:rPr lang="sv-SE" sz="1400" dirty="0">
                <a:solidFill>
                  <a:schemeClr val="accent1">
                    <a:lumMod val="75000"/>
                  </a:schemeClr>
                </a:solidFill>
              </a:rPr>
              <a:t>public </a:t>
            </a:r>
            <a:r>
              <a:rPr lang="sv-SE" sz="1400" dirty="0" err="1">
                <a:solidFill>
                  <a:schemeClr val="accent1">
                    <a:lumMod val="75000"/>
                  </a:schemeClr>
                </a:solidFill>
              </a:rPr>
              <a:t>GameObject</a:t>
            </a:r>
            <a:r>
              <a:rPr lang="sv-SE" sz="1400" dirty="0">
                <a:solidFill>
                  <a:schemeClr val="accent1">
                    <a:lumMod val="75000"/>
                  </a:schemeClr>
                </a:solidFill>
              </a:rPr>
              <a:t> </a:t>
            </a:r>
            <a:r>
              <a:rPr lang="sv-SE" sz="1400" dirty="0" err="1">
                <a:solidFill>
                  <a:schemeClr val="accent1">
                    <a:lumMod val="75000"/>
                  </a:schemeClr>
                </a:solidFill>
              </a:rPr>
              <a:t>removeItem</a:t>
            </a:r>
            <a:r>
              <a:rPr lang="sv-SE" sz="1400" dirty="0">
                <a:solidFill>
                  <a:schemeClr val="accent1">
                    <a:lumMod val="75000"/>
                  </a:schemeClr>
                </a:solidFill>
              </a:rPr>
              <a:t>(</a:t>
            </a:r>
            <a:r>
              <a:rPr lang="sv-SE" sz="1400" dirty="0" err="1">
                <a:solidFill>
                  <a:schemeClr val="accent1">
                    <a:lumMod val="75000"/>
                  </a:schemeClr>
                </a:solidFill>
              </a:rPr>
              <a:t>int</a:t>
            </a:r>
            <a:r>
              <a:rPr lang="sv-SE" sz="1400" dirty="0">
                <a:solidFill>
                  <a:schemeClr val="accent1">
                    <a:lumMod val="75000"/>
                  </a:schemeClr>
                </a:solidFill>
              </a:rPr>
              <a:t> x, </a:t>
            </a:r>
            <a:r>
              <a:rPr lang="sv-SE" sz="1400" dirty="0" err="1">
                <a:solidFill>
                  <a:schemeClr val="accent1">
                    <a:lumMod val="75000"/>
                  </a:schemeClr>
                </a:solidFill>
              </a:rPr>
              <a:t>int</a:t>
            </a:r>
            <a:r>
              <a:rPr lang="sv-SE" sz="1400" dirty="0">
                <a:solidFill>
                  <a:schemeClr val="accent1">
                    <a:lumMod val="75000"/>
                  </a:schemeClr>
                </a:solidFill>
              </a:rPr>
              <a:t> y)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if</a:t>
            </a:r>
            <a:r>
              <a:rPr lang="sv-SE" sz="1400" dirty="0">
                <a:solidFill>
                  <a:schemeClr val="accent1">
                    <a:lumMod val="75000"/>
                  </a:schemeClr>
                </a:solidFill>
              </a:rPr>
              <a:t> (x &gt; </a:t>
            </a:r>
            <a:r>
              <a:rPr lang="sv-SE" sz="1400" dirty="0" err="1">
                <a:solidFill>
                  <a:schemeClr val="accent1">
                    <a:lumMod val="75000"/>
                  </a:schemeClr>
                </a:solidFill>
              </a:rPr>
              <a:t>width</a:t>
            </a: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throw</a:t>
            </a:r>
            <a:r>
              <a:rPr lang="sv-SE" sz="1400" dirty="0">
                <a:solidFill>
                  <a:schemeClr val="accent1">
                    <a:lumMod val="75000"/>
                  </a:schemeClr>
                </a:solidFill>
              </a:rPr>
              <a:t> new </a:t>
            </a:r>
            <a:r>
              <a:rPr lang="sv-SE" sz="1400" dirty="0" err="1">
                <a:solidFill>
                  <a:schemeClr val="accent1">
                    <a:lumMod val="75000"/>
                  </a:schemeClr>
                </a:solidFill>
              </a:rPr>
              <a:t>IndexOutOfBoundsException</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else</a:t>
            </a:r>
            <a:r>
              <a:rPr lang="sv-SE" sz="1400" dirty="0">
                <a:solidFill>
                  <a:schemeClr val="accent1">
                    <a:lumMod val="75000"/>
                  </a:schemeClr>
                </a:solidFill>
              </a:rPr>
              <a:t> </a:t>
            </a:r>
            <a:r>
              <a:rPr lang="sv-SE" sz="1400" dirty="0" err="1">
                <a:solidFill>
                  <a:schemeClr val="accent1">
                    <a:lumMod val="75000"/>
                  </a:schemeClr>
                </a:solidFill>
              </a:rPr>
              <a:t>if</a:t>
            </a:r>
            <a:r>
              <a:rPr lang="sv-SE" sz="1400" dirty="0">
                <a:solidFill>
                  <a:schemeClr val="accent1">
                    <a:lumMod val="75000"/>
                  </a:schemeClr>
                </a:solidFill>
              </a:rPr>
              <a:t> (y &gt; </a:t>
            </a:r>
            <a:r>
              <a:rPr lang="sv-SE" sz="1400" dirty="0" err="1">
                <a:solidFill>
                  <a:schemeClr val="accent1">
                    <a:lumMod val="75000"/>
                  </a:schemeClr>
                </a:solidFill>
              </a:rPr>
              <a:t>height</a:t>
            </a: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throw</a:t>
            </a:r>
            <a:r>
              <a:rPr lang="sv-SE" sz="1400" dirty="0">
                <a:solidFill>
                  <a:schemeClr val="accent1">
                    <a:lumMod val="75000"/>
                  </a:schemeClr>
                </a:solidFill>
              </a:rPr>
              <a:t> new </a:t>
            </a:r>
            <a:r>
              <a:rPr lang="sv-SE" sz="1400" dirty="0" err="1">
                <a:solidFill>
                  <a:schemeClr val="accent1">
                    <a:lumMod val="75000"/>
                  </a:schemeClr>
                </a:solidFill>
              </a:rPr>
              <a:t>IndexOutOfBoundsException</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GameObject</a:t>
            </a:r>
            <a:r>
              <a:rPr lang="sv-SE" sz="1400" dirty="0">
                <a:solidFill>
                  <a:schemeClr val="accent1">
                    <a:lumMod val="75000"/>
                  </a:schemeClr>
                </a:solidFill>
              </a:rPr>
              <a:t> </a:t>
            </a:r>
            <a:r>
              <a:rPr lang="sv-SE" sz="1400" dirty="0" err="1">
                <a:solidFill>
                  <a:schemeClr val="accent1">
                    <a:lumMod val="75000"/>
                  </a:schemeClr>
                </a:solidFill>
              </a:rPr>
              <a:t>obj</a:t>
            </a:r>
            <a:r>
              <a:rPr lang="sv-SE" sz="1400" dirty="0">
                <a:solidFill>
                  <a:schemeClr val="accent1">
                    <a:lumMod val="75000"/>
                  </a:schemeClr>
                </a:solidFill>
              </a:rPr>
              <a:t> = </a:t>
            </a:r>
            <a:r>
              <a:rPr lang="sv-SE" sz="1400" dirty="0" err="1">
                <a:solidFill>
                  <a:schemeClr val="accent1">
                    <a:lumMod val="75000"/>
                  </a:schemeClr>
                </a:solidFill>
              </a:rPr>
              <a:t>map</a:t>
            </a:r>
            <a:r>
              <a:rPr lang="sv-SE" sz="1400" dirty="0">
                <a:solidFill>
                  <a:schemeClr val="accent1">
                    <a:lumMod val="75000"/>
                  </a:schemeClr>
                </a:solidFill>
              </a:rPr>
              <a:t>[x][y];</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map</a:t>
            </a:r>
            <a:r>
              <a:rPr lang="sv-SE" sz="1400" dirty="0">
                <a:solidFill>
                  <a:schemeClr val="accent1">
                    <a:lumMod val="75000"/>
                  </a:schemeClr>
                </a:solidFill>
              </a:rPr>
              <a:t>[x][y] = </a:t>
            </a:r>
            <a:r>
              <a:rPr lang="sv-SE" sz="1400" dirty="0" err="1">
                <a:solidFill>
                  <a:schemeClr val="accent1">
                    <a:lumMod val="75000"/>
                  </a:schemeClr>
                </a:solidFill>
              </a:rPr>
              <a:t>null</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return</a:t>
            </a:r>
            <a:r>
              <a:rPr lang="sv-SE" sz="1400" dirty="0">
                <a:solidFill>
                  <a:schemeClr val="accent1">
                    <a:lumMod val="75000"/>
                  </a:schemeClr>
                </a:solidFill>
              </a:rPr>
              <a:t> </a:t>
            </a:r>
            <a:r>
              <a:rPr lang="sv-SE" sz="1400" dirty="0" err="1">
                <a:solidFill>
                  <a:schemeClr val="accent1">
                    <a:lumMod val="75000"/>
                  </a:schemeClr>
                </a:solidFill>
              </a:rPr>
              <a:t>obj</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a:t>
            </a:r>
          </a:p>
        </p:txBody>
      </p:sp>
    </p:spTree>
    <p:custDataLst>
      <p:tags r:id="rId1"/>
    </p:custDataLst>
    <p:extLst>
      <p:ext uri="{BB962C8B-B14F-4D97-AF65-F5344CB8AC3E}">
        <p14:creationId xmlns:p14="http://schemas.microsoft.com/office/powerpoint/2010/main" val="10648665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Hampus</a:t>
            </a:r>
          </a:p>
        </p:txBody>
      </p:sp>
      <p:sp>
        <p:nvSpPr>
          <p:cNvPr id="4" name="Platshållare för text 3"/>
          <p:cNvSpPr>
            <a:spLocks noGrp="1"/>
          </p:cNvSpPr>
          <p:nvPr>
            <p:ph type="body" idx="1"/>
          </p:nvPr>
        </p:nvSpPr>
        <p:spPr>
          <a:xfrm>
            <a:off x="836612" y="1451373"/>
            <a:ext cx="5157787" cy="411955"/>
          </a:xfrm>
        </p:spPr>
        <p:txBody>
          <a:bodyPr>
            <a:normAutofit lnSpcReduction="10000"/>
          </a:bodyPr>
          <a:lstStyle/>
          <a:p>
            <a:r>
              <a:rPr lang="sv-SE" dirty="0" err="1"/>
              <a:t>Testkod</a:t>
            </a:r>
            <a:r>
              <a:rPr lang="sv-SE" dirty="0"/>
              <a:t> – </a:t>
            </a:r>
            <a:r>
              <a:rPr lang="sv-SE" dirty="0" err="1"/>
              <a:t>refaktorerad</a:t>
            </a:r>
            <a:endParaRPr lang="sv-SE" dirty="0"/>
          </a:p>
        </p:txBody>
      </p:sp>
      <p:sp>
        <p:nvSpPr>
          <p:cNvPr id="5" name="Platshållare för innehåll 4"/>
          <p:cNvSpPr>
            <a:spLocks noGrp="1"/>
          </p:cNvSpPr>
          <p:nvPr>
            <p:ph sz="half" idx="2"/>
          </p:nvPr>
        </p:nvSpPr>
        <p:spPr>
          <a:xfrm>
            <a:off x="836612" y="2093119"/>
            <a:ext cx="5157787" cy="4399756"/>
          </a:xfrm>
        </p:spPr>
        <p:txBody>
          <a:bodyPr>
            <a:noAutofit/>
          </a:bodyPr>
          <a:lstStyle/>
          <a:p>
            <a:pPr marL="0" indent="0">
              <a:buNone/>
            </a:pPr>
            <a:r>
              <a:rPr lang="sv-SE" sz="1200" dirty="0">
                <a:solidFill>
                  <a:schemeClr val="accent1">
                    <a:lumMod val="75000"/>
                  </a:schemeClr>
                </a:solidFill>
              </a:rPr>
              <a:t>@Test</a:t>
            </a:r>
            <a:br>
              <a:rPr lang="sv-SE" sz="1200" dirty="0">
                <a:solidFill>
                  <a:schemeClr val="accent1">
                    <a:lumMod val="75000"/>
                  </a:schemeClr>
                </a:solidFill>
              </a:rPr>
            </a:br>
            <a:r>
              <a:rPr lang="sv-SE" sz="1200" dirty="0">
                <a:solidFill>
                  <a:schemeClr val="accent1">
                    <a:lumMod val="75000"/>
                  </a:schemeClr>
                </a:solidFill>
              </a:rPr>
              <a:t>public </a:t>
            </a:r>
            <a:r>
              <a:rPr lang="sv-SE" sz="1200" dirty="0" err="1">
                <a:solidFill>
                  <a:schemeClr val="accent1">
                    <a:lumMod val="75000"/>
                  </a:schemeClr>
                </a:solidFill>
              </a:rPr>
              <a:t>void</a:t>
            </a:r>
            <a:r>
              <a:rPr lang="sv-SE" sz="1200" dirty="0">
                <a:solidFill>
                  <a:schemeClr val="accent1">
                    <a:lumMod val="75000"/>
                  </a:schemeClr>
                </a:solidFill>
              </a:rPr>
              <a:t> </a:t>
            </a:r>
            <a:r>
              <a:rPr lang="sv-SE" sz="1200" dirty="0" err="1">
                <a:solidFill>
                  <a:schemeClr val="accent1">
                    <a:lumMod val="75000"/>
                  </a:schemeClr>
                </a:solidFill>
              </a:rPr>
              <a:t>removeItem_mapWithAWall_returningWall</a:t>
            </a:r>
            <a:r>
              <a:rPr lang="sv-SE" sz="1200" dirty="0">
                <a:solidFill>
                  <a:schemeClr val="accent1">
                    <a:lumMod val="75000"/>
                  </a:schemeClr>
                </a:solidFill>
              </a:rPr>
              <a:t>(){</a:t>
            </a:r>
            <a:br>
              <a:rPr lang="sv-SE" sz="1200" dirty="0">
                <a:solidFill>
                  <a:schemeClr val="accent1">
                    <a:lumMod val="75000"/>
                  </a:schemeClr>
                </a:solidFill>
              </a:rPr>
            </a:br>
            <a:r>
              <a:rPr lang="sv-SE" sz="1200" dirty="0">
                <a:solidFill>
                  <a:schemeClr val="accent1">
                    <a:lumMod val="75000"/>
                  </a:schemeClr>
                </a:solidFill>
              </a:rPr>
              <a:t>    </a:t>
            </a:r>
            <a:r>
              <a:rPr lang="sv-SE" sz="1200" dirty="0" err="1">
                <a:solidFill>
                  <a:schemeClr val="accent1">
                    <a:lumMod val="75000"/>
                  </a:schemeClr>
                </a:solidFill>
              </a:rPr>
              <a:t>Map</a:t>
            </a:r>
            <a:r>
              <a:rPr lang="sv-SE" sz="1200" dirty="0">
                <a:solidFill>
                  <a:schemeClr val="accent1">
                    <a:lumMod val="75000"/>
                  </a:schemeClr>
                </a:solidFill>
              </a:rPr>
              <a:t> </a:t>
            </a:r>
            <a:r>
              <a:rPr lang="sv-SE" sz="1200" dirty="0" err="1">
                <a:solidFill>
                  <a:schemeClr val="accent1">
                    <a:lumMod val="75000"/>
                  </a:schemeClr>
                </a:solidFill>
              </a:rPr>
              <a:t>map</a:t>
            </a:r>
            <a:r>
              <a:rPr lang="sv-SE" sz="1200" dirty="0">
                <a:solidFill>
                  <a:schemeClr val="accent1">
                    <a:lumMod val="75000"/>
                  </a:schemeClr>
                </a:solidFill>
              </a:rPr>
              <a:t> = new </a:t>
            </a:r>
            <a:r>
              <a:rPr lang="sv-SE" sz="1200" dirty="0" err="1">
                <a:solidFill>
                  <a:schemeClr val="accent1">
                    <a:lumMod val="75000"/>
                  </a:schemeClr>
                </a:solidFill>
              </a:rPr>
              <a:t>Map</a:t>
            </a:r>
            <a:r>
              <a:rPr lang="sv-SE" sz="1200" dirty="0">
                <a:solidFill>
                  <a:schemeClr val="accent1">
                    <a:lumMod val="75000"/>
                  </a:schemeClr>
                </a:solidFill>
              </a:rPr>
              <a:t>(20,20);</a:t>
            </a:r>
            <a:br>
              <a:rPr lang="sv-SE" sz="1200" dirty="0">
                <a:solidFill>
                  <a:schemeClr val="accent1">
                    <a:lumMod val="75000"/>
                  </a:schemeClr>
                </a:solidFill>
              </a:rPr>
            </a:br>
            <a:r>
              <a:rPr lang="sv-SE" sz="1200" dirty="0">
                <a:solidFill>
                  <a:schemeClr val="accent1">
                    <a:lumMod val="75000"/>
                  </a:schemeClr>
                </a:solidFill>
              </a:rPr>
              <a:t>    Wall </a:t>
            </a:r>
            <a:r>
              <a:rPr lang="sv-SE" sz="1200" dirty="0" err="1">
                <a:solidFill>
                  <a:schemeClr val="accent1">
                    <a:lumMod val="75000"/>
                  </a:schemeClr>
                </a:solidFill>
              </a:rPr>
              <a:t>wall</a:t>
            </a:r>
            <a:r>
              <a:rPr lang="sv-SE" sz="1200" dirty="0">
                <a:solidFill>
                  <a:schemeClr val="accent1">
                    <a:lumMod val="75000"/>
                  </a:schemeClr>
                </a:solidFill>
              </a:rPr>
              <a:t> = new Wall();</a:t>
            </a:r>
            <a:br>
              <a:rPr lang="sv-SE" sz="1200" dirty="0">
                <a:solidFill>
                  <a:schemeClr val="accent1">
                    <a:lumMod val="75000"/>
                  </a:schemeClr>
                </a:solidFill>
              </a:rPr>
            </a:br>
            <a:r>
              <a:rPr lang="sv-SE" sz="1200" dirty="0">
                <a:solidFill>
                  <a:schemeClr val="accent1">
                    <a:lumMod val="75000"/>
                  </a:schemeClr>
                </a:solidFill>
              </a:rPr>
              <a:t>    </a:t>
            </a:r>
            <a:r>
              <a:rPr lang="sv-SE" sz="1200" dirty="0" err="1">
                <a:solidFill>
                  <a:schemeClr val="accent1">
                    <a:lumMod val="75000"/>
                  </a:schemeClr>
                </a:solidFill>
              </a:rPr>
              <a:t>map.placeGameObject</a:t>
            </a:r>
            <a:r>
              <a:rPr lang="sv-SE" sz="1200" dirty="0">
                <a:solidFill>
                  <a:schemeClr val="accent1">
                    <a:lumMod val="75000"/>
                  </a:schemeClr>
                </a:solidFill>
              </a:rPr>
              <a:t>(10, 10, </a:t>
            </a:r>
            <a:r>
              <a:rPr lang="sv-SE" sz="1200" dirty="0" err="1">
                <a:solidFill>
                  <a:schemeClr val="accent1">
                    <a:lumMod val="75000"/>
                  </a:schemeClr>
                </a:solidFill>
              </a:rPr>
              <a:t>wall</a:t>
            </a:r>
            <a:r>
              <a:rPr lang="sv-SE" sz="1200" dirty="0">
                <a:solidFill>
                  <a:schemeClr val="accent1">
                    <a:lumMod val="75000"/>
                  </a:schemeClr>
                </a:solidFill>
              </a:rPr>
              <a:t>);</a:t>
            </a:r>
            <a:br>
              <a:rPr lang="sv-SE" sz="1200" dirty="0">
                <a:solidFill>
                  <a:schemeClr val="accent1">
                    <a:lumMod val="75000"/>
                  </a:schemeClr>
                </a:solidFill>
              </a:rPr>
            </a:br>
            <a:r>
              <a:rPr lang="sv-SE" sz="1200" dirty="0">
                <a:solidFill>
                  <a:schemeClr val="accent1">
                    <a:lumMod val="75000"/>
                  </a:schemeClr>
                </a:solidFill>
              </a:rPr>
              <a:t>    </a:t>
            </a:r>
            <a:r>
              <a:rPr lang="sv-SE" sz="1200" i="1" dirty="0" err="1">
                <a:solidFill>
                  <a:schemeClr val="accent1">
                    <a:lumMod val="75000"/>
                  </a:schemeClr>
                </a:solidFill>
              </a:rPr>
              <a:t>assertEquals</a:t>
            </a:r>
            <a:r>
              <a:rPr lang="sv-SE" sz="1200" dirty="0">
                <a:solidFill>
                  <a:schemeClr val="accent1">
                    <a:lumMod val="75000"/>
                  </a:schemeClr>
                </a:solidFill>
              </a:rPr>
              <a:t>(</a:t>
            </a:r>
            <a:r>
              <a:rPr lang="sv-SE" sz="1200" dirty="0" err="1">
                <a:solidFill>
                  <a:schemeClr val="accent1">
                    <a:lumMod val="75000"/>
                  </a:schemeClr>
                </a:solidFill>
              </a:rPr>
              <a:t>wall</a:t>
            </a:r>
            <a:r>
              <a:rPr lang="sv-SE" sz="1200" dirty="0">
                <a:solidFill>
                  <a:schemeClr val="accent1">
                    <a:lumMod val="75000"/>
                  </a:schemeClr>
                </a:solidFill>
              </a:rPr>
              <a:t>, </a:t>
            </a:r>
            <a:r>
              <a:rPr lang="sv-SE" sz="1200" dirty="0" err="1">
                <a:solidFill>
                  <a:schemeClr val="accent1">
                    <a:lumMod val="75000"/>
                  </a:schemeClr>
                </a:solidFill>
              </a:rPr>
              <a:t>map.removeItem</a:t>
            </a:r>
            <a:r>
              <a:rPr lang="sv-SE" sz="1200" dirty="0">
                <a:solidFill>
                  <a:schemeClr val="accent1">
                    <a:lumMod val="75000"/>
                  </a:schemeClr>
                </a:solidFill>
              </a:rPr>
              <a:t>(10,10));</a:t>
            </a:r>
            <a:br>
              <a:rPr lang="sv-SE" sz="1200" dirty="0">
                <a:solidFill>
                  <a:schemeClr val="accent1">
                    <a:lumMod val="75000"/>
                  </a:schemeClr>
                </a:solidFill>
              </a:rPr>
            </a:br>
            <a:r>
              <a:rPr lang="sv-SE" sz="1200" dirty="0">
                <a:solidFill>
                  <a:schemeClr val="accent1">
                    <a:lumMod val="75000"/>
                  </a:schemeClr>
                </a:solidFill>
              </a:rPr>
              <a:t>    </a:t>
            </a:r>
            <a:r>
              <a:rPr lang="sv-SE" sz="1200" i="1" dirty="0" err="1">
                <a:solidFill>
                  <a:schemeClr val="accent1">
                    <a:lumMod val="75000"/>
                  </a:schemeClr>
                </a:solidFill>
              </a:rPr>
              <a:t>assertNull</a:t>
            </a:r>
            <a:r>
              <a:rPr lang="sv-SE" sz="1200" dirty="0">
                <a:solidFill>
                  <a:schemeClr val="accent1">
                    <a:lumMod val="75000"/>
                  </a:schemeClr>
                </a:solidFill>
              </a:rPr>
              <a:t>(</a:t>
            </a:r>
            <a:r>
              <a:rPr lang="sv-SE" sz="1200" dirty="0" err="1">
                <a:solidFill>
                  <a:schemeClr val="accent1">
                    <a:lumMod val="75000"/>
                  </a:schemeClr>
                </a:solidFill>
              </a:rPr>
              <a:t>map.getMap</a:t>
            </a:r>
            <a:r>
              <a:rPr lang="sv-SE" sz="1200" dirty="0">
                <a:solidFill>
                  <a:schemeClr val="accent1">
                    <a:lumMod val="75000"/>
                  </a:schemeClr>
                </a:solidFill>
              </a:rPr>
              <a:t>()[10][10]);</a:t>
            </a:r>
            <a:br>
              <a:rPr lang="sv-SE" sz="1200" dirty="0">
                <a:solidFill>
                  <a:schemeClr val="accent1">
                    <a:lumMod val="75000"/>
                  </a:schemeClr>
                </a:solidFill>
              </a:rPr>
            </a:br>
            <a:r>
              <a:rPr lang="sv-SE" sz="1200" dirty="0">
                <a:solidFill>
                  <a:schemeClr val="accent1">
                    <a:lumMod val="75000"/>
                  </a:schemeClr>
                </a:solidFill>
              </a:rPr>
              <a:t>}</a:t>
            </a:r>
            <a:br>
              <a:rPr lang="sv-SE" sz="1200" dirty="0">
                <a:solidFill>
                  <a:schemeClr val="accent1">
                    <a:lumMod val="75000"/>
                  </a:schemeClr>
                </a:solidFill>
              </a:rPr>
            </a:br>
            <a:br>
              <a:rPr lang="sv-SE" sz="1200" dirty="0">
                <a:solidFill>
                  <a:schemeClr val="accent1">
                    <a:lumMod val="75000"/>
                  </a:schemeClr>
                </a:solidFill>
              </a:rPr>
            </a:br>
            <a:r>
              <a:rPr lang="sv-SE" sz="1200" dirty="0">
                <a:solidFill>
                  <a:schemeClr val="accent1">
                    <a:lumMod val="75000"/>
                  </a:schemeClr>
                </a:solidFill>
              </a:rPr>
              <a:t>@Test</a:t>
            </a:r>
            <a:br>
              <a:rPr lang="sv-SE" sz="1200" dirty="0">
                <a:solidFill>
                  <a:schemeClr val="accent1">
                    <a:lumMod val="75000"/>
                  </a:schemeClr>
                </a:solidFill>
              </a:rPr>
            </a:br>
            <a:r>
              <a:rPr lang="sv-SE" sz="1200" dirty="0">
                <a:solidFill>
                  <a:schemeClr val="accent1">
                    <a:lumMod val="75000"/>
                  </a:schemeClr>
                </a:solidFill>
              </a:rPr>
              <a:t>public </a:t>
            </a:r>
            <a:r>
              <a:rPr lang="sv-SE" sz="1200" dirty="0" err="1">
                <a:solidFill>
                  <a:schemeClr val="accent1">
                    <a:lumMod val="75000"/>
                  </a:schemeClr>
                </a:solidFill>
              </a:rPr>
              <a:t>void</a:t>
            </a:r>
            <a:r>
              <a:rPr lang="sv-SE" sz="1200" dirty="0">
                <a:solidFill>
                  <a:schemeClr val="accent1">
                    <a:lumMod val="75000"/>
                  </a:schemeClr>
                </a:solidFill>
              </a:rPr>
              <a:t> </a:t>
            </a:r>
            <a:r>
              <a:rPr lang="sv-SE" sz="1200" dirty="0" err="1">
                <a:solidFill>
                  <a:schemeClr val="accent1">
                    <a:lumMod val="75000"/>
                  </a:schemeClr>
                </a:solidFill>
              </a:rPr>
              <a:t>removeItem_removeItemThatDontExist_returnNull</a:t>
            </a:r>
            <a:r>
              <a:rPr lang="sv-SE" sz="1200" dirty="0">
                <a:solidFill>
                  <a:schemeClr val="accent1">
                    <a:lumMod val="75000"/>
                  </a:schemeClr>
                </a:solidFill>
              </a:rPr>
              <a:t>(){</a:t>
            </a:r>
            <a:br>
              <a:rPr lang="sv-SE" sz="1200" dirty="0">
                <a:solidFill>
                  <a:schemeClr val="accent1">
                    <a:lumMod val="75000"/>
                  </a:schemeClr>
                </a:solidFill>
              </a:rPr>
            </a:br>
            <a:r>
              <a:rPr lang="sv-SE" sz="1200" dirty="0">
                <a:solidFill>
                  <a:schemeClr val="accent1">
                    <a:lumMod val="75000"/>
                  </a:schemeClr>
                </a:solidFill>
              </a:rPr>
              <a:t>    </a:t>
            </a:r>
            <a:r>
              <a:rPr lang="sv-SE" sz="1200" dirty="0" err="1">
                <a:solidFill>
                  <a:schemeClr val="accent1">
                    <a:lumMod val="75000"/>
                  </a:schemeClr>
                </a:solidFill>
              </a:rPr>
              <a:t>Map</a:t>
            </a:r>
            <a:r>
              <a:rPr lang="sv-SE" sz="1200" dirty="0">
                <a:solidFill>
                  <a:schemeClr val="accent1">
                    <a:lumMod val="75000"/>
                  </a:schemeClr>
                </a:solidFill>
              </a:rPr>
              <a:t> </a:t>
            </a:r>
            <a:r>
              <a:rPr lang="sv-SE" sz="1200" dirty="0" err="1">
                <a:solidFill>
                  <a:schemeClr val="accent1">
                    <a:lumMod val="75000"/>
                  </a:schemeClr>
                </a:solidFill>
              </a:rPr>
              <a:t>map</a:t>
            </a:r>
            <a:r>
              <a:rPr lang="sv-SE" sz="1200" dirty="0">
                <a:solidFill>
                  <a:schemeClr val="accent1">
                    <a:lumMod val="75000"/>
                  </a:schemeClr>
                </a:solidFill>
              </a:rPr>
              <a:t> = new </a:t>
            </a:r>
            <a:r>
              <a:rPr lang="sv-SE" sz="1200" dirty="0" err="1">
                <a:solidFill>
                  <a:schemeClr val="accent1">
                    <a:lumMod val="75000"/>
                  </a:schemeClr>
                </a:solidFill>
              </a:rPr>
              <a:t>Map</a:t>
            </a:r>
            <a:r>
              <a:rPr lang="sv-SE" sz="1200" dirty="0">
                <a:solidFill>
                  <a:schemeClr val="accent1">
                    <a:lumMod val="75000"/>
                  </a:schemeClr>
                </a:solidFill>
              </a:rPr>
              <a:t>(20,20);</a:t>
            </a:r>
            <a:br>
              <a:rPr lang="sv-SE" sz="1200" dirty="0">
                <a:solidFill>
                  <a:schemeClr val="accent1">
                    <a:lumMod val="75000"/>
                  </a:schemeClr>
                </a:solidFill>
              </a:rPr>
            </a:br>
            <a:r>
              <a:rPr lang="sv-SE" sz="1200" dirty="0">
                <a:solidFill>
                  <a:schemeClr val="accent1">
                    <a:lumMod val="75000"/>
                  </a:schemeClr>
                </a:solidFill>
              </a:rPr>
              <a:t>    </a:t>
            </a:r>
            <a:r>
              <a:rPr lang="sv-SE" sz="1200" i="1" dirty="0" err="1">
                <a:solidFill>
                  <a:schemeClr val="accent1">
                    <a:lumMod val="75000"/>
                  </a:schemeClr>
                </a:solidFill>
              </a:rPr>
              <a:t>assertNull</a:t>
            </a:r>
            <a:r>
              <a:rPr lang="sv-SE" sz="1200" dirty="0">
                <a:solidFill>
                  <a:schemeClr val="accent1">
                    <a:lumMod val="75000"/>
                  </a:schemeClr>
                </a:solidFill>
              </a:rPr>
              <a:t>(</a:t>
            </a:r>
            <a:r>
              <a:rPr lang="sv-SE" sz="1200" dirty="0" err="1">
                <a:solidFill>
                  <a:schemeClr val="accent1">
                    <a:lumMod val="75000"/>
                  </a:schemeClr>
                </a:solidFill>
              </a:rPr>
              <a:t>map.removeItem</a:t>
            </a:r>
            <a:r>
              <a:rPr lang="sv-SE" sz="1200" dirty="0">
                <a:solidFill>
                  <a:schemeClr val="accent1">
                    <a:lumMod val="75000"/>
                  </a:schemeClr>
                </a:solidFill>
              </a:rPr>
              <a:t>(10,10));</a:t>
            </a:r>
            <a:br>
              <a:rPr lang="sv-SE" sz="1200" dirty="0">
                <a:solidFill>
                  <a:schemeClr val="accent1">
                    <a:lumMod val="75000"/>
                  </a:schemeClr>
                </a:solidFill>
              </a:rPr>
            </a:br>
            <a:r>
              <a:rPr lang="sv-SE" sz="1200" dirty="0">
                <a:solidFill>
                  <a:schemeClr val="accent1">
                    <a:lumMod val="75000"/>
                  </a:schemeClr>
                </a:solidFill>
              </a:rPr>
              <a:t>}</a:t>
            </a:r>
            <a:br>
              <a:rPr lang="sv-SE" sz="1200" dirty="0">
                <a:solidFill>
                  <a:schemeClr val="accent1">
                    <a:lumMod val="75000"/>
                  </a:schemeClr>
                </a:solidFill>
              </a:rPr>
            </a:br>
            <a:br>
              <a:rPr lang="sv-SE" sz="1200" dirty="0">
                <a:solidFill>
                  <a:schemeClr val="accent1">
                    <a:lumMod val="75000"/>
                  </a:schemeClr>
                </a:solidFill>
              </a:rPr>
            </a:br>
            <a:r>
              <a:rPr lang="sv-SE" sz="1200" dirty="0">
                <a:solidFill>
                  <a:schemeClr val="accent1">
                    <a:lumMod val="75000"/>
                  </a:schemeClr>
                </a:solidFill>
              </a:rPr>
              <a:t>@Test(</a:t>
            </a:r>
            <a:r>
              <a:rPr lang="sv-SE" sz="1200" dirty="0" err="1">
                <a:solidFill>
                  <a:schemeClr val="accent1">
                    <a:lumMod val="75000"/>
                  </a:schemeClr>
                </a:solidFill>
              </a:rPr>
              <a:t>expected</a:t>
            </a:r>
            <a:r>
              <a:rPr lang="sv-SE" sz="1200" dirty="0">
                <a:solidFill>
                  <a:schemeClr val="accent1">
                    <a:lumMod val="75000"/>
                  </a:schemeClr>
                </a:solidFill>
              </a:rPr>
              <a:t> = </a:t>
            </a:r>
            <a:r>
              <a:rPr lang="sv-SE" sz="1200" dirty="0" err="1">
                <a:solidFill>
                  <a:schemeClr val="accent1">
                    <a:lumMod val="75000"/>
                  </a:schemeClr>
                </a:solidFill>
              </a:rPr>
              <a:t>IndexOutOfBoundsException.class</a:t>
            </a:r>
            <a:r>
              <a:rPr lang="sv-SE" sz="1200" dirty="0">
                <a:solidFill>
                  <a:schemeClr val="accent1">
                    <a:lumMod val="75000"/>
                  </a:schemeClr>
                </a:solidFill>
              </a:rPr>
              <a:t>)</a:t>
            </a:r>
            <a:br>
              <a:rPr lang="sv-SE" sz="1200" dirty="0">
                <a:solidFill>
                  <a:schemeClr val="accent1">
                    <a:lumMod val="75000"/>
                  </a:schemeClr>
                </a:solidFill>
              </a:rPr>
            </a:br>
            <a:r>
              <a:rPr lang="sv-SE" sz="1200" dirty="0">
                <a:solidFill>
                  <a:schemeClr val="accent1">
                    <a:lumMod val="75000"/>
                  </a:schemeClr>
                </a:solidFill>
              </a:rPr>
              <a:t>public </a:t>
            </a:r>
            <a:r>
              <a:rPr lang="sv-SE" sz="1200" dirty="0" err="1">
                <a:solidFill>
                  <a:schemeClr val="accent1">
                    <a:lumMod val="75000"/>
                  </a:schemeClr>
                </a:solidFill>
              </a:rPr>
              <a:t>void</a:t>
            </a:r>
            <a:r>
              <a:rPr lang="sv-SE" sz="1200" dirty="0">
                <a:solidFill>
                  <a:schemeClr val="accent1">
                    <a:lumMod val="75000"/>
                  </a:schemeClr>
                </a:solidFill>
              </a:rPr>
              <a:t> </a:t>
            </a:r>
            <a:r>
              <a:rPr lang="sv-SE" sz="1200" dirty="0" err="1">
                <a:solidFill>
                  <a:schemeClr val="accent1">
                    <a:lumMod val="75000"/>
                  </a:schemeClr>
                </a:solidFill>
              </a:rPr>
              <a:t>removeItem_WrongWidth_indexOutOfBound</a:t>
            </a:r>
            <a:r>
              <a:rPr lang="sv-SE" sz="1200" dirty="0">
                <a:solidFill>
                  <a:schemeClr val="accent1">
                    <a:lumMod val="75000"/>
                  </a:schemeClr>
                </a:solidFill>
              </a:rPr>
              <a:t>(){</a:t>
            </a:r>
            <a:br>
              <a:rPr lang="sv-SE" sz="1200" dirty="0">
                <a:solidFill>
                  <a:schemeClr val="accent1">
                    <a:lumMod val="75000"/>
                  </a:schemeClr>
                </a:solidFill>
              </a:rPr>
            </a:br>
            <a:r>
              <a:rPr lang="sv-SE" sz="1200" dirty="0">
                <a:solidFill>
                  <a:schemeClr val="accent1">
                    <a:lumMod val="75000"/>
                  </a:schemeClr>
                </a:solidFill>
              </a:rPr>
              <a:t>    </a:t>
            </a:r>
            <a:r>
              <a:rPr lang="sv-SE" sz="1200" dirty="0" err="1">
                <a:solidFill>
                  <a:schemeClr val="accent1">
                    <a:lumMod val="75000"/>
                  </a:schemeClr>
                </a:solidFill>
              </a:rPr>
              <a:t>Map</a:t>
            </a:r>
            <a:r>
              <a:rPr lang="sv-SE" sz="1200" dirty="0">
                <a:solidFill>
                  <a:schemeClr val="accent1">
                    <a:lumMod val="75000"/>
                  </a:schemeClr>
                </a:solidFill>
              </a:rPr>
              <a:t> </a:t>
            </a:r>
            <a:r>
              <a:rPr lang="sv-SE" sz="1200" dirty="0" err="1">
                <a:solidFill>
                  <a:schemeClr val="accent1">
                    <a:lumMod val="75000"/>
                  </a:schemeClr>
                </a:solidFill>
              </a:rPr>
              <a:t>map</a:t>
            </a:r>
            <a:r>
              <a:rPr lang="sv-SE" sz="1200" dirty="0">
                <a:solidFill>
                  <a:schemeClr val="accent1">
                    <a:lumMod val="75000"/>
                  </a:schemeClr>
                </a:solidFill>
              </a:rPr>
              <a:t> = new </a:t>
            </a:r>
            <a:r>
              <a:rPr lang="sv-SE" sz="1200" dirty="0" err="1">
                <a:solidFill>
                  <a:schemeClr val="accent1">
                    <a:lumMod val="75000"/>
                  </a:schemeClr>
                </a:solidFill>
              </a:rPr>
              <a:t>Map</a:t>
            </a:r>
            <a:r>
              <a:rPr lang="sv-SE" sz="1200" dirty="0">
                <a:solidFill>
                  <a:schemeClr val="accent1">
                    <a:lumMod val="75000"/>
                  </a:schemeClr>
                </a:solidFill>
              </a:rPr>
              <a:t>(20,20);</a:t>
            </a:r>
            <a:br>
              <a:rPr lang="sv-SE" sz="1200" dirty="0">
                <a:solidFill>
                  <a:schemeClr val="accent1">
                    <a:lumMod val="75000"/>
                  </a:schemeClr>
                </a:solidFill>
              </a:rPr>
            </a:br>
            <a:r>
              <a:rPr lang="sv-SE" sz="1200" dirty="0">
                <a:solidFill>
                  <a:schemeClr val="accent1">
                    <a:lumMod val="75000"/>
                  </a:schemeClr>
                </a:solidFill>
              </a:rPr>
              <a:t>    </a:t>
            </a:r>
            <a:r>
              <a:rPr lang="sv-SE" sz="1200" dirty="0" err="1">
                <a:solidFill>
                  <a:schemeClr val="accent1">
                    <a:lumMod val="75000"/>
                  </a:schemeClr>
                </a:solidFill>
              </a:rPr>
              <a:t>map.removeItem</a:t>
            </a:r>
            <a:r>
              <a:rPr lang="sv-SE" sz="1200" dirty="0">
                <a:solidFill>
                  <a:schemeClr val="accent1">
                    <a:lumMod val="75000"/>
                  </a:schemeClr>
                </a:solidFill>
              </a:rPr>
              <a:t>(5,30);</a:t>
            </a:r>
            <a:br>
              <a:rPr lang="sv-SE" sz="1200" dirty="0">
                <a:solidFill>
                  <a:schemeClr val="accent1">
                    <a:lumMod val="75000"/>
                  </a:schemeClr>
                </a:solidFill>
              </a:rPr>
            </a:br>
            <a:r>
              <a:rPr lang="sv-SE" sz="1200" dirty="0">
                <a:solidFill>
                  <a:schemeClr val="accent1">
                    <a:lumMod val="75000"/>
                  </a:schemeClr>
                </a:solidFill>
              </a:rPr>
              <a:t>}</a:t>
            </a:r>
            <a:br>
              <a:rPr lang="sv-SE" sz="1200" dirty="0">
                <a:solidFill>
                  <a:schemeClr val="accent1">
                    <a:lumMod val="75000"/>
                  </a:schemeClr>
                </a:solidFill>
              </a:rPr>
            </a:br>
            <a:br>
              <a:rPr lang="sv-SE" sz="1200" dirty="0">
                <a:solidFill>
                  <a:schemeClr val="accent1">
                    <a:lumMod val="75000"/>
                  </a:schemeClr>
                </a:solidFill>
              </a:rPr>
            </a:br>
            <a:r>
              <a:rPr lang="sv-SE" sz="1200" dirty="0">
                <a:solidFill>
                  <a:schemeClr val="accent1">
                    <a:lumMod val="75000"/>
                  </a:schemeClr>
                </a:solidFill>
              </a:rPr>
              <a:t>@Test(</a:t>
            </a:r>
            <a:r>
              <a:rPr lang="sv-SE" sz="1200" dirty="0" err="1">
                <a:solidFill>
                  <a:schemeClr val="accent1">
                    <a:lumMod val="75000"/>
                  </a:schemeClr>
                </a:solidFill>
              </a:rPr>
              <a:t>expected</a:t>
            </a:r>
            <a:r>
              <a:rPr lang="sv-SE" sz="1200" dirty="0">
                <a:solidFill>
                  <a:schemeClr val="accent1">
                    <a:lumMod val="75000"/>
                  </a:schemeClr>
                </a:solidFill>
              </a:rPr>
              <a:t> = </a:t>
            </a:r>
            <a:r>
              <a:rPr lang="sv-SE" sz="1200" dirty="0" err="1">
                <a:solidFill>
                  <a:schemeClr val="accent1">
                    <a:lumMod val="75000"/>
                  </a:schemeClr>
                </a:solidFill>
              </a:rPr>
              <a:t>IndexOutOfBoundsException.class</a:t>
            </a:r>
            <a:r>
              <a:rPr lang="sv-SE" sz="1200" dirty="0">
                <a:solidFill>
                  <a:schemeClr val="accent1">
                    <a:lumMod val="75000"/>
                  </a:schemeClr>
                </a:solidFill>
              </a:rPr>
              <a:t>)</a:t>
            </a:r>
            <a:br>
              <a:rPr lang="sv-SE" sz="1200" dirty="0">
                <a:solidFill>
                  <a:schemeClr val="accent1">
                    <a:lumMod val="75000"/>
                  </a:schemeClr>
                </a:solidFill>
              </a:rPr>
            </a:br>
            <a:r>
              <a:rPr lang="sv-SE" sz="1200" dirty="0">
                <a:solidFill>
                  <a:schemeClr val="accent1">
                    <a:lumMod val="75000"/>
                  </a:schemeClr>
                </a:solidFill>
              </a:rPr>
              <a:t>public </a:t>
            </a:r>
            <a:r>
              <a:rPr lang="sv-SE" sz="1200" dirty="0" err="1">
                <a:solidFill>
                  <a:schemeClr val="accent1">
                    <a:lumMod val="75000"/>
                  </a:schemeClr>
                </a:solidFill>
              </a:rPr>
              <a:t>void</a:t>
            </a:r>
            <a:r>
              <a:rPr lang="sv-SE" sz="1200" dirty="0">
                <a:solidFill>
                  <a:schemeClr val="accent1">
                    <a:lumMod val="75000"/>
                  </a:schemeClr>
                </a:solidFill>
              </a:rPr>
              <a:t> </a:t>
            </a:r>
            <a:r>
              <a:rPr lang="sv-SE" sz="1200" dirty="0" err="1">
                <a:solidFill>
                  <a:schemeClr val="accent1">
                    <a:lumMod val="75000"/>
                  </a:schemeClr>
                </a:solidFill>
              </a:rPr>
              <a:t>removeItem_WrongHeight_indexOutOfBound</a:t>
            </a:r>
            <a:r>
              <a:rPr lang="sv-SE" sz="1200" dirty="0">
                <a:solidFill>
                  <a:schemeClr val="accent1">
                    <a:lumMod val="75000"/>
                  </a:schemeClr>
                </a:solidFill>
              </a:rPr>
              <a:t>(){</a:t>
            </a:r>
            <a:br>
              <a:rPr lang="sv-SE" sz="1200" dirty="0">
                <a:solidFill>
                  <a:schemeClr val="accent1">
                    <a:lumMod val="75000"/>
                  </a:schemeClr>
                </a:solidFill>
              </a:rPr>
            </a:br>
            <a:r>
              <a:rPr lang="sv-SE" sz="1200" dirty="0">
                <a:solidFill>
                  <a:schemeClr val="accent1">
                    <a:lumMod val="75000"/>
                  </a:schemeClr>
                </a:solidFill>
              </a:rPr>
              <a:t>    </a:t>
            </a:r>
            <a:r>
              <a:rPr lang="sv-SE" sz="1200" dirty="0" err="1">
                <a:solidFill>
                  <a:schemeClr val="accent1">
                    <a:lumMod val="75000"/>
                  </a:schemeClr>
                </a:solidFill>
              </a:rPr>
              <a:t>Map</a:t>
            </a:r>
            <a:r>
              <a:rPr lang="sv-SE" sz="1200" dirty="0">
                <a:solidFill>
                  <a:schemeClr val="accent1">
                    <a:lumMod val="75000"/>
                  </a:schemeClr>
                </a:solidFill>
              </a:rPr>
              <a:t> </a:t>
            </a:r>
            <a:r>
              <a:rPr lang="sv-SE" sz="1200" dirty="0" err="1">
                <a:solidFill>
                  <a:schemeClr val="accent1">
                    <a:lumMod val="75000"/>
                  </a:schemeClr>
                </a:solidFill>
              </a:rPr>
              <a:t>map</a:t>
            </a:r>
            <a:r>
              <a:rPr lang="sv-SE" sz="1200" dirty="0">
                <a:solidFill>
                  <a:schemeClr val="accent1">
                    <a:lumMod val="75000"/>
                  </a:schemeClr>
                </a:solidFill>
              </a:rPr>
              <a:t> = new </a:t>
            </a:r>
            <a:r>
              <a:rPr lang="sv-SE" sz="1200" dirty="0" err="1">
                <a:solidFill>
                  <a:schemeClr val="accent1">
                    <a:lumMod val="75000"/>
                  </a:schemeClr>
                </a:solidFill>
              </a:rPr>
              <a:t>Map</a:t>
            </a:r>
            <a:r>
              <a:rPr lang="sv-SE" sz="1200" dirty="0">
                <a:solidFill>
                  <a:schemeClr val="accent1">
                    <a:lumMod val="75000"/>
                  </a:schemeClr>
                </a:solidFill>
              </a:rPr>
              <a:t>(20,20);</a:t>
            </a:r>
            <a:br>
              <a:rPr lang="sv-SE" sz="1200" dirty="0">
                <a:solidFill>
                  <a:schemeClr val="accent1">
                    <a:lumMod val="75000"/>
                  </a:schemeClr>
                </a:solidFill>
              </a:rPr>
            </a:br>
            <a:r>
              <a:rPr lang="sv-SE" sz="1200" dirty="0">
                <a:solidFill>
                  <a:schemeClr val="accent1">
                    <a:lumMod val="75000"/>
                  </a:schemeClr>
                </a:solidFill>
              </a:rPr>
              <a:t>    </a:t>
            </a:r>
            <a:r>
              <a:rPr lang="sv-SE" sz="1200" dirty="0" err="1">
                <a:solidFill>
                  <a:schemeClr val="accent1">
                    <a:lumMod val="75000"/>
                  </a:schemeClr>
                </a:solidFill>
              </a:rPr>
              <a:t>map.removeItem</a:t>
            </a:r>
            <a:r>
              <a:rPr lang="sv-SE" sz="1200" dirty="0">
                <a:solidFill>
                  <a:schemeClr val="accent1">
                    <a:lumMod val="75000"/>
                  </a:schemeClr>
                </a:solidFill>
              </a:rPr>
              <a:t>(30,5);</a:t>
            </a:r>
            <a:br>
              <a:rPr lang="sv-SE" sz="1200" dirty="0">
                <a:solidFill>
                  <a:schemeClr val="accent1">
                    <a:lumMod val="75000"/>
                  </a:schemeClr>
                </a:solidFill>
              </a:rPr>
            </a:br>
            <a:r>
              <a:rPr lang="sv-SE" sz="1200" dirty="0">
                <a:solidFill>
                  <a:schemeClr val="accent1">
                    <a:lumMod val="75000"/>
                  </a:schemeClr>
                </a:solidFill>
              </a:rPr>
              <a:t>}</a:t>
            </a:r>
          </a:p>
        </p:txBody>
      </p:sp>
      <p:sp>
        <p:nvSpPr>
          <p:cNvPr id="6" name="Platshållare för text 5"/>
          <p:cNvSpPr>
            <a:spLocks noGrp="1"/>
          </p:cNvSpPr>
          <p:nvPr>
            <p:ph type="body" sz="quarter" idx="3"/>
          </p:nvPr>
        </p:nvSpPr>
        <p:spPr>
          <a:xfrm>
            <a:off x="6175376" y="1451373"/>
            <a:ext cx="5183188" cy="411956"/>
          </a:xfrm>
        </p:spPr>
        <p:txBody>
          <a:bodyPr>
            <a:normAutofit lnSpcReduction="10000"/>
          </a:bodyPr>
          <a:lstStyle/>
          <a:p>
            <a:r>
              <a:rPr lang="sv-SE" dirty="0"/>
              <a:t>Koden som testas</a:t>
            </a:r>
          </a:p>
        </p:txBody>
      </p:sp>
      <p:sp>
        <p:nvSpPr>
          <p:cNvPr id="7" name="Platshållare för innehåll 6"/>
          <p:cNvSpPr>
            <a:spLocks noGrp="1"/>
          </p:cNvSpPr>
          <p:nvPr>
            <p:ph sz="quarter" idx="4"/>
          </p:nvPr>
        </p:nvSpPr>
        <p:spPr>
          <a:xfrm>
            <a:off x="6172200" y="2093118"/>
            <a:ext cx="5183188" cy="4399755"/>
          </a:xfrm>
        </p:spPr>
        <p:txBody>
          <a:bodyPr>
            <a:normAutofit/>
          </a:bodyPr>
          <a:lstStyle/>
          <a:p>
            <a:pPr marL="0" indent="0">
              <a:buNone/>
            </a:pPr>
            <a:r>
              <a:rPr lang="sv-SE" sz="1400" dirty="0">
                <a:solidFill>
                  <a:schemeClr val="accent1">
                    <a:lumMod val="75000"/>
                  </a:schemeClr>
                </a:solidFill>
              </a:rPr>
              <a:t>public </a:t>
            </a:r>
            <a:r>
              <a:rPr lang="sv-SE" sz="1400" dirty="0" err="1">
                <a:solidFill>
                  <a:schemeClr val="accent1">
                    <a:lumMod val="75000"/>
                  </a:schemeClr>
                </a:solidFill>
              </a:rPr>
              <a:t>GameObject</a:t>
            </a:r>
            <a:r>
              <a:rPr lang="sv-SE" sz="1400" dirty="0">
                <a:solidFill>
                  <a:schemeClr val="accent1">
                    <a:lumMod val="75000"/>
                  </a:schemeClr>
                </a:solidFill>
              </a:rPr>
              <a:t> </a:t>
            </a:r>
            <a:r>
              <a:rPr lang="sv-SE" sz="1400" dirty="0" err="1">
                <a:solidFill>
                  <a:schemeClr val="accent1">
                    <a:lumMod val="75000"/>
                  </a:schemeClr>
                </a:solidFill>
              </a:rPr>
              <a:t>removeItem</a:t>
            </a:r>
            <a:r>
              <a:rPr lang="sv-SE" sz="1400" dirty="0">
                <a:solidFill>
                  <a:schemeClr val="accent1">
                    <a:lumMod val="75000"/>
                  </a:schemeClr>
                </a:solidFill>
              </a:rPr>
              <a:t>(</a:t>
            </a:r>
            <a:r>
              <a:rPr lang="sv-SE" sz="1400" dirty="0" err="1">
                <a:solidFill>
                  <a:schemeClr val="accent1">
                    <a:lumMod val="75000"/>
                  </a:schemeClr>
                </a:solidFill>
              </a:rPr>
              <a:t>int</a:t>
            </a:r>
            <a:r>
              <a:rPr lang="sv-SE" sz="1400" dirty="0">
                <a:solidFill>
                  <a:schemeClr val="accent1">
                    <a:lumMod val="75000"/>
                  </a:schemeClr>
                </a:solidFill>
              </a:rPr>
              <a:t> x, </a:t>
            </a:r>
            <a:r>
              <a:rPr lang="sv-SE" sz="1400" dirty="0" err="1">
                <a:solidFill>
                  <a:schemeClr val="accent1">
                    <a:lumMod val="75000"/>
                  </a:schemeClr>
                </a:solidFill>
              </a:rPr>
              <a:t>int</a:t>
            </a:r>
            <a:r>
              <a:rPr lang="sv-SE" sz="1400" dirty="0">
                <a:solidFill>
                  <a:schemeClr val="accent1">
                    <a:lumMod val="75000"/>
                  </a:schemeClr>
                </a:solidFill>
              </a:rPr>
              <a:t> y)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if</a:t>
            </a:r>
            <a:r>
              <a:rPr lang="sv-SE" sz="1400" dirty="0">
                <a:solidFill>
                  <a:schemeClr val="accent1">
                    <a:lumMod val="75000"/>
                  </a:schemeClr>
                </a:solidFill>
              </a:rPr>
              <a:t> (x &gt; </a:t>
            </a:r>
            <a:r>
              <a:rPr lang="sv-SE" sz="1400" dirty="0" err="1">
                <a:solidFill>
                  <a:schemeClr val="accent1">
                    <a:lumMod val="75000"/>
                  </a:schemeClr>
                </a:solidFill>
              </a:rPr>
              <a:t>width</a:t>
            </a: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throw</a:t>
            </a:r>
            <a:r>
              <a:rPr lang="sv-SE" sz="1400" dirty="0">
                <a:solidFill>
                  <a:schemeClr val="accent1">
                    <a:lumMod val="75000"/>
                  </a:schemeClr>
                </a:solidFill>
              </a:rPr>
              <a:t> new </a:t>
            </a:r>
            <a:r>
              <a:rPr lang="sv-SE" sz="1400" dirty="0" err="1">
                <a:solidFill>
                  <a:schemeClr val="accent1">
                    <a:lumMod val="75000"/>
                  </a:schemeClr>
                </a:solidFill>
              </a:rPr>
              <a:t>IndexOutOfBoundsException</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else</a:t>
            </a:r>
            <a:r>
              <a:rPr lang="sv-SE" sz="1400" dirty="0">
                <a:solidFill>
                  <a:schemeClr val="accent1">
                    <a:lumMod val="75000"/>
                  </a:schemeClr>
                </a:solidFill>
              </a:rPr>
              <a:t> </a:t>
            </a:r>
            <a:r>
              <a:rPr lang="sv-SE" sz="1400" dirty="0" err="1">
                <a:solidFill>
                  <a:schemeClr val="accent1">
                    <a:lumMod val="75000"/>
                  </a:schemeClr>
                </a:solidFill>
              </a:rPr>
              <a:t>if</a:t>
            </a:r>
            <a:r>
              <a:rPr lang="sv-SE" sz="1400" dirty="0">
                <a:solidFill>
                  <a:schemeClr val="accent1">
                    <a:lumMod val="75000"/>
                  </a:schemeClr>
                </a:solidFill>
              </a:rPr>
              <a:t> (y &gt; </a:t>
            </a:r>
            <a:r>
              <a:rPr lang="sv-SE" sz="1400" dirty="0" err="1">
                <a:solidFill>
                  <a:schemeClr val="accent1">
                    <a:lumMod val="75000"/>
                  </a:schemeClr>
                </a:solidFill>
              </a:rPr>
              <a:t>height</a:t>
            </a: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throw</a:t>
            </a:r>
            <a:r>
              <a:rPr lang="sv-SE" sz="1400" dirty="0">
                <a:solidFill>
                  <a:schemeClr val="accent1">
                    <a:lumMod val="75000"/>
                  </a:schemeClr>
                </a:solidFill>
              </a:rPr>
              <a:t> new </a:t>
            </a:r>
            <a:r>
              <a:rPr lang="sv-SE" sz="1400" dirty="0" err="1">
                <a:solidFill>
                  <a:schemeClr val="accent1">
                    <a:lumMod val="75000"/>
                  </a:schemeClr>
                </a:solidFill>
              </a:rPr>
              <a:t>IndexOutOfBoundsException</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GameObject</a:t>
            </a:r>
            <a:r>
              <a:rPr lang="sv-SE" sz="1400" dirty="0">
                <a:solidFill>
                  <a:schemeClr val="accent1">
                    <a:lumMod val="75000"/>
                  </a:schemeClr>
                </a:solidFill>
              </a:rPr>
              <a:t> </a:t>
            </a:r>
            <a:r>
              <a:rPr lang="sv-SE" sz="1400" dirty="0" err="1">
                <a:solidFill>
                  <a:schemeClr val="accent1">
                    <a:lumMod val="75000"/>
                  </a:schemeClr>
                </a:solidFill>
              </a:rPr>
              <a:t>obj</a:t>
            </a:r>
            <a:r>
              <a:rPr lang="sv-SE" sz="1400" dirty="0">
                <a:solidFill>
                  <a:schemeClr val="accent1">
                    <a:lumMod val="75000"/>
                  </a:schemeClr>
                </a:solidFill>
              </a:rPr>
              <a:t> = </a:t>
            </a:r>
            <a:r>
              <a:rPr lang="sv-SE" sz="1400" dirty="0" err="1">
                <a:solidFill>
                  <a:schemeClr val="accent1">
                    <a:lumMod val="75000"/>
                  </a:schemeClr>
                </a:solidFill>
              </a:rPr>
              <a:t>map</a:t>
            </a:r>
            <a:r>
              <a:rPr lang="sv-SE" sz="1400" dirty="0">
                <a:solidFill>
                  <a:schemeClr val="accent1">
                    <a:lumMod val="75000"/>
                  </a:schemeClr>
                </a:solidFill>
              </a:rPr>
              <a:t>[x][y];</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map</a:t>
            </a:r>
            <a:r>
              <a:rPr lang="sv-SE" sz="1400" dirty="0">
                <a:solidFill>
                  <a:schemeClr val="accent1">
                    <a:lumMod val="75000"/>
                  </a:schemeClr>
                </a:solidFill>
              </a:rPr>
              <a:t>[x][y] = </a:t>
            </a:r>
            <a:r>
              <a:rPr lang="sv-SE" sz="1400" dirty="0" err="1">
                <a:solidFill>
                  <a:schemeClr val="accent1">
                    <a:lumMod val="75000"/>
                  </a:schemeClr>
                </a:solidFill>
              </a:rPr>
              <a:t>null</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return</a:t>
            </a:r>
            <a:r>
              <a:rPr lang="sv-SE" sz="1400" dirty="0">
                <a:solidFill>
                  <a:schemeClr val="accent1">
                    <a:lumMod val="75000"/>
                  </a:schemeClr>
                </a:solidFill>
              </a:rPr>
              <a:t> </a:t>
            </a:r>
            <a:r>
              <a:rPr lang="sv-SE" sz="1400" dirty="0" err="1">
                <a:solidFill>
                  <a:schemeClr val="accent1">
                    <a:lumMod val="75000"/>
                  </a:schemeClr>
                </a:solidFill>
              </a:rPr>
              <a:t>obj</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a:t>
            </a:r>
          </a:p>
        </p:txBody>
      </p:sp>
    </p:spTree>
    <p:custDataLst>
      <p:tags r:id="rId1"/>
    </p:custDataLst>
    <p:extLst>
      <p:ext uri="{BB962C8B-B14F-4D97-AF65-F5344CB8AC3E}">
        <p14:creationId xmlns:p14="http://schemas.microsoft.com/office/powerpoint/2010/main" val="40459159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Hampus</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noAutofit/>
          </a:bodyPr>
          <a:lstStyle/>
          <a:p>
            <a:pPr marL="0" indent="0">
              <a:buNone/>
            </a:pPr>
            <a:r>
              <a:rPr lang="sv-SE" sz="1400" dirty="0">
                <a:solidFill>
                  <a:schemeClr val="accent1">
                    <a:lumMod val="75000"/>
                  </a:schemeClr>
                </a:solidFill>
              </a:rPr>
              <a:t>@Test</a:t>
            </a:r>
            <a:br>
              <a:rPr lang="sv-SE" sz="1400" dirty="0">
                <a:solidFill>
                  <a:schemeClr val="accent1">
                    <a:lumMod val="75000"/>
                  </a:schemeClr>
                </a:solidFill>
              </a:rPr>
            </a:br>
            <a:r>
              <a:rPr lang="sv-SE" sz="1400" dirty="0">
                <a:solidFill>
                  <a:schemeClr val="accent1">
                    <a:lumMod val="75000"/>
                  </a:schemeClr>
                </a:solidFill>
              </a:rPr>
              <a:t>public </a:t>
            </a:r>
            <a:r>
              <a:rPr lang="sv-SE" sz="1400" dirty="0" err="1">
                <a:solidFill>
                  <a:schemeClr val="accent1">
                    <a:lumMod val="75000"/>
                  </a:schemeClr>
                </a:solidFill>
              </a:rPr>
              <a:t>void</a:t>
            </a:r>
            <a:r>
              <a:rPr lang="sv-SE" sz="1400" dirty="0">
                <a:solidFill>
                  <a:schemeClr val="accent1">
                    <a:lumMod val="75000"/>
                  </a:schemeClr>
                </a:solidFill>
              </a:rPr>
              <a:t> getStrength_EquipmentEmtpy_0strength(){</a:t>
            </a:r>
            <a:br>
              <a:rPr lang="sv-SE" sz="1400" dirty="0">
                <a:solidFill>
                  <a:schemeClr val="accent1">
                    <a:lumMod val="75000"/>
                  </a:schemeClr>
                </a:solidFill>
              </a:rPr>
            </a:br>
            <a:r>
              <a:rPr lang="sv-SE" sz="1400" dirty="0">
                <a:solidFill>
                  <a:schemeClr val="accent1">
                    <a:lumMod val="75000"/>
                  </a:schemeClr>
                </a:solidFill>
              </a:rPr>
              <a:t>    Hero </a:t>
            </a:r>
            <a:r>
              <a:rPr lang="sv-SE" sz="1400" dirty="0" err="1">
                <a:solidFill>
                  <a:schemeClr val="accent1">
                    <a:lumMod val="75000"/>
                  </a:schemeClr>
                </a:solidFill>
              </a:rPr>
              <a:t>hero</a:t>
            </a:r>
            <a:r>
              <a:rPr lang="sv-SE" sz="1400" dirty="0">
                <a:solidFill>
                  <a:schemeClr val="accent1">
                    <a:lumMod val="75000"/>
                  </a:schemeClr>
                </a:solidFill>
              </a:rPr>
              <a:t> = new Hero(100);</a:t>
            </a:r>
            <a:br>
              <a:rPr lang="sv-SE" sz="1400" dirty="0">
                <a:solidFill>
                  <a:schemeClr val="accent1">
                    <a:lumMod val="75000"/>
                  </a:schemeClr>
                </a:solidFill>
              </a:rPr>
            </a:br>
            <a:r>
              <a:rPr lang="sv-SE" sz="1400" dirty="0">
                <a:solidFill>
                  <a:schemeClr val="accent1">
                    <a:lumMod val="75000"/>
                  </a:schemeClr>
                </a:solidFill>
              </a:rPr>
              <a:t>    </a:t>
            </a:r>
            <a:r>
              <a:rPr lang="sv-SE" sz="1400" i="1" dirty="0" err="1">
                <a:solidFill>
                  <a:schemeClr val="accent1">
                    <a:lumMod val="75000"/>
                  </a:schemeClr>
                </a:solidFill>
              </a:rPr>
              <a:t>assertEquals</a:t>
            </a:r>
            <a:r>
              <a:rPr lang="sv-SE" sz="1400" dirty="0">
                <a:solidFill>
                  <a:schemeClr val="accent1">
                    <a:lumMod val="75000"/>
                  </a:schemeClr>
                </a:solidFill>
              </a:rPr>
              <a:t>(0, </a:t>
            </a:r>
            <a:r>
              <a:rPr lang="sv-SE" sz="1400" dirty="0" err="1">
                <a:solidFill>
                  <a:schemeClr val="accent1">
                    <a:lumMod val="75000"/>
                  </a:schemeClr>
                </a:solidFill>
              </a:rPr>
              <a:t>hero.getStrength</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a:t>
            </a:r>
            <a:br>
              <a:rPr lang="sv-SE" sz="1400" dirty="0">
                <a:solidFill>
                  <a:schemeClr val="accent1">
                    <a:lumMod val="75000"/>
                  </a:schemeClr>
                </a:solidFill>
              </a:rPr>
            </a:br>
            <a:br>
              <a:rPr lang="sv-SE" sz="1400" dirty="0">
                <a:solidFill>
                  <a:schemeClr val="accent1">
                    <a:lumMod val="75000"/>
                  </a:schemeClr>
                </a:solidFill>
              </a:rPr>
            </a:br>
            <a:r>
              <a:rPr lang="sv-SE" sz="1400" dirty="0">
                <a:solidFill>
                  <a:schemeClr val="accent1">
                    <a:lumMod val="75000"/>
                  </a:schemeClr>
                </a:solidFill>
              </a:rPr>
              <a:t>@Test</a:t>
            </a:r>
            <a:br>
              <a:rPr lang="sv-SE" sz="1400" dirty="0">
                <a:solidFill>
                  <a:schemeClr val="accent1">
                    <a:lumMod val="75000"/>
                  </a:schemeClr>
                </a:solidFill>
              </a:rPr>
            </a:br>
            <a:r>
              <a:rPr lang="sv-SE" sz="1400" dirty="0">
                <a:solidFill>
                  <a:schemeClr val="accent1">
                    <a:lumMod val="75000"/>
                  </a:schemeClr>
                </a:solidFill>
              </a:rPr>
              <a:t>public </a:t>
            </a:r>
            <a:r>
              <a:rPr lang="sv-SE" sz="1400" dirty="0" err="1">
                <a:solidFill>
                  <a:schemeClr val="accent1">
                    <a:lumMod val="75000"/>
                  </a:schemeClr>
                </a:solidFill>
              </a:rPr>
              <a:t>void</a:t>
            </a:r>
            <a:r>
              <a:rPr lang="sv-SE" sz="1400" dirty="0">
                <a:solidFill>
                  <a:schemeClr val="accent1">
                    <a:lumMod val="75000"/>
                  </a:schemeClr>
                </a:solidFill>
              </a:rPr>
              <a:t> getStrength_EquipmentWeapon_5Strength(){</a:t>
            </a:r>
            <a:br>
              <a:rPr lang="sv-SE" sz="1400" dirty="0">
                <a:solidFill>
                  <a:schemeClr val="accent1">
                    <a:lumMod val="75000"/>
                  </a:schemeClr>
                </a:solidFill>
              </a:rPr>
            </a:br>
            <a:r>
              <a:rPr lang="sv-SE" sz="1400" dirty="0">
                <a:solidFill>
                  <a:schemeClr val="accent1">
                    <a:lumMod val="75000"/>
                  </a:schemeClr>
                </a:solidFill>
              </a:rPr>
              <a:t>    Hero </a:t>
            </a:r>
            <a:r>
              <a:rPr lang="sv-SE" sz="1400" dirty="0" err="1">
                <a:solidFill>
                  <a:schemeClr val="accent1">
                    <a:lumMod val="75000"/>
                  </a:schemeClr>
                </a:solidFill>
              </a:rPr>
              <a:t>hero</a:t>
            </a:r>
            <a:r>
              <a:rPr lang="sv-SE" sz="1400" dirty="0">
                <a:solidFill>
                  <a:schemeClr val="accent1">
                    <a:lumMod val="75000"/>
                  </a:schemeClr>
                </a:solidFill>
              </a:rPr>
              <a:t> = new Hero(100);</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hero.pickUpItem</a:t>
            </a:r>
            <a:r>
              <a:rPr lang="sv-SE" sz="1400" dirty="0">
                <a:solidFill>
                  <a:schemeClr val="accent1">
                    <a:lumMod val="75000"/>
                  </a:schemeClr>
                </a:solidFill>
              </a:rPr>
              <a:t>(new </a:t>
            </a:r>
            <a:r>
              <a:rPr lang="sv-SE" sz="1400" dirty="0" err="1">
                <a:solidFill>
                  <a:schemeClr val="accent1">
                    <a:lumMod val="75000"/>
                  </a:schemeClr>
                </a:solidFill>
              </a:rPr>
              <a:t>Weapon</a:t>
            </a:r>
            <a:r>
              <a:rPr lang="sv-SE" sz="1400" dirty="0">
                <a:solidFill>
                  <a:schemeClr val="accent1">
                    <a:lumMod val="75000"/>
                  </a:schemeClr>
                </a:solidFill>
              </a:rPr>
              <a:t>(5));</a:t>
            </a:r>
            <a:br>
              <a:rPr lang="sv-SE" sz="1400" dirty="0">
                <a:solidFill>
                  <a:schemeClr val="accent1">
                    <a:lumMod val="75000"/>
                  </a:schemeClr>
                </a:solidFill>
              </a:rPr>
            </a:br>
            <a:r>
              <a:rPr lang="sv-SE" sz="1400" dirty="0">
                <a:solidFill>
                  <a:schemeClr val="accent1">
                    <a:lumMod val="75000"/>
                  </a:schemeClr>
                </a:solidFill>
              </a:rPr>
              <a:t>    </a:t>
            </a:r>
            <a:r>
              <a:rPr lang="sv-SE" sz="1400" i="1" dirty="0" err="1">
                <a:solidFill>
                  <a:schemeClr val="accent1">
                    <a:lumMod val="75000"/>
                  </a:schemeClr>
                </a:solidFill>
              </a:rPr>
              <a:t>assertEquals</a:t>
            </a:r>
            <a:r>
              <a:rPr lang="sv-SE" sz="1400" dirty="0">
                <a:solidFill>
                  <a:schemeClr val="accent1">
                    <a:lumMod val="75000"/>
                  </a:schemeClr>
                </a:solidFill>
              </a:rPr>
              <a:t>(5, </a:t>
            </a:r>
            <a:r>
              <a:rPr lang="sv-SE" sz="1400" dirty="0" err="1">
                <a:solidFill>
                  <a:schemeClr val="accent1">
                    <a:lumMod val="75000"/>
                  </a:schemeClr>
                </a:solidFill>
              </a:rPr>
              <a:t>hero.getStrength</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a:t>
            </a:r>
            <a:br>
              <a:rPr lang="sv-SE" sz="1400" dirty="0">
                <a:solidFill>
                  <a:schemeClr val="accent1">
                    <a:lumMod val="75000"/>
                  </a:schemeClr>
                </a:solidFill>
              </a:rPr>
            </a:br>
            <a:br>
              <a:rPr lang="sv-SE" sz="1400" dirty="0">
                <a:solidFill>
                  <a:schemeClr val="accent1">
                    <a:lumMod val="75000"/>
                  </a:schemeClr>
                </a:solidFill>
              </a:rPr>
            </a:br>
            <a:r>
              <a:rPr lang="sv-SE" sz="1400" dirty="0">
                <a:solidFill>
                  <a:schemeClr val="accent1">
                    <a:lumMod val="75000"/>
                  </a:schemeClr>
                </a:solidFill>
              </a:rPr>
              <a:t>@Test</a:t>
            </a:r>
            <a:br>
              <a:rPr lang="sv-SE" sz="1400" dirty="0">
                <a:solidFill>
                  <a:schemeClr val="accent1">
                    <a:lumMod val="75000"/>
                  </a:schemeClr>
                </a:solidFill>
              </a:rPr>
            </a:br>
            <a:r>
              <a:rPr lang="sv-SE" sz="1400" dirty="0">
                <a:solidFill>
                  <a:schemeClr val="accent1">
                    <a:lumMod val="75000"/>
                  </a:schemeClr>
                </a:solidFill>
              </a:rPr>
              <a:t>public </a:t>
            </a:r>
            <a:r>
              <a:rPr lang="sv-SE" sz="1400" dirty="0" err="1">
                <a:solidFill>
                  <a:schemeClr val="accent1">
                    <a:lumMod val="75000"/>
                  </a:schemeClr>
                </a:solidFill>
              </a:rPr>
              <a:t>void</a:t>
            </a:r>
            <a:r>
              <a:rPr lang="sv-SE" sz="1400" dirty="0">
                <a:solidFill>
                  <a:schemeClr val="accent1">
                    <a:lumMod val="75000"/>
                  </a:schemeClr>
                </a:solidFill>
              </a:rPr>
              <a:t> getStrength_EquipmentWeaponArmor_10Strength(){</a:t>
            </a:r>
            <a:br>
              <a:rPr lang="sv-SE" sz="1400" dirty="0">
                <a:solidFill>
                  <a:schemeClr val="accent1">
                    <a:lumMod val="75000"/>
                  </a:schemeClr>
                </a:solidFill>
              </a:rPr>
            </a:br>
            <a:r>
              <a:rPr lang="sv-SE" sz="1400" dirty="0">
                <a:solidFill>
                  <a:schemeClr val="accent1">
                    <a:lumMod val="75000"/>
                  </a:schemeClr>
                </a:solidFill>
              </a:rPr>
              <a:t>    Hero </a:t>
            </a:r>
            <a:r>
              <a:rPr lang="sv-SE" sz="1400" dirty="0" err="1">
                <a:solidFill>
                  <a:schemeClr val="accent1">
                    <a:lumMod val="75000"/>
                  </a:schemeClr>
                </a:solidFill>
              </a:rPr>
              <a:t>hero</a:t>
            </a:r>
            <a:r>
              <a:rPr lang="sv-SE" sz="1400" dirty="0">
                <a:solidFill>
                  <a:schemeClr val="accent1">
                    <a:lumMod val="75000"/>
                  </a:schemeClr>
                </a:solidFill>
              </a:rPr>
              <a:t> = new Hero(100);</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hero.pickUpItem</a:t>
            </a:r>
            <a:r>
              <a:rPr lang="sv-SE" sz="1400" dirty="0">
                <a:solidFill>
                  <a:schemeClr val="accent1">
                    <a:lumMod val="75000"/>
                  </a:schemeClr>
                </a:solidFill>
              </a:rPr>
              <a:t>(new </a:t>
            </a:r>
            <a:r>
              <a:rPr lang="sv-SE" sz="1400" dirty="0" err="1">
                <a:solidFill>
                  <a:schemeClr val="accent1">
                    <a:lumMod val="75000"/>
                  </a:schemeClr>
                </a:solidFill>
              </a:rPr>
              <a:t>Weapon</a:t>
            </a:r>
            <a:r>
              <a:rPr lang="sv-SE" sz="1400" dirty="0">
                <a:solidFill>
                  <a:schemeClr val="accent1">
                    <a:lumMod val="75000"/>
                  </a:schemeClr>
                </a:solidFill>
              </a:rPr>
              <a:t>(5));</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hero.pickUpItem</a:t>
            </a:r>
            <a:r>
              <a:rPr lang="sv-SE" sz="1400" dirty="0">
                <a:solidFill>
                  <a:schemeClr val="accent1">
                    <a:lumMod val="75000"/>
                  </a:schemeClr>
                </a:solidFill>
              </a:rPr>
              <a:t>(new </a:t>
            </a:r>
            <a:r>
              <a:rPr lang="sv-SE" sz="1400" dirty="0" err="1">
                <a:solidFill>
                  <a:schemeClr val="accent1">
                    <a:lumMod val="75000"/>
                  </a:schemeClr>
                </a:solidFill>
              </a:rPr>
              <a:t>Armor</a:t>
            </a:r>
            <a:r>
              <a:rPr lang="sv-SE" sz="1400" dirty="0">
                <a:solidFill>
                  <a:schemeClr val="accent1">
                    <a:lumMod val="75000"/>
                  </a:schemeClr>
                </a:solidFill>
              </a:rPr>
              <a:t>(5));</a:t>
            </a:r>
            <a:br>
              <a:rPr lang="sv-SE" sz="1400" dirty="0">
                <a:solidFill>
                  <a:schemeClr val="accent1">
                    <a:lumMod val="75000"/>
                  </a:schemeClr>
                </a:solidFill>
              </a:rPr>
            </a:br>
            <a:r>
              <a:rPr lang="sv-SE" sz="1400" dirty="0">
                <a:solidFill>
                  <a:schemeClr val="accent1">
                    <a:lumMod val="75000"/>
                  </a:schemeClr>
                </a:solidFill>
              </a:rPr>
              <a:t>    </a:t>
            </a:r>
            <a:r>
              <a:rPr lang="sv-SE" sz="1400" i="1" dirty="0" err="1">
                <a:solidFill>
                  <a:schemeClr val="accent1">
                    <a:lumMod val="75000"/>
                  </a:schemeClr>
                </a:solidFill>
              </a:rPr>
              <a:t>assertEquals</a:t>
            </a:r>
            <a:r>
              <a:rPr lang="sv-SE" sz="1400" dirty="0">
                <a:solidFill>
                  <a:schemeClr val="accent1">
                    <a:lumMod val="75000"/>
                  </a:schemeClr>
                </a:solidFill>
              </a:rPr>
              <a:t>(10, </a:t>
            </a:r>
            <a:r>
              <a:rPr lang="sv-SE" sz="1400" dirty="0" err="1">
                <a:solidFill>
                  <a:schemeClr val="accent1">
                    <a:lumMod val="75000"/>
                  </a:schemeClr>
                </a:solidFill>
              </a:rPr>
              <a:t>hero.getStrength</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a:t>
            </a:r>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normAutofit/>
          </a:bodyPr>
          <a:lstStyle/>
          <a:p>
            <a:pPr marL="0" indent="0">
              <a:buNone/>
            </a:pPr>
            <a:r>
              <a:rPr lang="sv-SE" sz="1400" dirty="0">
                <a:solidFill>
                  <a:schemeClr val="accent1">
                    <a:lumMod val="75000"/>
                  </a:schemeClr>
                </a:solidFill>
              </a:rPr>
              <a:t>public </a:t>
            </a:r>
            <a:r>
              <a:rPr lang="sv-SE" sz="1400" dirty="0" err="1">
                <a:solidFill>
                  <a:schemeClr val="accent1">
                    <a:lumMod val="75000"/>
                  </a:schemeClr>
                </a:solidFill>
              </a:rPr>
              <a:t>int</a:t>
            </a:r>
            <a:r>
              <a:rPr lang="sv-SE" sz="1400" dirty="0">
                <a:solidFill>
                  <a:schemeClr val="accent1">
                    <a:lumMod val="75000"/>
                  </a:schemeClr>
                </a:solidFill>
              </a:rPr>
              <a:t> </a:t>
            </a:r>
            <a:r>
              <a:rPr lang="sv-SE" sz="1400" dirty="0" err="1">
                <a:solidFill>
                  <a:schemeClr val="accent1">
                    <a:lumMod val="75000"/>
                  </a:schemeClr>
                </a:solidFill>
              </a:rPr>
              <a:t>getStrength</a:t>
            </a:r>
            <a:r>
              <a:rPr lang="sv-SE" sz="1400" dirty="0">
                <a:solidFill>
                  <a:schemeClr val="accent1">
                    <a:lumMod val="75000"/>
                  </a:schemeClr>
                </a:solidFill>
              </a:rPr>
              <a:t>(){</a:t>
            </a:r>
          </a:p>
          <a:p>
            <a:pPr marL="0" indent="0">
              <a:buNone/>
            </a:pP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int</a:t>
            </a:r>
            <a:r>
              <a:rPr lang="sv-SE" sz="1400" dirty="0">
                <a:solidFill>
                  <a:schemeClr val="accent1">
                    <a:lumMod val="75000"/>
                  </a:schemeClr>
                </a:solidFill>
              </a:rPr>
              <a:t> total = 0;</a:t>
            </a:r>
          </a:p>
          <a:p>
            <a:pPr marL="0" indent="0">
              <a:buNone/>
            </a:pP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if</a:t>
            </a:r>
            <a:r>
              <a:rPr lang="sv-SE" sz="1400" dirty="0">
                <a:solidFill>
                  <a:schemeClr val="accent1">
                    <a:lumMod val="75000"/>
                  </a:schemeClr>
                </a:solidFill>
              </a:rPr>
              <a:t>(</a:t>
            </a:r>
            <a:r>
              <a:rPr lang="sv-SE" sz="1400" dirty="0" err="1">
                <a:solidFill>
                  <a:schemeClr val="accent1">
                    <a:lumMod val="75000"/>
                  </a:schemeClr>
                </a:solidFill>
              </a:rPr>
              <a:t>equippedWeapon</a:t>
            </a:r>
            <a:r>
              <a:rPr lang="sv-SE" sz="1400" dirty="0">
                <a:solidFill>
                  <a:schemeClr val="accent1">
                    <a:lumMod val="75000"/>
                  </a:schemeClr>
                </a:solidFill>
              </a:rPr>
              <a:t> != </a:t>
            </a:r>
            <a:r>
              <a:rPr lang="sv-SE" sz="1400" dirty="0" err="1">
                <a:solidFill>
                  <a:schemeClr val="accent1">
                    <a:lumMod val="75000"/>
                  </a:schemeClr>
                </a:solidFill>
              </a:rPr>
              <a:t>null</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total += </a:t>
            </a:r>
            <a:r>
              <a:rPr lang="sv-SE" sz="1400" dirty="0" err="1">
                <a:solidFill>
                  <a:schemeClr val="accent1">
                    <a:lumMod val="75000"/>
                  </a:schemeClr>
                </a:solidFill>
              </a:rPr>
              <a:t>equippedWeapon.getDamage</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if</a:t>
            </a:r>
            <a:r>
              <a:rPr lang="sv-SE" sz="1400" dirty="0">
                <a:solidFill>
                  <a:schemeClr val="accent1">
                    <a:lumMod val="75000"/>
                  </a:schemeClr>
                </a:solidFill>
              </a:rPr>
              <a:t>(</a:t>
            </a:r>
            <a:r>
              <a:rPr lang="sv-SE" sz="1400" dirty="0" err="1">
                <a:solidFill>
                  <a:schemeClr val="accent1">
                    <a:lumMod val="75000"/>
                  </a:schemeClr>
                </a:solidFill>
              </a:rPr>
              <a:t>equippedArmor</a:t>
            </a:r>
            <a:r>
              <a:rPr lang="sv-SE" sz="1400" dirty="0">
                <a:solidFill>
                  <a:schemeClr val="accent1">
                    <a:lumMod val="75000"/>
                  </a:schemeClr>
                </a:solidFill>
              </a:rPr>
              <a:t> != </a:t>
            </a:r>
            <a:r>
              <a:rPr lang="sv-SE" sz="1400" dirty="0" err="1">
                <a:solidFill>
                  <a:schemeClr val="accent1">
                    <a:lumMod val="75000"/>
                  </a:schemeClr>
                </a:solidFill>
              </a:rPr>
              <a:t>null</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total += </a:t>
            </a:r>
            <a:r>
              <a:rPr lang="sv-SE" sz="1400" dirty="0" err="1">
                <a:solidFill>
                  <a:schemeClr val="accent1">
                    <a:lumMod val="75000"/>
                  </a:schemeClr>
                </a:solidFill>
              </a:rPr>
              <a:t>equippedArmor.getResistance</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p>
          <a:p>
            <a:pPr marL="0" indent="0">
              <a:buNone/>
            </a:pP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return</a:t>
            </a:r>
            <a:r>
              <a:rPr lang="sv-SE" sz="1400" dirty="0">
                <a:solidFill>
                  <a:schemeClr val="accent1">
                    <a:lumMod val="75000"/>
                  </a:schemeClr>
                </a:solidFill>
              </a:rPr>
              <a:t> total;</a:t>
            </a:r>
            <a:br>
              <a:rPr lang="sv-SE" sz="1400" dirty="0">
                <a:solidFill>
                  <a:schemeClr val="accent1">
                    <a:lumMod val="75000"/>
                  </a:schemeClr>
                </a:solidFill>
              </a:rPr>
            </a:br>
            <a:r>
              <a:rPr lang="sv-SE" sz="1400" dirty="0">
                <a:solidFill>
                  <a:schemeClr val="accent1">
                    <a:lumMod val="75000"/>
                  </a:schemeClr>
                </a:solidFill>
              </a:rPr>
              <a:t>}</a:t>
            </a:r>
          </a:p>
        </p:txBody>
      </p:sp>
    </p:spTree>
    <p:custDataLst>
      <p:tags r:id="rId1"/>
    </p:custDataLst>
    <p:extLst>
      <p:ext uri="{BB962C8B-B14F-4D97-AF65-F5344CB8AC3E}">
        <p14:creationId xmlns:p14="http://schemas.microsoft.com/office/powerpoint/2010/main" val="40689000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Ruben</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normAutofit/>
          </a:bodyPr>
          <a:lstStyle/>
          <a:p>
            <a:pPr marL="0" indent="0">
              <a:spcBef>
                <a:spcPts val="0"/>
              </a:spcBef>
              <a:buNone/>
            </a:pPr>
            <a:r>
              <a:rPr lang="sv-SE" sz="1500" dirty="0">
                <a:solidFill>
                  <a:srgbClr val="0070C0"/>
                </a:solidFill>
              </a:rPr>
              <a:t>Wall w; </a:t>
            </a:r>
          </a:p>
          <a:p>
            <a:pPr marL="0" indent="0">
              <a:spcBef>
                <a:spcPts val="0"/>
              </a:spcBef>
              <a:buNone/>
            </a:pPr>
            <a:endParaRPr lang="sv-SE" sz="1500" dirty="0">
              <a:solidFill>
                <a:srgbClr val="0070C0"/>
              </a:solidFill>
            </a:endParaRPr>
          </a:p>
          <a:p>
            <a:pPr marL="0" indent="0">
              <a:spcBef>
                <a:spcPts val="0"/>
              </a:spcBef>
              <a:buNone/>
            </a:pPr>
            <a:r>
              <a:rPr lang="sv-SE" sz="1500" dirty="0">
                <a:solidFill>
                  <a:srgbClr val="0070C0"/>
                </a:solidFill>
              </a:rPr>
              <a:t>@Before</a:t>
            </a:r>
          </a:p>
          <a:p>
            <a:pPr marL="0" indent="0">
              <a:spcBef>
                <a:spcPts val="0"/>
              </a:spcBef>
              <a:buNone/>
            </a:pPr>
            <a:r>
              <a:rPr lang="sv-SE" sz="1500" dirty="0">
                <a:solidFill>
                  <a:srgbClr val="0070C0"/>
                </a:solidFill>
              </a:rPr>
              <a:t>public </a:t>
            </a:r>
            <a:r>
              <a:rPr lang="sv-SE" sz="1500" dirty="0" err="1">
                <a:solidFill>
                  <a:srgbClr val="0070C0"/>
                </a:solidFill>
              </a:rPr>
              <a:t>void</a:t>
            </a:r>
            <a:r>
              <a:rPr lang="sv-SE" sz="1500" dirty="0">
                <a:solidFill>
                  <a:srgbClr val="0070C0"/>
                </a:solidFill>
              </a:rPr>
              <a:t> </a:t>
            </a:r>
            <a:r>
              <a:rPr lang="sv-SE" sz="1500" dirty="0" err="1">
                <a:solidFill>
                  <a:srgbClr val="0070C0"/>
                </a:solidFill>
              </a:rPr>
              <a:t>createWall</a:t>
            </a:r>
            <a:r>
              <a:rPr lang="sv-SE" sz="1500" dirty="0">
                <a:solidFill>
                  <a:srgbClr val="0070C0"/>
                </a:solidFill>
              </a:rPr>
              <a:t>() {</a:t>
            </a:r>
          </a:p>
          <a:p>
            <a:pPr marL="0" indent="0">
              <a:spcBef>
                <a:spcPts val="0"/>
              </a:spcBef>
              <a:buNone/>
            </a:pPr>
            <a:r>
              <a:rPr lang="sv-SE" sz="1500" dirty="0">
                <a:solidFill>
                  <a:srgbClr val="0070C0"/>
                </a:solidFill>
              </a:rPr>
              <a:t>        w = new Wall(</a:t>
            </a:r>
            <a:r>
              <a:rPr lang="sv-SE" sz="1500" dirty="0" err="1">
                <a:solidFill>
                  <a:srgbClr val="0070C0"/>
                </a:solidFill>
              </a:rPr>
              <a:t>Color.GRAY</a:t>
            </a:r>
            <a:r>
              <a:rPr lang="sv-SE" sz="1500" dirty="0">
                <a:solidFill>
                  <a:srgbClr val="0070C0"/>
                </a:solidFill>
              </a:rPr>
              <a:t>);</a:t>
            </a:r>
          </a:p>
          <a:p>
            <a:pPr marL="0" indent="0">
              <a:spcBef>
                <a:spcPts val="0"/>
              </a:spcBef>
              <a:buNone/>
            </a:pPr>
            <a:r>
              <a:rPr lang="sv-SE" sz="1500" dirty="0">
                <a:solidFill>
                  <a:srgbClr val="0070C0"/>
                </a:solidFill>
              </a:rPr>
              <a:t>}</a:t>
            </a:r>
          </a:p>
          <a:p>
            <a:pPr marL="0" indent="0">
              <a:spcBef>
                <a:spcPts val="0"/>
              </a:spcBef>
              <a:buNone/>
            </a:pPr>
            <a:endParaRPr lang="sv-SE" sz="1500" dirty="0">
              <a:solidFill>
                <a:srgbClr val="0070C0"/>
              </a:solidFill>
            </a:endParaRPr>
          </a:p>
          <a:p>
            <a:pPr marL="0" indent="0">
              <a:spcBef>
                <a:spcPts val="0"/>
              </a:spcBef>
              <a:buNone/>
            </a:pPr>
            <a:r>
              <a:rPr lang="sv-SE" sz="1500" dirty="0">
                <a:solidFill>
                  <a:srgbClr val="0070C0"/>
                </a:solidFill>
              </a:rPr>
              <a:t>@Test</a:t>
            </a:r>
          </a:p>
          <a:p>
            <a:pPr marL="0" indent="0">
              <a:spcBef>
                <a:spcPts val="0"/>
              </a:spcBef>
              <a:buNone/>
            </a:pPr>
            <a:r>
              <a:rPr lang="sv-SE" sz="1500" dirty="0">
                <a:solidFill>
                  <a:srgbClr val="0070C0"/>
                </a:solidFill>
              </a:rPr>
              <a:t>public </a:t>
            </a:r>
            <a:r>
              <a:rPr lang="sv-SE" sz="1500" dirty="0" err="1">
                <a:solidFill>
                  <a:srgbClr val="0070C0"/>
                </a:solidFill>
              </a:rPr>
              <a:t>void</a:t>
            </a:r>
            <a:r>
              <a:rPr lang="sv-SE" sz="1500" dirty="0">
                <a:solidFill>
                  <a:srgbClr val="0070C0"/>
                </a:solidFill>
              </a:rPr>
              <a:t> </a:t>
            </a:r>
            <a:r>
              <a:rPr lang="sv-SE" sz="1500" dirty="0" err="1">
                <a:solidFill>
                  <a:srgbClr val="0070C0"/>
                </a:solidFill>
              </a:rPr>
              <a:t>getSymbol_symbolIsX_true</a:t>
            </a:r>
            <a:r>
              <a:rPr lang="sv-SE" sz="1500" dirty="0">
                <a:solidFill>
                  <a:srgbClr val="0070C0"/>
                </a:solidFill>
              </a:rPr>
              <a:t>() {</a:t>
            </a:r>
          </a:p>
          <a:p>
            <a:pPr marL="0" indent="0">
              <a:spcBef>
                <a:spcPts val="0"/>
              </a:spcBef>
              <a:buNone/>
            </a:pPr>
            <a:r>
              <a:rPr lang="sv-SE" sz="1500" dirty="0">
                <a:solidFill>
                  <a:srgbClr val="0070C0"/>
                </a:solidFill>
              </a:rPr>
              <a:t>        </a:t>
            </a:r>
            <a:r>
              <a:rPr lang="sv-SE" sz="1500" dirty="0" err="1">
                <a:solidFill>
                  <a:srgbClr val="0070C0"/>
                </a:solidFill>
              </a:rPr>
              <a:t>assertEquals</a:t>
            </a:r>
            <a:r>
              <a:rPr lang="sv-SE" sz="1500" dirty="0">
                <a:solidFill>
                  <a:srgbClr val="0070C0"/>
                </a:solidFill>
              </a:rPr>
              <a:t>('X', </a:t>
            </a:r>
            <a:r>
              <a:rPr lang="sv-SE" sz="1500" dirty="0" err="1">
                <a:solidFill>
                  <a:srgbClr val="0070C0"/>
                </a:solidFill>
              </a:rPr>
              <a:t>w.getSymbol</a:t>
            </a:r>
            <a:r>
              <a:rPr lang="sv-SE" sz="1500" dirty="0">
                <a:solidFill>
                  <a:srgbClr val="0070C0"/>
                </a:solidFill>
              </a:rPr>
              <a:t>());</a:t>
            </a:r>
          </a:p>
          <a:p>
            <a:pPr marL="0" indent="0">
              <a:spcBef>
                <a:spcPts val="0"/>
              </a:spcBef>
              <a:buNone/>
            </a:pPr>
            <a:r>
              <a:rPr lang="sv-SE" sz="1500" dirty="0">
                <a:solidFill>
                  <a:srgbClr val="0070C0"/>
                </a:solidFill>
              </a:rPr>
              <a:t>}</a:t>
            </a:r>
          </a:p>
          <a:p>
            <a:pPr marL="0" indent="0">
              <a:spcBef>
                <a:spcPts val="0"/>
              </a:spcBef>
              <a:buNone/>
            </a:pPr>
            <a:endParaRPr lang="sv-SE" sz="1500" dirty="0">
              <a:solidFill>
                <a:srgbClr val="0070C0"/>
              </a:solidFill>
            </a:endParaRPr>
          </a:p>
          <a:p>
            <a:pPr marL="0" indent="0">
              <a:spcBef>
                <a:spcPts val="0"/>
              </a:spcBef>
              <a:buNone/>
            </a:pPr>
            <a:r>
              <a:rPr lang="sv-SE" sz="1500" dirty="0">
                <a:solidFill>
                  <a:srgbClr val="0070C0"/>
                </a:solidFill>
              </a:rPr>
              <a:t>@Test</a:t>
            </a:r>
          </a:p>
          <a:p>
            <a:pPr marL="0" indent="0">
              <a:spcBef>
                <a:spcPts val="0"/>
              </a:spcBef>
              <a:buNone/>
            </a:pPr>
            <a:r>
              <a:rPr lang="sv-SE" sz="1500" dirty="0">
                <a:solidFill>
                  <a:srgbClr val="0070C0"/>
                </a:solidFill>
              </a:rPr>
              <a:t>public </a:t>
            </a:r>
            <a:r>
              <a:rPr lang="sv-SE" sz="1500" dirty="0" err="1">
                <a:solidFill>
                  <a:srgbClr val="0070C0"/>
                </a:solidFill>
              </a:rPr>
              <a:t>void</a:t>
            </a:r>
            <a:r>
              <a:rPr lang="sv-SE" sz="1500" dirty="0">
                <a:solidFill>
                  <a:srgbClr val="0070C0"/>
                </a:solidFill>
              </a:rPr>
              <a:t> </a:t>
            </a:r>
            <a:r>
              <a:rPr lang="sv-SE" sz="1500" dirty="0" err="1">
                <a:solidFill>
                  <a:srgbClr val="0070C0"/>
                </a:solidFill>
              </a:rPr>
              <a:t>getColor_colorIsGray_true</a:t>
            </a:r>
            <a:r>
              <a:rPr lang="sv-SE" sz="1500" dirty="0">
                <a:solidFill>
                  <a:srgbClr val="0070C0"/>
                </a:solidFill>
              </a:rPr>
              <a:t>() {</a:t>
            </a:r>
          </a:p>
          <a:p>
            <a:pPr marL="0" indent="0">
              <a:spcBef>
                <a:spcPts val="0"/>
              </a:spcBef>
              <a:buNone/>
            </a:pPr>
            <a:r>
              <a:rPr lang="sv-SE" sz="1500" dirty="0">
                <a:solidFill>
                  <a:srgbClr val="0070C0"/>
                </a:solidFill>
              </a:rPr>
              <a:t>        </a:t>
            </a:r>
            <a:r>
              <a:rPr lang="sv-SE" sz="1500" dirty="0" err="1">
                <a:solidFill>
                  <a:srgbClr val="0070C0"/>
                </a:solidFill>
              </a:rPr>
              <a:t>assertEquals</a:t>
            </a:r>
            <a:r>
              <a:rPr lang="sv-SE" sz="1500" dirty="0">
                <a:solidFill>
                  <a:srgbClr val="0070C0"/>
                </a:solidFill>
              </a:rPr>
              <a:t>(</a:t>
            </a:r>
            <a:r>
              <a:rPr lang="sv-SE" sz="1500" dirty="0" err="1">
                <a:solidFill>
                  <a:srgbClr val="0070C0"/>
                </a:solidFill>
              </a:rPr>
              <a:t>Color.GRAY</a:t>
            </a:r>
            <a:r>
              <a:rPr lang="sv-SE" sz="1500" dirty="0">
                <a:solidFill>
                  <a:srgbClr val="0070C0"/>
                </a:solidFill>
              </a:rPr>
              <a:t>, </a:t>
            </a:r>
            <a:r>
              <a:rPr lang="sv-SE" sz="1500" dirty="0" err="1">
                <a:solidFill>
                  <a:srgbClr val="0070C0"/>
                </a:solidFill>
              </a:rPr>
              <a:t>w.getColor</a:t>
            </a:r>
            <a:r>
              <a:rPr lang="sv-SE" sz="1500" dirty="0">
                <a:solidFill>
                  <a:srgbClr val="0070C0"/>
                </a:solidFill>
              </a:rPr>
              <a:t>());</a:t>
            </a:r>
          </a:p>
          <a:p>
            <a:pPr marL="0" indent="0">
              <a:spcBef>
                <a:spcPts val="0"/>
              </a:spcBef>
              <a:buNone/>
            </a:pPr>
            <a:r>
              <a:rPr lang="sv-SE" sz="1500" dirty="0">
                <a:solidFill>
                  <a:srgbClr val="0070C0"/>
                </a:solidFill>
              </a:rPr>
              <a:t>}</a:t>
            </a:r>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normAutofit/>
          </a:bodyPr>
          <a:lstStyle/>
          <a:p>
            <a:pPr marL="0" indent="0">
              <a:spcBef>
                <a:spcPts val="0"/>
              </a:spcBef>
              <a:buNone/>
            </a:pPr>
            <a:r>
              <a:rPr lang="en-US" sz="1800" dirty="0">
                <a:solidFill>
                  <a:srgbClr val="0070C0"/>
                </a:solidFill>
              </a:rPr>
              <a:t>public class Wall extends Stationary {</a:t>
            </a:r>
          </a:p>
          <a:p>
            <a:pPr marL="0" indent="0">
              <a:spcBef>
                <a:spcPts val="0"/>
              </a:spcBef>
              <a:buNone/>
            </a:pPr>
            <a:endParaRPr lang="en-US" sz="1800" dirty="0">
              <a:solidFill>
                <a:srgbClr val="0070C0"/>
              </a:solidFill>
            </a:endParaRPr>
          </a:p>
          <a:p>
            <a:pPr marL="0" indent="0">
              <a:spcBef>
                <a:spcPts val="0"/>
              </a:spcBef>
              <a:buNone/>
            </a:pPr>
            <a:r>
              <a:rPr lang="en-US" sz="1800" dirty="0">
                <a:solidFill>
                  <a:srgbClr val="0070C0"/>
                </a:solidFill>
              </a:rPr>
              <a:t>    public Wall(Color color) {</a:t>
            </a:r>
          </a:p>
          <a:p>
            <a:pPr marL="0" indent="0">
              <a:spcBef>
                <a:spcPts val="0"/>
              </a:spcBef>
              <a:buNone/>
            </a:pPr>
            <a:r>
              <a:rPr lang="en-US" sz="1800" dirty="0">
                <a:solidFill>
                  <a:srgbClr val="0070C0"/>
                </a:solidFill>
              </a:rPr>
              <a:t>        super('X', color);</a:t>
            </a:r>
          </a:p>
          <a:p>
            <a:pPr marL="0" indent="0">
              <a:spcBef>
                <a:spcPts val="0"/>
              </a:spcBef>
              <a:buNone/>
            </a:pPr>
            <a:r>
              <a:rPr lang="en-US" sz="1800" dirty="0">
                <a:solidFill>
                  <a:srgbClr val="0070C0"/>
                </a:solidFill>
              </a:rPr>
              <a:t>    }</a:t>
            </a:r>
          </a:p>
          <a:p>
            <a:pPr marL="0" indent="0">
              <a:spcBef>
                <a:spcPts val="0"/>
              </a:spcBef>
              <a:buNone/>
            </a:pPr>
            <a:endParaRPr lang="en-US" sz="1800" dirty="0">
              <a:solidFill>
                <a:srgbClr val="0070C0"/>
              </a:solidFill>
            </a:endParaRPr>
          </a:p>
          <a:p>
            <a:pPr marL="0" indent="0">
              <a:spcBef>
                <a:spcPts val="0"/>
              </a:spcBef>
              <a:buNone/>
            </a:pPr>
            <a:r>
              <a:rPr lang="en-US" sz="1800" dirty="0">
                <a:solidFill>
                  <a:srgbClr val="0070C0"/>
                </a:solidFill>
              </a:rPr>
              <a:t>}</a:t>
            </a:r>
            <a:endParaRPr lang="sv-SE" sz="1800" dirty="0">
              <a:solidFill>
                <a:srgbClr val="0070C0"/>
              </a:solidFill>
            </a:endParaRPr>
          </a:p>
        </p:txBody>
      </p:sp>
    </p:spTree>
    <p:custDataLst>
      <p:tags r:id="rId1"/>
    </p:custDataLst>
    <p:extLst>
      <p:ext uri="{BB962C8B-B14F-4D97-AF65-F5344CB8AC3E}">
        <p14:creationId xmlns:p14="http://schemas.microsoft.com/office/powerpoint/2010/main" val="20365545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Ruben</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normAutofit/>
          </a:bodyPr>
          <a:lstStyle/>
          <a:p>
            <a:pPr marL="0" indent="0">
              <a:buNone/>
            </a:pPr>
            <a:r>
              <a:rPr lang="sv-SE" sz="1500" dirty="0">
                <a:solidFill>
                  <a:srgbClr val="0070C0"/>
                </a:solidFill>
              </a:rPr>
              <a:t>@Test</a:t>
            </a:r>
            <a:br>
              <a:rPr lang="sv-SE" sz="1500" dirty="0">
                <a:solidFill>
                  <a:srgbClr val="0070C0"/>
                </a:solidFill>
              </a:rPr>
            </a:br>
            <a:r>
              <a:rPr lang="sv-SE" sz="1500" dirty="0">
                <a:solidFill>
                  <a:srgbClr val="0070C0"/>
                </a:solidFill>
              </a:rPr>
              <a:t>public </a:t>
            </a:r>
            <a:r>
              <a:rPr lang="sv-SE" sz="1500" dirty="0" err="1">
                <a:solidFill>
                  <a:srgbClr val="0070C0"/>
                </a:solidFill>
              </a:rPr>
              <a:t>void</a:t>
            </a:r>
            <a:r>
              <a:rPr lang="sv-SE" sz="1500" dirty="0">
                <a:solidFill>
                  <a:srgbClr val="0070C0"/>
                </a:solidFill>
              </a:rPr>
              <a:t> addItem_Empty5SlotInventory_true() {</a:t>
            </a:r>
            <a:br>
              <a:rPr lang="sv-SE" sz="1500" dirty="0">
                <a:solidFill>
                  <a:srgbClr val="0070C0"/>
                </a:solidFill>
              </a:rPr>
            </a:br>
            <a:r>
              <a:rPr lang="sv-SE" sz="1500" dirty="0">
                <a:solidFill>
                  <a:srgbClr val="0070C0"/>
                </a:solidFill>
              </a:rPr>
              <a:t>    </a:t>
            </a:r>
            <a:r>
              <a:rPr lang="sv-SE" sz="1500" i="1" dirty="0" err="1">
                <a:solidFill>
                  <a:srgbClr val="0070C0"/>
                </a:solidFill>
              </a:rPr>
              <a:t>assertTrue</a:t>
            </a:r>
            <a:r>
              <a:rPr lang="sv-SE" sz="1500" dirty="0">
                <a:solidFill>
                  <a:srgbClr val="0070C0"/>
                </a:solidFill>
              </a:rPr>
              <a:t>(</a:t>
            </a:r>
            <a:r>
              <a:rPr lang="sv-SE" sz="1500" dirty="0" err="1">
                <a:solidFill>
                  <a:srgbClr val="0070C0"/>
                </a:solidFill>
              </a:rPr>
              <a:t>inventory.addItem</a:t>
            </a:r>
            <a:r>
              <a:rPr lang="sv-SE" sz="1500" dirty="0">
                <a:solidFill>
                  <a:srgbClr val="0070C0"/>
                </a:solidFill>
              </a:rPr>
              <a:t>(new </a:t>
            </a:r>
            <a:r>
              <a:rPr lang="sv-SE" sz="1500" dirty="0" err="1">
                <a:solidFill>
                  <a:srgbClr val="0070C0"/>
                </a:solidFill>
              </a:rPr>
              <a:t>Armor</a:t>
            </a:r>
            <a:r>
              <a:rPr lang="sv-SE" sz="1500" dirty="0">
                <a:solidFill>
                  <a:srgbClr val="0070C0"/>
                </a:solidFill>
              </a:rPr>
              <a:t>(20)));</a:t>
            </a:r>
          </a:p>
          <a:p>
            <a:pPr marL="0" indent="0">
              <a:spcBef>
                <a:spcPts val="0"/>
              </a:spcBef>
              <a:buNone/>
            </a:pPr>
            <a:r>
              <a:rPr lang="en-US" sz="1500" dirty="0">
                <a:solidFill>
                  <a:schemeClr val="accent1">
                    <a:lumMod val="75000"/>
                  </a:schemeClr>
                </a:solidFill>
              </a:rPr>
              <a:t>    </a:t>
            </a:r>
            <a:r>
              <a:rPr lang="en-US" sz="1500" dirty="0" err="1">
                <a:solidFill>
                  <a:schemeClr val="accent1">
                    <a:lumMod val="75000"/>
                  </a:schemeClr>
                </a:solidFill>
              </a:rPr>
              <a:t>assertNotEquals</a:t>
            </a:r>
            <a:r>
              <a:rPr lang="en-US" sz="1500" dirty="0">
                <a:solidFill>
                  <a:schemeClr val="accent1">
                    <a:lumMod val="75000"/>
                  </a:schemeClr>
                </a:solidFill>
              </a:rPr>
              <a:t>(null, </a:t>
            </a:r>
            <a:r>
              <a:rPr lang="en-US" sz="1500" dirty="0" err="1">
                <a:solidFill>
                  <a:schemeClr val="accent1">
                    <a:lumMod val="75000"/>
                  </a:schemeClr>
                </a:solidFill>
              </a:rPr>
              <a:t>inventory.getInventoryArray</a:t>
            </a:r>
            <a:r>
              <a:rPr lang="en-US" sz="1500" dirty="0">
                <a:solidFill>
                  <a:schemeClr val="accent1">
                    <a:lumMod val="75000"/>
                  </a:schemeClr>
                </a:solidFill>
              </a:rPr>
              <a:t>()[0]);</a:t>
            </a:r>
            <a:br>
              <a:rPr lang="sv-SE" sz="1500" dirty="0">
                <a:solidFill>
                  <a:srgbClr val="0070C0"/>
                </a:solidFill>
              </a:rPr>
            </a:br>
            <a:r>
              <a:rPr lang="sv-SE" sz="1500" dirty="0">
                <a:solidFill>
                  <a:srgbClr val="0070C0"/>
                </a:solidFill>
              </a:rPr>
              <a:t>}</a:t>
            </a:r>
            <a:br>
              <a:rPr lang="sv-SE" sz="1500" dirty="0">
                <a:solidFill>
                  <a:srgbClr val="0070C0"/>
                </a:solidFill>
              </a:rPr>
            </a:br>
            <a:br>
              <a:rPr lang="sv-SE" sz="1500" dirty="0">
                <a:solidFill>
                  <a:srgbClr val="0070C0"/>
                </a:solidFill>
              </a:rPr>
            </a:br>
            <a:r>
              <a:rPr lang="sv-SE" sz="1500" dirty="0">
                <a:solidFill>
                  <a:srgbClr val="0070C0"/>
                </a:solidFill>
              </a:rPr>
              <a:t>@Test</a:t>
            </a:r>
            <a:br>
              <a:rPr lang="sv-SE" sz="1500" dirty="0">
                <a:solidFill>
                  <a:srgbClr val="0070C0"/>
                </a:solidFill>
              </a:rPr>
            </a:br>
            <a:r>
              <a:rPr lang="sv-SE" sz="1500" dirty="0">
                <a:solidFill>
                  <a:srgbClr val="0070C0"/>
                </a:solidFill>
              </a:rPr>
              <a:t>public </a:t>
            </a:r>
            <a:r>
              <a:rPr lang="sv-SE" sz="1500" dirty="0" err="1">
                <a:solidFill>
                  <a:srgbClr val="0070C0"/>
                </a:solidFill>
              </a:rPr>
              <a:t>void</a:t>
            </a:r>
            <a:r>
              <a:rPr lang="sv-SE" sz="1500" dirty="0">
                <a:solidFill>
                  <a:srgbClr val="0070C0"/>
                </a:solidFill>
              </a:rPr>
              <a:t> addItem_Full5SlotInventory_false() {</a:t>
            </a:r>
            <a:br>
              <a:rPr lang="sv-SE" sz="1500" dirty="0">
                <a:solidFill>
                  <a:srgbClr val="0070C0"/>
                </a:solidFill>
              </a:rPr>
            </a:br>
            <a:r>
              <a:rPr lang="sv-SE" sz="1500" dirty="0">
                <a:solidFill>
                  <a:srgbClr val="0070C0"/>
                </a:solidFill>
              </a:rPr>
              <a:t>    for (</a:t>
            </a:r>
            <a:r>
              <a:rPr lang="sv-SE" sz="1500" dirty="0" err="1">
                <a:solidFill>
                  <a:srgbClr val="0070C0"/>
                </a:solidFill>
              </a:rPr>
              <a:t>int</a:t>
            </a:r>
            <a:r>
              <a:rPr lang="sv-SE" sz="1500" dirty="0">
                <a:solidFill>
                  <a:srgbClr val="0070C0"/>
                </a:solidFill>
              </a:rPr>
              <a:t> i = 0; i &lt; </a:t>
            </a:r>
            <a:r>
              <a:rPr lang="sv-SE" sz="1500" dirty="0" err="1">
                <a:solidFill>
                  <a:srgbClr val="0070C0"/>
                </a:solidFill>
              </a:rPr>
              <a:t>inventory.getInventoryArray</a:t>
            </a:r>
            <a:r>
              <a:rPr lang="sv-SE" sz="1500" dirty="0">
                <a:solidFill>
                  <a:srgbClr val="0070C0"/>
                </a:solidFill>
              </a:rPr>
              <a:t>().</a:t>
            </a:r>
            <a:r>
              <a:rPr lang="sv-SE" sz="1500" dirty="0" err="1">
                <a:solidFill>
                  <a:srgbClr val="0070C0"/>
                </a:solidFill>
              </a:rPr>
              <a:t>length</a:t>
            </a:r>
            <a:r>
              <a:rPr lang="sv-SE" sz="1500" dirty="0">
                <a:solidFill>
                  <a:srgbClr val="0070C0"/>
                </a:solidFill>
              </a:rPr>
              <a:t>; i++) {</a:t>
            </a:r>
            <a:br>
              <a:rPr lang="sv-SE" sz="1500" dirty="0">
                <a:solidFill>
                  <a:srgbClr val="0070C0"/>
                </a:solidFill>
              </a:rPr>
            </a:br>
            <a:r>
              <a:rPr lang="sv-SE" sz="1500" dirty="0">
                <a:solidFill>
                  <a:srgbClr val="0070C0"/>
                </a:solidFill>
              </a:rPr>
              <a:t>        </a:t>
            </a:r>
            <a:r>
              <a:rPr lang="sv-SE" sz="1500" dirty="0" err="1">
                <a:solidFill>
                  <a:srgbClr val="0070C0"/>
                </a:solidFill>
              </a:rPr>
              <a:t>inventory.addItem</a:t>
            </a:r>
            <a:r>
              <a:rPr lang="sv-SE" sz="1500" dirty="0">
                <a:solidFill>
                  <a:srgbClr val="0070C0"/>
                </a:solidFill>
              </a:rPr>
              <a:t>(new </a:t>
            </a:r>
            <a:r>
              <a:rPr lang="sv-SE" sz="1500" dirty="0" err="1">
                <a:solidFill>
                  <a:srgbClr val="0070C0"/>
                </a:solidFill>
              </a:rPr>
              <a:t>Armor</a:t>
            </a:r>
            <a:r>
              <a:rPr lang="sv-SE" sz="1500" dirty="0">
                <a:solidFill>
                  <a:srgbClr val="0070C0"/>
                </a:solidFill>
              </a:rPr>
              <a:t>(1));</a:t>
            </a:r>
            <a:br>
              <a:rPr lang="sv-SE" sz="1500" dirty="0">
                <a:solidFill>
                  <a:srgbClr val="0070C0"/>
                </a:solidFill>
              </a:rPr>
            </a:br>
            <a:r>
              <a:rPr lang="sv-SE" sz="1500" dirty="0">
                <a:solidFill>
                  <a:srgbClr val="0070C0"/>
                </a:solidFill>
              </a:rPr>
              <a:t>    }</a:t>
            </a:r>
            <a:br>
              <a:rPr lang="sv-SE" sz="1500" dirty="0">
                <a:solidFill>
                  <a:srgbClr val="0070C0"/>
                </a:solidFill>
              </a:rPr>
            </a:br>
            <a:r>
              <a:rPr lang="sv-SE" sz="1500" dirty="0">
                <a:solidFill>
                  <a:srgbClr val="0070C0"/>
                </a:solidFill>
              </a:rPr>
              <a:t>    </a:t>
            </a:r>
            <a:r>
              <a:rPr lang="sv-SE" sz="1500" i="1" dirty="0" err="1">
                <a:solidFill>
                  <a:srgbClr val="0070C0"/>
                </a:solidFill>
              </a:rPr>
              <a:t>assertFalse</a:t>
            </a:r>
            <a:r>
              <a:rPr lang="sv-SE" sz="1500" dirty="0">
                <a:solidFill>
                  <a:srgbClr val="0070C0"/>
                </a:solidFill>
              </a:rPr>
              <a:t>(</a:t>
            </a:r>
            <a:r>
              <a:rPr lang="sv-SE" sz="1500" dirty="0" err="1">
                <a:solidFill>
                  <a:srgbClr val="0070C0"/>
                </a:solidFill>
              </a:rPr>
              <a:t>inventory.addItem</a:t>
            </a:r>
            <a:r>
              <a:rPr lang="sv-SE" sz="1500" dirty="0">
                <a:solidFill>
                  <a:srgbClr val="0070C0"/>
                </a:solidFill>
              </a:rPr>
              <a:t>(new </a:t>
            </a:r>
            <a:r>
              <a:rPr lang="sv-SE" sz="1500" dirty="0" err="1">
                <a:solidFill>
                  <a:srgbClr val="0070C0"/>
                </a:solidFill>
              </a:rPr>
              <a:t>Weapon</a:t>
            </a:r>
            <a:r>
              <a:rPr lang="sv-SE" sz="1500" dirty="0">
                <a:solidFill>
                  <a:srgbClr val="0070C0"/>
                </a:solidFill>
              </a:rPr>
              <a:t>(10)));</a:t>
            </a:r>
            <a:br>
              <a:rPr lang="sv-SE" sz="1500" dirty="0">
                <a:solidFill>
                  <a:srgbClr val="0070C0"/>
                </a:solidFill>
              </a:rPr>
            </a:br>
            <a:r>
              <a:rPr lang="sv-SE" sz="1500" dirty="0">
                <a:solidFill>
                  <a:srgbClr val="0070C0"/>
                </a:solidFill>
              </a:rPr>
              <a:t>}</a:t>
            </a:r>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normAutofit/>
          </a:bodyPr>
          <a:lstStyle/>
          <a:p>
            <a:pPr marL="0" indent="0">
              <a:buNone/>
            </a:pPr>
            <a:r>
              <a:rPr lang="sv-SE" sz="1500" dirty="0">
                <a:solidFill>
                  <a:srgbClr val="0070C0"/>
                </a:solidFill>
              </a:rPr>
              <a:t>public </a:t>
            </a:r>
            <a:r>
              <a:rPr lang="sv-SE" sz="1500" dirty="0" err="1">
                <a:solidFill>
                  <a:srgbClr val="0070C0"/>
                </a:solidFill>
              </a:rPr>
              <a:t>boolean</a:t>
            </a:r>
            <a:r>
              <a:rPr lang="sv-SE" sz="1500" dirty="0">
                <a:solidFill>
                  <a:srgbClr val="0070C0"/>
                </a:solidFill>
              </a:rPr>
              <a:t> </a:t>
            </a:r>
            <a:r>
              <a:rPr lang="sv-SE" sz="1500" dirty="0" err="1">
                <a:solidFill>
                  <a:srgbClr val="0070C0"/>
                </a:solidFill>
              </a:rPr>
              <a:t>addItem</a:t>
            </a:r>
            <a:r>
              <a:rPr lang="sv-SE" sz="1500" dirty="0">
                <a:solidFill>
                  <a:srgbClr val="0070C0"/>
                </a:solidFill>
              </a:rPr>
              <a:t>(Equipment item) {</a:t>
            </a:r>
            <a:br>
              <a:rPr lang="sv-SE" sz="1500" dirty="0">
                <a:solidFill>
                  <a:srgbClr val="0070C0"/>
                </a:solidFill>
              </a:rPr>
            </a:br>
            <a:r>
              <a:rPr lang="sv-SE" sz="1500" dirty="0">
                <a:solidFill>
                  <a:srgbClr val="0070C0"/>
                </a:solidFill>
              </a:rPr>
              <a:t>    for (</a:t>
            </a:r>
            <a:r>
              <a:rPr lang="sv-SE" sz="1500" dirty="0" err="1">
                <a:solidFill>
                  <a:srgbClr val="0070C0"/>
                </a:solidFill>
              </a:rPr>
              <a:t>int</a:t>
            </a:r>
            <a:r>
              <a:rPr lang="sv-SE" sz="1500" dirty="0">
                <a:solidFill>
                  <a:srgbClr val="0070C0"/>
                </a:solidFill>
              </a:rPr>
              <a:t> i = 0; i &lt; </a:t>
            </a:r>
            <a:r>
              <a:rPr lang="sv-SE" sz="1500" dirty="0" err="1">
                <a:solidFill>
                  <a:srgbClr val="0070C0"/>
                </a:solidFill>
              </a:rPr>
              <a:t>inventoryArray.length</a:t>
            </a:r>
            <a:r>
              <a:rPr lang="sv-SE" sz="1500" dirty="0">
                <a:solidFill>
                  <a:srgbClr val="0070C0"/>
                </a:solidFill>
              </a:rPr>
              <a:t>; i++) {</a:t>
            </a:r>
            <a:br>
              <a:rPr lang="sv-SE" sz="1500" dirty="0">
                <a:solidFill>
                  <a:srgbClr val="0070C0"/>
                </a:solidFill>
              </a:rPr>
            </a:br>
            <a:r>
              <a:rPr lang="sv-SE" sz="1500" dirty="0">
                <a:solidFill>
                  <a:srgbClr val="0070C0"/>
                </a:solidFill>
              </a:rPr>
              <a:t>        </a:t>
            </a:r>
            <a:r>
              <a:rPr lang="sv-SE" sz="1500" dirty="0" err="1">
                <a:solidFill>
                  <a:srgbClr val="0070C0"/>
                </a:solidFill>
              </a:rPr>
              <a:t>if</a:t>
            </a:r>
            <a:r>
              <a:rPr lang="sv-SE" sz="1500" dirty="0">
                <a:solidFill>
                  <a:srgbClr val="0070C0"/>
                </a:solidFill>
              </a:rPr>
              <a:t> (</a:t>
            </a:r>
            <a:r>
              <a:rPr lang="sv-SE" sz="1500" dirty="0" err="1">
                <a:solidFill>
                  <a:srgbClr val="0070C0"/>
                </a:solidFill>
              </a:rPr>
              <a:t>inventoryArray</a:t>
            </a:r>
            <a:r>
              <a:rPr lang="sv-SE" sz="1500" dirty="0">
                <a:solidFill>
                  <a:srgbClr val="0070C0"/>
                </a:solidFill>
              </a:rPr>
              <a:t>[i] == </a:t>
            </a:r>
            <a:r>
              <a:rPr lang="sv-SE" sz="1500" dirty="0" err="1">
                <a:solidFill>
                  <a:srgbClr val="0070C0"/>
                </a:solidFill>
              </a:rPr>
              <a:t>null</a:t>
            </a:r>
            <a:r>
              <a:rPr lang="sv-SE" sz="1500" dirty="0">
                <a:solidFill>
                  <a:srgbClr val="0070C0"/>
                </a:solidFill>
              </a:rPr>
              <a:t>) {</a:t>
            </a:r>
            <a:br>
              <a:rPr lang="sv-SE" sz="1500" dirty="0">
                <a:solidFill>
                  <a:srgbClr val="0070C0"/>
                </a:solidFill>
              </a:rPr>
            </a:br>
            <a:r>
              <a:rPr lang="sv-SE" sz="1500" dirty="0">
                <a:solidFill>
                  <a:srgbClr val="0070C0"/>
                </a:solidFill>
              </a:rPr>
              <a:t>            </a:t>
            </a:r>
            <a:r>
              <a:rPr lang="sv-SE" sz="1500" dirty="0" err="1">
                <a:solidFill>
                  <a:srgbClr val="0070C0"/>
                </a:solidFill>
              </a:rPr>
              <a:t>inventoryArray</a:t>
            </a:r>
            <a:r>
              <a:rPr lang="sv-SE" sz="1500" dirty="0">
                <a:solidFill>
                  <a:srgbClr val="0070C0"/>
                </a:solidFill>
              </a:rPr>
              <a:t>[i] = item;</a:t>
            </a:r>
            <a:br>
              <a:rPr lang="sv-SE" sz="1500" dirty="0">
                <a:solidFill>
                  <a:srgbClr val="0070C0"/>
                </a:solidFill>
              </a:rPr>
            </a:br>
            <a:r>
              <a:rPr lang="sv-SE" sz="1500" dirty="0">
                <a:solidFill>
                  <a:srgbClr val="0070C0"/>
                </a:solidFill>
              </a:rPr>
              <a:t>            </a:t>
            </a:r>
            <a:r>
              <a:rPr lang="sv-SE" sz="1500" dirty="0" err="1">
                <a:solidFill>
                  <a:srgbClr val="0070C0"/>
                </a:solidFill>
              </a:rPr>
              <a:t>return</a:t>
            </a:r>
            <a:r>
              <a:rPr lang="sv-SE" sz="1500" dirty="0">
                <a:solidFill>
                  <a:srgbClr val="0070C0"/>
                </a:solidFill>
              </a:rPr>
              <a:t> </a:t>
            </a:r>
            <a:r>
              <a:rPr lang="sv-SE" sz="1500" dirty="0" err="1">
                <a:solidFill>
                  <a:srgbClr val="0070C0"/>
                </a:solidFill>
              </a:rPr>
              <a:t>true</a:t>
            </a:r>
            <a:r>
              <a:rPr lang="sv-SE" sz="1500" dirty="0">
                <a:solidFill>
                  <a:srgbClr val="0070C0"/>
                </a:solidFill>
              </a:rPr>
              <a:t>;</a:t>
            </a:r>
            <a:br>
              <a:rPr lang="sv-SE" sz="1500" dirty="0">
                <a:solidFill>
                  <a:srgbClr val="0070C0"/>
                </a:solidFill>
              </a:rPr>
            </a:br>
            <a:r>
              <a:rPr lang="sv-SE" sz="1500" dirty="0">
                <a:solidFill>
                  <a:srgbClr val="0070C0"/>
                </a:solidFill>
              </a:rPr>
              <a:t>        }</a:t>
            </a:r>
            <a:br>
              <a:rPr lang="sv-SE" sz="1500" dirty="0">
                <a:solidFill>
                  <a:srgbClr val="0070C0"/>
                </a:solidFill>
              </a:rPr>
            </a:br>
            <a:r>
              <a:rPr lang="sv-SE" sz="1500" dirty="0">
                <a:solidFill>
                  <a:srgbClr val="0070C0"/>
                </a:solidFill>
              </a:rPr>
              <a:t>    }</a:t>
            </a:r>
            <a:br>
              <a:rPr lang="sv-SE" sz="1500" dirty="0">
                <a:solidFill>
                  <a:srgbClr val="0070C0"/>
                </a:solidFill>
              </a:rPr>
            </a:br>
            <a:r>
              <a:rPr lang="sv-SE" sz="1500" dirty="0">
                <a:solidFill>
                  <a:srgbClr val="0070C0"/>
                </a:solidFill>
              </a:rPr>
              <a:t>    </a:t>
            </a:r>
            <a:r>
              <a:rPr lang="sv-SE" sz="1500" dirty="0" err="1">
                <a:solidFill>
                  <a:srgbClr val="0070C0"/>
                </a:solidFill>
              </a:rPr>
              <a:t>return</a:t>
            </a:r>
            <a:r>
              <a:rPr lang="sv-SE" sz="1500" dirty="0">
                <a:solidFill>
                  <a:srgbClr val="0070C0"/>
                </a:solidFill>
              </a:rPr>
              <a:t> </a:t>
            </a:r>
            <a:r>
              <a:rPr lang="sv-SE" sz="1500" dirty="0" err="1">
                <a:solidFill>
                  <a:srgbClr val="0070C0"/>
                </a:solidFill>
              </a:rPr>
              <a:t>false</a:t>
            </a:r>
            <a:r>
              <a:rPr lang="sv-SE" sz="1500" dirty="0">
                <a:solidFill>
                  <a:srgbClr val="0070C0"/>
                </a:solidFill>
              </a:rPr>
              <a:t>;</a:t>
            </a:r>
            <a:br>
              <a:rPr lang="sv-SE" sz="1500" dirty="0">
                <a:solidFill>
                  <a:srgbClr val="0070C0"/>
                </a:solidFill>
              </a:rPr>
            </a:br>
            <a:r>
              <a:rPr lang="sv-SE" sz="1500" dirty="0">
                <a:solidFill>
                  <a:srgbClr val="0070C0"/>
                </a:solidFill>
              </a:rPr>
              <a:t>}</a:t>
            </a:r>
          </a:p>
        </p:txBody>
      </p:sp>
    </p:spTree>
    <p:custDataLst>
      <p:tags r:id="rId1"/>
    </p:custDataLst>
    <p:extLst>
      <p:ext uri="{BB962C8B-B14F-4D97-AF65-F5344CB8AC3E}">
        <p14:creationId xmlns:p14="http://schemas.microsoft.com/office/powerpoint/2010/main" val="10130141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Henriette</a:t>
            </a:r>
          </a:p>
        </p:txBody>
      </p:sp>
      <p:sp>
        <p:nvSpPr>
          <p:cNvPr id="4" name="Platshållare för text 3"/>
          <p:cNvSpPr>
            <a:spLocks noGrp="1"/>
          </p:cNvSpPr>
          <p:nvPr>
            <p:ph type="body" idx="1"/>
          </p:nvPr>
        </p:nvSpPr>
        <p:spPr/>
        <p:txBody>
          <a:bodyPr/>
          <a:lstStyle/>
          <a:p>
            <a:r>
              <a:rPr lang="sv-SE" dirty="0" err="1"/>
              <a:t>Testkod</a:t>
            </a:r>
            <a:r>
              <a:rPr lang="sv-SE" dirty="0"/>
              <a:t> – första versionen</a:t>
            </a:r>
          </a:p>
        </p:txBody>
      </p:sp>
      <p:sp>
        <p:nvSpPr>
          <p:cNvPr id="5" name="Platshållare för innehåll 4"/>
          <p:cNvSpPr>
            <a:spLocks noGrp="1"/>
          </p:cNvSpPr>
          <p:nvPr>
            <p:ph sz="half" idx="2"/>
          </p:nvPr>
        </p:nvSpPr>
        <p:spPr>
          <a:xfrm>
            <a:off x="839788" y="2589195"/>
            <a:ext cx="5157787" cy="3600467"/>
          </a:xfrm>
        </p:spPr>
        <p:txBody>
          <a:bodyPr>
            <a:normAutofit fontScale="55000" lnSpcReduction="20000"/>
          </a:bodyPr>
          <a:lstStyle/>
          <a:p>
            <a:pPr marL="0" indent="0">
              <a:buNone/>
            </a:pPr>
            <a:r>
              <a:rPr lang="sv-SE" dirty="0">
                <a:solidFill>
                  <a:srgbClr val="0070C0"/>
                </a:solidFill>
              </a:rPr>
              <a:t>public </a:t>
            </a:r>
            <a:r>
              <a:rPr lang="sv-SE" dirty="0" err="1">
                <a:solidFill>
                  <a:srgbClr val="0070C0"/>
                </a:solidFill>
              </a:rPr>
              <a:t>class</a:t>
            </a:r>
            <a:r>
              <a:rPr lang="sv-SE" dirty="0">
                <a:solidFill>
                  <a:srgbClr val="0070C0"/>
                </a:solidFill>
              </a:rPr>
              <a:t> </a:t>
            </a:r>
            <a:r>
              <a:rPr lang="sv-SE" dirty="0" err="1">
                <a:solidFill>
                  <a:srgbClr val="0070C0"/>
                </a:solidFill>
              </a:rPr>
              <a:t>PlantTest</a:t>
            </a:r>
            <a:r>
              <a:rPr lang="sv-SE" dirty="0">
                <a:solidFill>
                  <a:srgbClr val="0070C0"/>
                </a:solidFill>
              </a:rPr>
              <a:t>:</a:t>
            </a:r>
            <a:br>
              <a:rPr lang="sv-SE" dirty="0">
                <a:solidFill>
                  <a:srgbClr val="0070C0"/>
                </a:solidFill>
              </a:rPr>
            </a:br>
            <a:br>
              <a:rPr lang="sv-SE" dirty="0">
                <a:solidFill>
                  <a:srgbClr val="0070C0"/>
                </a:solidFill>
              </a:rPr>
            </a:br>
            <a:r>
              <a:rPr lang="sv-SE" dirty="0">
                <a:solidFill>
                  <a:srgbClr val="0070C0"/>
                </a:solidFill>
              </a:rPr>
              <a:t>    private Plant p;</a:t>
            </a:r>
            <a:br>
              <a:rPr lang="sv-SE" dirty="0">
                <a:solidFill>
                  <a:srgbClr val="0070C0"/>
                </a:solidFill>
              </a:rPr>
            </a:br>
            <a:br>
              <a:rPr lang="sv-SE" dirty="0">
                <a:solidFill>
                  <a:srgbClr val="0070C0"/>
                </a:solidFill>
              </a:rPr>
            </a:br>
            <a:r>
              <a:rPr lang="sv-SE" dirty="0">
                <a:solidFill>
                  <a:srgbClr val="0070C0"/>
                </a:solidFill>
              </a:rPr>
              <a:t>    @Before</a:t>
            </a:r>
            <a:br>
              <a:rPr lang="sv-SE" dirty="0">
                <a:solidFill>
                  <a:srgbClr val="0070C0"/>
                </a:solidFill>
              </a:rPr>
            </a:br>
            <a:r>
              <a:rPr lang="sv-SE" dirty="0">
                <a:solidFill>
                  <a:srgbClr val="0070C0"/>
                </a:solidFill>
              </a:rPr>
              <a:t>    public </a:t>
            </a:r>
            <a:r>
              <a:rPr lang="sv-SE" dirty="0" err="1">
                <a:solidFill>
                  <a:srgbClr val="0070C0"/>
                </a:solidFill>
              </a:rPr>
              <a:t>void</a:t>
            </a:r>
            <a:r>
              <a:rPr lang="sv-SE" dirty="0">
                <a:solidFill>
                  <a:srgbClr val="0070C0"/>
                </a:solidFill>
              </a:rPr>
              <a:t> </a:t>
            </a:r>
            <a:r>
              <a:rPr lang="sv-SE" dirty="0" err="1">
                <a:solidFill>
                  <a:srgbClr val="0070C0"/>
                </a:solidFill>
              </a:rPr>
              <a:t>createPlant</a:t>
            </a:r>
            <a:r>
              <a:rPr lang="sv-SE" dirty="0">
                <a:solidFill>
                  <a:srgbClr val="0070C0"/>
                </a:solidFill>
              </a:rPr>
              <a:t>() {</a:t>
            </a:r>
            <a:br>
              <a:rPr lang="sv-SE" dirty="0">
                <a:solidFill>
                  <a:srgbClr val="0070C0"/>
                </a:solidFill>
              </a:rPr>
            </a:br>
            <a:r>
              <a:rPr lang="sv-SE" dirty="0">
                <a:solidFill>
                  <a:srgbClr val="0070C0"/>
                </a:solidFill>
              </a:rPr>
              <a:t>        p = new Plant(10, </a:t>
            </a:r>
            <a:r>
              <a:rPr lang="sv-SE" dirty="0" err="1">
                <a:solidFill>
                  <a:srgbClr val="0070C0"/>
                </a:solidFill>
              </a:rPr>
              <a:t>Color.</a:t>
            </a:r>
            <a:r>
              <a:rPr lang="sv-SE" i="1" dirty="0" err="1">
                <a:solidFill>
                  <a:srgbClr val="0070C0"/>
                </a:solidFill>
              </a:rPr>
              <a:t>RED</a:t>
            </a:r>
            <a:r>
              <a:rPr lang="sv-SE" dirty="0">
                <a:solidFill>
                  <a:srgbClr val="0070C0"/>
                </a:solidFill>
              </a:rPr>
              <a:t>); }</a:t>
            </a:r>
            <a:br>
              <a:rPr lang="sv-SE" dirty="0">
                <a:solidFill>
                  <a:srgbClr val="0070C0"/>
                </a:solidFill>
              </a:rPr>
            </a:br>
            <a:br>
              <a:rPr lang="sv-SE" dirty="0">
                <a:solidFill>
                  <a:srgbClr val="0070C0"/>
                </a:solidFill>
              </a:rPr>
            </a:br>
            <a:r>
              <a:rPr lang="sv-SE" dirty="0">
                <a:solidFill>
                  <a:srgbClr val="0070C0"/>
                </a:solidFill>
              </a:rPr>
              <a:t>    @Test</a:t>
            </a:r>
            <a:br>
              <a:rPr lang="sv-SE" dirty="0">
                <a:solidFill>
                  <a:srgbClr val="0070C0"/>
                </a:solidFill>
              </a:rPr>
            </a:br>
            <a:r>
              <a:rPr lang="sv-SE" dirty="0">
                <a:solidFill>
                  <a:srgbClr val="0070C0"/>
                </a:solidFill>
              </a:rPr>
              <a:t>    public </a:t>
            </a:r>
            <a:r>
              <a:rPr lang="sv-SE" dirty="0" err="1">
                <a:solidFill>
                  <a:srgbClr val="0070C0"/>
                </a:solidFill>
              </a:rPr>
              <a:t>void</a:t>
            </a:r>
            <a:r>
              <a:rPr lang="sv-SE" dirty="0">
                <a:solidFill>
                  <a:srgbClr val="0070C0"/>
                </a:solidFill>
              </a:rPr>
              <a:t> getHealthPoints_hpIs10_true() {</a:t>
            </a:r>
            <a:br>
              <a:rPr lang="sv-SE" dirty="0">
                <a:solidFill>
                  <a:srgbClr val="0070C0"/>
                </a:solidFill>
              </a:rPr>
            </a:br>
            <a:r>
              <a:rPr lang="sv-SE" dirty="0">
                <a:solidFill>
                  <a:srgbClr val="0070C0"/>
                </a:solidFill>
              </a:rPr>
              <a:t>        </a:t>
            </a:r>
            <a:r>
              <a:rPr lang="sv-SE" i="1" dirty="0" err="1">
                <a:solidFill>
                  <a:srgbClr val="0070C0"/>
                </a:solidFill>
              </a:rPr>
              <a:t>assertEquals</a:t>
            </a:r>
            <a:r>
              <a:rPr lang="sv-SE" dirty="0">
                <a:solidFill>
                  <a:srgbClr val="0070C0"/>
                </a:solidFill>
              </a:rPr>
              <a:t>(10, </a:t>
            </a:r>
            <a:r>
              <a:rPr lang="sv-SE" dirty="0" err="1">
                <a:solidFill>
                  <a:srgbClr val="0070C0"/>
                </a:solidFill>
              </a:rPr>
              <a:t>p.getHealthPoints</a:t>
            </a:r>
            <a:r>
              <a:rPr lang="sv-SE" dirty="0">
                <a:solidFill>
                  <a:srgbClr val="0070C0"/>
                </a:solidFill>
              </a:rPr>
              <a:t>()); }</a:t>
            </a:r>
            <a:br>
              <a:rPr lang="sv-SE" dirty="0">
                <a:solidFill>
                  <a:srgbClr val="0070C0"/>
                </a:solidFill>
              </a:rPr>
            </a:br>
            <a:br>
              <a:rPr lang="sv-SE" dirty="0">
                <a:solidFill>
                  <a:srgbClr val="0070C0"/>
                </a:solidFill>
              </a:rPr>
            </a:br>
            <a:r>
              <a:rPr lang="sv-SE" dirty="0">
                <a:solidFill>
                  <a:srgbClr val="0070C0"/>
                </a:solidFill>
              </a:rPr>
              <a:t>    @Test</a:t>
            </a:r>
            <a:br>
              <a:rPr lang="sv-SE" dirty="0">
                <a:solidFill>
                  <a:srgbClr val="0070C0"/>
                </a:solidFill>
              </a:rPr>
            </a:br>
            <a:r>
              <a:rPr lang="sv-SE" dirty="0">
                <a:solidFill>
                  <a:srgbClr val="0070C0"/>
                </a:solidFill>
              </a:rPr>
              <a:t>    public </a:t>
            </a:r>
            <a:r>
              <a:rPr lang="sv-SE" dirty="0" err="1">
                <a:solidFill>
                  <a:srgbClr val="0070C0"/>
                </a:solidFill>
              </a:rPr>
              <a:t>void</a:t>
            </a:r>
            <a:r>
              <a:rPr lang="sv-SE" dirty="0">
                <a:solidFill>
                  <a:srgbClr val="0070C0"/>
                </a:solidFill>
              </a:rPr>
              <a:t> </a:t>
            </a:r>
            <a:r>
              <a:rPr lang="sv-SE" dirty="0" err="1">
                <a:solidFill>
                  <a:srgbClr val="0070C0"/>
                </a:solidFill>
              </a:rPr>
              <a:t>getColor_colorIsBlue_false</a:t>
            </a:r>
            <a:r>
              <a:rPr lang="sv-SE" dirty="0">
                <a:solidFill>
                  <a:srgbClr val="0070C0"/>
                </a:solidFill>
              </a:rPr>
              <a:t>() {</a:t>
            </a:r>
            <a:br>
              <a:rPr lang="sv-SE" dirty="0">
                <a:solidFill>
                  <a:srgbClr val="0070C0"/>
                </a:solidFill>
              </a:rPr>
            </a:br>
            <a:r>
              <a:rPr lang="sv-SE" dirty="0">
                <a:solidFill>
                  <a:srgbClr val="0070C0"/>
                </a:solidFill>
              </a:rPr>
              <a:t>        </a:t>
            </a:r>
            <a:r>
              <a:rPr lang="sv-SE" i="1" dirty="0" err="1">
                <a:solidFill>
                  <a:srgbClr val="0070C0"/>
                </a:solidFill>
              </a:rPr>
              <a:t>assertNotEquals</a:t>
            </a:r>
            <a:r>
              <a:rPr lang="sv-SE" dirty="0">
                <a:solidFill>
                  <a:srgbClr val="0070C0"/>
                </a:solidFill>
              </a:rPr>
              <a:t>(</a:t>
            </a:r>
            <a:r>
              <a:rPr lang="sv-SE" dirty="0" err="1">
                <a:solidFill>
                  <a:srgbClr val="0070C0"/>
                </a:solidFill>
              </a:rPr>
              <a:t>Color.</a:t>
            </a:r>
            <a:r>
              <a:rPr lang="sv-SE" i="1" dirty="0" err="1">
                <a:solidFill>
                  <a:srgbClr val="0070C0"/>
                </a:solidFill>
              </a:rPr>
              <a:t>BLUE</a:t>
            </a:r>
            <a:r>
              <a:rPr lang="sv-SE" dirty="0">
                <a:solidFill>
                  <a:srgbClr val="0070C0"/>
                </a:solidFill>
              </a:rPr>
              <a:t>, </a:t>
            </a:r>
            <a:r>
              <a:rPr lang="sv-SE" dirty="0" err="1">
                <a:solidFill>
                  <a:srgbClr val="0070C0"/>
                </a:solidFill>
              </a:rPr>
              <a:t>p.getColor</a:t>
            </a:r>
            <a:r>
              <a:rPr lang="sv-SE" dirty="0">
                <a:solidFill>
                  <a:srgbClr val="0070C0"/>
                </a:solidFill>
              </a:rPr>
              <a:t>()); }</a:t>
            </a:r>
          </a:p>
        </p:txBody>
      </p:sp>
      <p:sp>
        <p:nvSpPr>
          <p:cNvPr id="6" name="Platshållare för text 5"/>
          <p:cNvSpPr>
            <a:spLocks noGrp="1"/>
          </p:cNvSpPr>
          <p:nvPr>
            <p:ph type="body" sz="quarter" idx="3"/>
          </p:nvPr>
        </p:nvSpPr>
        <p:spPr/>
        <p:txBody>
          <a:bodyPr/>
          <a:lstStyle/>
          <a:p>
            <a:r>
              <a:rPr lang="sv-SE" dirty="0"/>
              <a:t>Koden som testades – första versionen</a:t>
            </a:r>
          </a:p>
        </p:txBody>
      </p:sp>
      <p:sp>
        <p:nvSpPr>
          <p:cNvPr id="7" name="Platshållare för innehåll 6"/>
          <p:cNvSpPr>
            <a:spLocks noGrp="1"/>
          </p:cNvSpPr>
          <p:nvPr>
            <p:ph sz="quarter" idx="4"/>
          </p:nvPr>
        </p:nvSpPr>
        <p:spPr/>
        <p:txBody>
          <a:bodyPr>
            <a:normAutofit fontScale="55000" lnSpcReduction="20000"/>
          </a:bodyPr>
          <a:lstStyle/>
          <a:p>
            <a:pPr marL="0" indent="0">
              <a:buNone/>
            </a:pPr>
            <a:r>
              <a:rPr lang="sv-SE" dirty="0">
                <a:solidFill>
                  <a:srgbClr val="0070C0"/>
                </a:solidFill>
              </a:rPr>
              <a:t>public </a:t>
            </a:r>
            <a:r>
              <a:rPr lang="sv-SE" dirty="0" err="1">
                <a:solidFill>
                  <a:srgbClr val="0070C0"/>
                </a:solidFill>
              </a:rPr>
              <a:t>class</a:t>
            </a:r>
            <a:r>
              <a:rPr lang="sv-SE" dirty="0">
                <a:solidFill>
                  <a:srgbClr val="0070C0"/>
                </a:solidFill>
              </a:rPr>
              <a:t> Plant </a:t>
            </a:r>
            <a:r>
              <a:rPr lang="sv-SE" dirty="0" err="1">
                <a:solidFill>
                  <a:srgbClr val="0070C0"/>
                </a:solidFill>
              </a:rPr>
              <a:t>extends</a:t>
            </a:r>
            <a:r>
              <a:rPr lang="sv-SE" dirty="0">
                <a:solidFill>
                  <a:srgbClr val="0070C0"/>
                </a:solidFill>
              </a:rPr>
              <a:t> </a:t>
            </a:r>
            <a:r>
              <a:rPr lang="sv-SE" dirty="0" err="1">
                <a:solidFill>
                  <a:srgbClr val="0070C0"/>
                </a:solidFill>
              </a:rPr>
              <a:t>Consumable</a:t>
            </a:r>
            <a:r>
              <a:rPr lang="sv-SE" dirty="0">
                <a:solidFill>
                  <a:srgbClr val="0070C0"/>
                </a:solidFill>
              </a:rPr>
              <a:t> {</a:t>
            </a:r>
            <a:br>
              <a:rPr lang="sv-SE" dirty="0">
                <a:solidFill>
                  <a:srgbClr val="0070C0"/>
                </a:solidFill>
              </a:rPr>
            </a:br>
            <a:br>
              <a:rPr lang="sv-SE" dirty="0">
                <a:solidFill>
                  <a:srgbClr val="0070C0"/>
                </a:solidFill>
              </a:rPr>
            </a:br>
            <a:r>
              <a:rPr lang="sv-SE" dirty="0">
                <a:solidFill>
                  <a:srgbClr val="0070C0"/>
                </a:solidFill>
              </a:rPr>
              <a:t>    private </a:t>
            </a:r>
            <a:r>
              <a:rPr lang="sv-SE" dirty="0" err="1">
                <a:solidFill>
                  <a:srgbClr val="0070C0"/>
                </a:solidFill>
              </a:rPr>
              <a:t>int</a:t>
            </a:r>
            <a:r>
              <a:rPr lang="sv-SE" dirty="0">
                <a:solidFill>
                  <a:srgbClr val="0070C0"/>
                </a:solidFill>
              </a:rPr>
              <a:t> </a:t>
            </a:r>
            <a:r>
              <a:rPr lang="sv-SE" dirty="0" err="1">
                <a:solidFill>
                  <a:srgbClr val="0070C0"/>
                </a:solidFill>
              </a:rPr>
              <a:t>hp</a:t>
            </a:r>
            <a:r>
              <a:rPr lang="sv-SE" dirty="0">
                <a:solidFill>
                  <a:srgbClr val="0070C0"/>
                </a:solidFill>
              </a:rPr>
              <a:t>;</a:t>
            </a:r>
            <a:br>
              <a:rPr lang="sv-SE" dirty="0">
                <a:solidFill>
                  <a:srgbClr val="0070C0"/>
                </a:solidFill>
              </a:rPr>
            </a:br>
            <a:r>
              <a:rPr lang="sv-SE" dirty="0">
                <a:solidFill>
                  <a:srgbClr val="0070C0"/>
                </a:solidFill>
              </a:rPr>
              <a:t>    private Color color;</a:t>
            </a:r>
            <a:br>
              <a:rPr lang="sv-SE" dirty="0">
                <a:solidFill>
                  <a:srgbClr val="0070C0"/>
                </a:solidFill>
              </a:rPr>
            </a:br>
            <a:br>
              <a:rPr lang="sv-SE" dirty="0">
                <a:solidFill>
                  <a:srgbClr val="0070C0"/>
                </a:solidFill>
              </a:rPr>
            </a:br>
            <a:r>
              <a:rPr lang="sv-SE" dirty="0">
                <a:solidFill>
                  <a:srgbClr val="0070C0"/>
                </a:solidFill>
              </a:rPr>
              <a:t>    public Plant(</a:t>
            </a:r>
            <a:r>
              <a:rPr lang="sv-SE" dirty="0" err="1">
                <a:solidFill>
                  <a:srgbClr val="0070C0"/>
                </a:solidFill>
              </a:rPr>
              <a:t>int</a:t>
            </a:r>
            <a:r>
              <a:rPr lang="sv-SE" dirty="0">
                <a:solidFill>
                  <a:srgbClr val="0070C0"/>
                </a:solidFill>
              </a:rPr>
              <a:t> </a:t>
            </a:r>
            <a:r>
              <a:rPr lang="sv-SE" dirty="0" err="1">
                <a:solidFill>
                  <a:srgbClr val="0070C0"/>
                </a:solidFill>
              </a:rPr>
              <a:t>hp</a:t>
            </a:r>
            <a:r>
              <a:rPr lang="sv-SE" dirty="0">
                <a:solidFill>
                  <a:srgbClr val="0070C0"/>
                </a:solidFill>
              </a:rPr>
              <a:t>, Color color) {</a:t>
            </a:r>
            <a:br>
              <a:rPr lang="sv-SE" dirty="0">
                <a:solidFill>
                  <a:srgbClr val="0070C0"/>
                </a:solidFill>
              </a:rPr>
            </a:br>
            <a:r>
              <a:rPr lang="sv-SE" dirty="0">
                <a:solidFill>
                  <a:srgbClr val="0070C0"/>
                </a:solidFill>
              </a:rPr>
              <a:t>        super();</a:t>
            </a:r>
            <a:br>
              <a:rPr lang="sv-SE" dirty="0">
                <a:solidFill>
                  <a:srgbClr val="0070C0"/>
                </a:solidFill>
              </a:rPr>
            </a:br>
            <a:r>
              <a:rPr lang="sv-SE" dirty="0">
                <a:solidFill>
                  <a:srgbClr val="0070C0"/>
                </a:solidFill>
              </a:rPr>
              <a:t>        </a:t>
            </a:r>
            <a:r>
              <a:rPr lang="sv-SE" dirty="0" err="1">
                <a:solidFill>
                  <a:srgbClr val="0070C0"/>
                </a:solidFill>
              </a:rPr>
              <a:t>this.hp</a:t>
            </a:r>
            <a:r>
              <a:rPr lang="sv-SE" dirty="0">
                <a:solidFill>
                  <a:srgbClr val="0070C0"/>
                </a:solidFill>
              </a:rPr>
              <a:t> = </a:t>
            </a:r>
            <a:r>
              <a:rPr lang="sv-SE" dirty="0" err="1">
                <a:solidFill>
                  <a:srgbClr val="0070C0"/>
                </a:solidFill>
              </a:rPr>
              <a:t>hp</a:t>
            </a:r>
            <a:r>
              <a:rPr lang="sv-SE" dirty="0">
                <a:solidFill>
                  <a:srgbClr val="0070C0"/>
                </a:solidFill>
              </a:rPr>
              <a:t>;</a:t>
            </a:r>
            <a:br>
              <a:rPr lang="sv-SE" dirty="0">
                <a:solidFill>
                  <a:srgbClr val="0070C0"/>
                </a:solidFill>
              </a:rPr>
            </a:br>
            <a:r>
              <a:rPr lang="sv-SE" dirty="0">
                <a:solidFill>
                  <a:srgbClr val="0070C0"/>
                </a:solidFill>
              </a:rPr>
              <a:t>        </a:t>
            </a:r>
            <a:r>
              <a:rPr lang="sv-SE" dirty="0" err="1">
                <a:solidFill>
                  <a:srgbClr val="0070C0"/>
                </a:solidFill>
              </a:rPr>
              <a:t>this.color</a:t>
            </a:r>
            <a:r>
              <a:rPr lang="sv-SE" dirty="0">
                <a:solidFill>
                  <a:srgbClr val="0070C0"/>
                </a:solidFill>
              </a:rPr>
              <a:t> = </a:t>
            </a:r>
            <a:r>
              <a:rPr lang="sv-SE" dirty="0" err="1">
                <a:solidFill>
                  <a:srgbClr val="0070C0"/>
                </a:solidFill>
              </a:rPr>
              <a:t>color.</a:t>
            </a:r>
            <a:r>
              <a:rPr lang="sv-SE" i="1" dirty="0" err="1">
                <a:solidFill>
                  <a:srgbClr val="0070C0"/>
                </a:solidFill>
              </a:rPr>
              <a:t>RED</a:t>
            </a:r>
            <a:r>
              <a:rPr lang="sv-SE" dirty="0">
                <a:solidFill>
                  <a:srgbClr val="0070C0"/>
                </a:solidFill>
              </a:rPr>
              <a:t>;</a:t>
            </a:r>
            <a:br>
              <a:rPr lang="sv-SE" dirty="0">
                <a:solidFill>
                  <a:srgbClr val="0070C0"/>
                </a:solidFill>
              </a:rPr>
            </a:br>
            <a:r>
              <a:rPr lang="sv-SE" dirty="0">
                <a:solidFill>
                  <a:srgbClr val="0070C0"/>
                </a:solidFill>
              </a:rPr>
              <a:t>    }</a:t>
            </a:r>
            <a:br>
              <a:rPr lang="sv-SE" dirty="0">
                <a:solidFill>
                  <a:srgbClr val="0070C0"/>
                </a:solidFill>
              </a:rPr>
            </a:br>
            <a:br>
              <a:rPr lang="sv-SE" dirty="0">
                <a:solidFill>
                  <a:srgbClr val="0070C0"/>
                </a:solidFill>
              </a:rPr>
            </a:br>
            <a:r>
              <a:rPr lang="sv-SE" dirty="0">
                <a:solidFill>
                  <a:srgbClr val="0070C0"/>
                </a:solidFill>
              </a:rPr>
              <a:t>    public </a:t>
            </a:r>
            <a:r>
              <a:rPr lang="sv-SE" dirty="0" err="1">
                <a:solidFill>
                  <a:srgbClr val="0070C0"/>
                </a:solidFill>
              </a:rPr>
              <a:t>int</a:t>
            </a:r>
            <a:r>
              <a:rPr lang="sv-SE" dirty="0">
                <a:solidFill>
                  <a:srgbClr val="0070C0"/>
                </a:solidFill>
              </a:rPr>
              <a:t> </a:t>
            </a:r>
            <a:r>
              <a:rPr lang="sv-SE" dirty="0" err="1">
                <a:solidFill>
                  <a:srgbClr val="0070C0"/>
                </a:solidFill>
              </a:rPr>
              <a:t>getHealthPoints</a:t>
            </a:r>
            <a:r>
              <a:rPr lang="sv-SE" dirty="0">
                <a:solidFill>
                  <a:srgbClr val="0070C0"/>
                </a:solidFill>
              </a:rPr>
              <a:t>() {</a:t>
            </a:r>
            <a:br>
              <a:rPr lang="sv-SE" dirty="0">
                <a:solidFill>
                  <a:srgbClr val="0070C0"/>
                </a:solidFill>
              </a:rPr>
            </a:br>
            <a:r>
              <a:rPr lang="sv-SE" dirty="0">
                <a:solidFill>
                  <a:srgbClr val="0070C0"/>
                </a:solidFill>
              </a:rPr>
              <a:t>        </a:t>
            </a:r>
            <a:r>
              <a:rPr lang="sv-SE" dirty="0" err="1">
                <a:solidFill>
                  <a:srgbClr val="0070C0"/>
                </a:solidFill>
              </a:rPr>
              <a:t>return</a:t>
            </a:r>
            <a:r>
              <a:rPr lang="sv-SE" dirty="0">
                <a:solidFill>
                  <a:srgbClr val="0070C0"/>
                </a:solidFill>
              </a:rPr>
              <a:t> </a:t>
            </a:r>
            <a:r>
              <a:rPr lang="sv-SE" dirty="0" err="1">
                <a:solidFill>
                  <a:srgbClr val="0070C0"/>
                </a:solidFill>
              </a:rPr>
              <a:t>hp</a:t>
            </a:r>
            <a:r>
              <a:rPr lang="sv-SE" dirty="0">
                <a:solidFill>
                  <a:srgbClr val="0070C0"/>
                </a:solidFill>
              </a:rPr>
              <a:t>;</a:t>
            </a:r>
            <a:br>
              <a:rPr lang="sv-SE" dirty="0">
                <a:solidFill>
                  <a:srgbClr val="0070C0"/>
                </a:solidFill>
              </a:rPr>
            </a:br>
            <a:r>
              <a:rPr lang="sv-SE" dirty="0">
                <a:solidFill>
                  <a:srgbClr val="0070C0"/>
                </a:solidFill>
              </a:rPr>
              <a:t>    }</a:t>
            </a:r>
            <a:br>
              <a:rPr lang="sv-SE" dirty="0">
                <a:solidFill>
                  <a:srgbClr val="0070C0"/>
                </a:solidFill>
              </a:rPr>
            </a:br>
            <a:br>
              <a:rPr lang="sv-SE" dirty="0">
                <a:solidFill>
                  <a:srgbClr val="0070C0"/>
                </a:solidFill>
              </a:rPr>
            </a:br>
            <a:r>
              <a:rPr lang="sv-SE" dirty="0">
                <a:solidFill>
                  <a:srgbClr val="0070C0"/>
                </a:solidFill>
              </a:rPr>
              <a:t>    public Color </a:t>
            </a:r>
            <a:r>
              <a:rPr lang="sv-SE" dirty="0" err="1">
                <a:solidFill>
                  <a:srgbClr val="0070C0"/>
                </a:solidFill>
              </a:rPr>
              <a:t>getColor</a:t>
            </a:r>
            <a:r>
              <a:rPr lang="sv-SE" dirty="0">
                <a:solidFill>
                  <a:srgbClr val="0070C0"/>
                </a:solidFill>
              </a:rPr>
              <a:t>() {</a:t>
            </a:r>
            <a:br>
              <a:rPr lang="sv-SE" dirty="0">
                <a:solidFill>
                  <a:srgbClr val="0070C0"/>
                </a:solidFill>
              </a:rPr>
            </a:br>
            <a:r>
              <a:rPr lang="sv-SE" dirty="0">
                <a:solidFill>
                  <a:srgbClr val="0070C0"/>
                </a:solidFill>
              </a:rPr>
              <a:t>        </a:t>
            </a:r>
            <a:r>
              <a:rPr lang="sv-SE" dirty="0" err="1">
                <a:solidFill>
                  <a:srgbClr val="0070C0"/>
                </a:solidFill>
              </a:rPr>
              <a:t>return</a:t>
            </a:r>
            <a:r>
              <a:rPr lang="sv-SE" dirty="0">
                <a:solidFill>
                  <a:srgbClr val="0070C0"/>
                </a:solidFill>
              </a:rPr>
              <a:t> color;</a:t>
            </a:r>
            <a:br>
              <a:rPr lang="sv-SE" dirty="0">
                <a:solidFill>
                  <a:srgbClr val="0070C0"/>
                </a:solidFill>
              </a:rPr>
            </a:br>
            <a:r>
              <a:rPr lang="sv-SE" dirty="0">
                <a:solidFill>
                  <a:srgbClr val="0070C0"/>
                </a:solidFill>
              </a:rPr>
              <a:t>    }</a:t>
            </a:r>
            <a:br>
              <a:rPr lang="sv-SE" dirty="0">
                <a:solidFill>
                  <a:srgbClr val="0070C0"/>
                </a:solidFill>
              </a:rPr>
            </a:br>
            <a:br>
              <a:rPr lang="sv-SE" dirty="0">
                <a:solidFill>
                  <a:srgbClr val="0070C0"/>
                </a:solidFill>
              </a:rPr>
            </a:br>
            <a:r>
              <a:rPr lang="sv-SE" dirty="0">
                <a:solidFill>
                  <a:srgbClr val="0070C0"/>
                </a:solidFill>
              </a:rPr>
              <a:t>}</a:t>
            </a:r>
          </a:p>
        </p:txBody>
      </p:sp>
    </p:spTree>
    <p:custDataLst>
      <p:tags r:id="rId1"/>
    </p:custDataLst>
    <p:extLst>
      <p:ext uri="{BB962C8B-B14F-4D97-AF65-F5344CB8AC3E}">
        <p14:creationId xmlns:p14="http://schemas.microsoft.com/office/powerpoint/2010/main" val="32352656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Henriette</a:t>
            </a:r>
          </a:p>
        </p:txBody>
      </p:sp>
      <p:sp>
        <p:nvSpPr>
          <p:cNvPr id="4" name="Platshållare för text 3"/>
          <p:cNvSpPr>
            <a:spLocks noGrp="1"/>
          </p:cNvSpPr>
          <p:nvPr>
            <p:ph type="body" idx="1"/>
          </p:nvPr>
        </p:nvSpPr>
        <p:spPr/>
        <p:txBody>
          <a:bodyPr/>
          <a:lstStyle/>
          <a:p>
            <a:r>
              <a:rPr lang="sv-SE" dirty="0" err="1"/>
              <a:t>Testkod</a:t>
            </a:r>
            <a:r>
              <a:rPr lang="sv-SE" dirty="0"/>
              <a:t> – </a:t>
            </a:r>
            <a:r>
              <a:rPr lang="sv-SE" dirty="0" err="1"/>
              <a:t>refaktorerad</a:t>
            </a:r>
            <a:endParaRPr lang="sv-SE" dirty="0"/>
          </a:p>
        </p:txBody>
      </p:sp>
      <p:sp>
        <p:nvSpPr>
          <p:cNvPr id="5" name="Platshållare för innehåll 4"/>
          <p:cNvSpPr>
            <a:spLocks noGrp="1"/>
          </p:cNvSpPr>
          <p:nvPr>
            <p:ph sz="half" idx="2"/>
          </p:nvPr>
        </p:nvSpPr>
        <p:spPr/>
        <p:txBody>
          <a:bodyPr>
            <a:noAutofit/>
          </a:bodyPr>
          <a:lstStyle/>
          <a:p>
            <a:pPr marL="0" indent="0">
              <a:buNone/>
            </a:pPr>
            <a:r>
              <a:rPr lang="sv-SE" sz="1500" dirty="0">
                <a:solidFill>
                  <a:srgbClr val="0070C0"/>
                </a:solidFill>
              </a:rPr>
              <a:t>public </a:t>
            </a:r>
            <a:r>
              <a:rPr lang="sv-SE" sz="1500" dirty="0" err="1">
                <a:solidFill>
                  <a:srgbClr val="0070C0"/>
                </a:solidFill>
              </a:rPr>
              <a:t>class</a:t>
            </a:r>
            <a:r>
              <a:rPr lang="sv-SE" sz="1500" dirty="0">
                <a:solidFill>
                  <a:srgbClr val="0070C0"/>
                </a:solidFill>
              </a:rPr>
              <a:t> </a:t>
            </a:r>
            <a:r>
              <a:rPr lang="sv-SE" sz="1500" dirty="0" err="1">
                <a:solidFill>
                  <a:srgbClr val="0070C0"/>
                </a:solidFill>
              </a:rPr>
              <a:t>PlantTest</a:t>
            </a:r>
            <a:r>
              <a:rPr lang="sv-SE" sz="1500" dirty="0">
                <a:solidFill>
                  <a:srgbClr val="0070C0"/>
                </a:solidFill>
              </a:rPr>
              <a:t>:</a:t>
            </a:r>
            <a:br>
              <a:rPr lang="sv-SE" sz="1500" dirty="0">
                <a:solidFill>
                  <a:srgbClr val="0070C0"/>
                </a:solidFill>
              </a:rPr>
            </a:br>
            <a:br>
              <a:rPr lang="sv-SE" sz="1500" dirty="0">
                <a:solidFill>
                  <a:srgbClr val="0070C0"/>
                </a:solidFill>
              </a:rPr>
            </a:br>
            <a:r>
              <a:rPr lang="sv-SE" sz="1500" dirty="0">
                <a:solidFill>
                  <a:srgbClr val="0070C0"/>
                </a:solidFill>
              </a:rPr>
              <a:t>    @Test</a:t>
            </a:r>
            <a:br>
              <a:rPr lang="sv-SE" sz="1500" dirty="0">
                <a:solidFill>
                  <a:srgbClr val="0070C0"/>
                </a:solidFill>
              </a:rPr>
            </a:br>
            <a:r>
              <a:rPr lang="sv-SE" sz="1500" dirty="0">
                <a:solidFill>
                  <a:srgbClr val="0070C0"/>
                </a:solidFill>
              </a:rPr>
              <a:t>    public </a:t>
            </a:r>
            <a:r>
              <a:rPr lang="sv-SE" sz="1500" dirty="0" err="1">
                <a:solidFill>
                  <a:srgbClr val="0070C0"/>
                </a:solidFill>
              </a:rPr>
              <a:t>void</a:t>
            </a:r>
            <a:r>
              <a:rPr lang="sv-SE" sz="1500" dirty="0">
                <a:solidFill>
                  <a:srgbClr val="0070C0"/>
                </a:solidFill>
              </a:rPr>
              <a:t> getEnergy_plantEnergyIs10_true() {</a:t>
            </a:r>
            <a:br>
              <a:rPr lang="sv-SE" sz="1500" dirty="0">
                <a:solidFill>
                  <a:srgbClr val="0070C0"/>
                </a:solidFill>
              </a:rPr>
            </a:br>
            <a:r>
              <a:rPr lang="sv-SE" sz="1500" dirty="0">
                <a:solidFill>
                  <a:srgbClr val="0070C0"/>
                </a:solidFill>
              </a:rPr>
              <a:t>        </a:t>
            </a:r>
            <a:r>
              <a:rPr lang="sv-SE" sz="1500" i="1" dirty="0" err="1">
                <a:solidFill>
                  <a:srgbClr val="0070C0"/>
                </a:solidFill>
              </a:rPr>
              <a:t>assertEquals</a:t>
            </a:r>
            <a:r>
              <a:rPr lang="sv-SE" sz="1500" dirty="0">
                <a:solidFill>
                  <a:srgbClr val="0070C0"/>
                </a:solidFill>
              </a:rPr>
              <a:t>(10, </a:t>
            </a:r>
            <a:r>
              <a:rPr lang="sv-SE" sz="1500" dirty="0" err="1">
                <a:solidFill>
                  <a:srgbClr val="0070C0"/>
                </a:solidFill>
              </a:rPr>
              <a:t>plant.getEnergy</a:t>
            </a:r>
            <a:r>
              <a:rPr lang="sv-SE" sz="1500" dirty="0">
                <a:solidFill>
                  <a:srgbClr val="0070C0"/>
                </a:solidFill>
              </a:rPr>
              <a:t>()); }</a:t>
            </a:r>
            <a:br>
              <a:rPr lang="sv-SE" sz="1500" dirty="0">
                <a:solidFill>
                  <a:srgbClr val="0070C0"/>
                </a:solidFill>
              </a:rPr>
            </a:br>
            <a:br>
              <a:rPr lang="sv-SE" sz="1500" dirty="0">
                <a:solidFill>
                  <a:srgbClr val="0070C0"/>
                </a:solidFill>
              </a:rPr>
            </a:br>
            <a:r>
              <a:rPr lang="sv-SE" sz="1500" dirty="0">
                <a:solidFill>
                  <a:srgbClr val="0070C0"/>
                </a:solidFill>
              </a:rPr>
              <a:t>    @Test</a:t>
            </a:r>
            <a:br>
              <a:rPr lang="sv-SE" sz="1500" dirty="0">
                <a:solidFill>
                  <a:srgbClr val="0070C0"/>
                </a:solidFill>
              </a:rPr>
            </a:br>
            <a:r>
              <a:rPr lang="sv-SE" sz="1500" dirty="0">
                <a:solidFill>
                  <a:srgbClr val="0070C0"/>
                </a:solidFill>
              </a:rPr>
              <a:t>    public </a:t>
            </a:r>
            <a:r>
              <a:rPr lang="sv-SE" sz="1500" dirty="0" err="1">
                <a:solidFill>
                  <a:srgbClr val="0070C0"/>
                </a:solidFill>
              </a:rPr>
              <a:t>void</a:t>
            </a:r>
            <a:r>
              <a:rPr lang="sv-SE" sz="1500" dirty="0">
                <a:solidFill>
                  <a:srgbClr val="0070C0"/>
                </a:solidFill>
              </a:rPr>
              <a:t> getEnergy_plantEnergyIs10_false() {</a:t>
            </a:r>
            <a:br>
              <a:rPr lang="sv-SE" sz="1500" dirty="0">
                <a:solidFill>
                  <a:srgbClr val="0070C0"/>
                </a:solidFill>
              </a:rPr>
            </a:br>
            <a:r>
              <a:rPr lang="sv-SE" sz="1500" dirty="0">
                <a:solidFill>
                  <a:srgbClr val="0070C0"/>
                </a:solidFill>
              </a:rPr>
              <a:t>        </a:t>
            </a:r>
            <a:r>
              <a:rPr lang="sv-SE" sz="1500" i="1" dirty="0" err="1">
                <a:solidFill>
                  <a:srgbClr val="0070C0"/>
                </a:solidFill>
              </a:rPr>
              <a:t>assertNotEquals</a:t>
            </a:r>
            <a:r>
              <a:rPr lang="sv-SE" sz="1500" dirty="0">
                <a:solidFill>
                  <a:srgbClr val="0070C0"/>
                </a:solidFill>
              </a:rPr>
              <a:t>(13, </a:t>
            </a:r>
            <a:r>
              <a:rPr lang="sv-SE" sz="1500" dirty="0" err="1">
                <a:solidFill>
                  <a:srgbClr val="0070C0"/>
                </a:solidFill>
              </a:rPr>
              <a:t>plant.getEnergy</a:t>
            </a:r>
            <a:r>
              <a:rPr lang="sv-SE" sz="1500" dirty="0">
                <a:solidFill>
                  <a:srgbClr val="0070C0"/>
                </a:solidFill>
              </a:rPr>
              <a:t>()); }</a:t>
            </a:r>
            <a:br>
              <a:rPr lang="sv-SE" sz="1500" dirty="0">
                <a:solidFill>
                  <a:srgbClr val="0070C0"/>
                </a:solidFill>
              </a:rPr>
            </a:br>
            <a:br>
              <a:rPr lang="sv-SE" sz="1500" dirty="0">
                <a:solidFill>
                  <a:srgbClr val="0070C0"/>
                </a:solidFill>
              </a:rPr>
            </a:br>
            <a:r>
              <a:rPr lang="sv-SE" sz="1500" dirty="0">
                <a:solidFill>
                  <a:srgbClr val="0070C0"/>
                </a:solidFill>
              </a:rPr>
              <a:t>    @Test</a:t>
            </a:r>
            <a:br>
              <a:rPr lang="sv-SE" sz="1500" dirty="0">
                <a:solidFill>
                  <a:srgbClr val="0070C0"/>
                </a:solidFill>
              </a:rPr>
            </a:br>
            <a:r>
              <a:rPr lang="sv-SE" sz="1500" dirty="0">
                <a:solidFill>
                  <a:srgbClr val="0070C0"/>
                </a:solidFill>
              </a:rPr>
              <a:t>    public </a:t>
            </a:r>
            <a:r>
              <a:rPr lang="sv-SE" sz="1500" dirty="0" err="1">
                <a:solidFill>
                  <a:srgbClr val="0070C0"/>
                </a:solidFill>
              </a:rPr>
              <a:t>void</a:t>
            </a:r>
            <a:r>
              <a:rPr lang="sv-SE" sz="1500" dirty="0">
                <a:solidFill>
                  <a:srgbClr val="0070C0"/>
                </a:solidFill>
              </a:rPr>
              <a:t> </a:t>
            </a:r>
            <a:r>
              <a:rPr lang="sv-SE" sz="1500" dirty="0" err="1">
                <a:solidFill>
                  <a:srgbClr val="0070C0"/>
                </a:solidFill>
              </a:rPr>
              <a:t>getColor_colorIsRed_true</a:t>
            </a:r>
            <a:r>
              <a:rPr lang="sv-SE" sz="1500" dirty="0">
                <a:solidFill>
                  <a:srgbClr val="0070C0"/>
                </a:solidFill>
              </a:rPr>
              <a:t>() {</a:t>
            </a:r>
            <a:br>
              <a:rPr lang="sv-SE" sz="1500" dirty="0">
                <a:solidFill>
                  <a:srgbClr val="0070C0"/>
                </a:solidFill>
              </a:rPr>
            </a:br>
            <a:r>
              <a:rPr lang="sv-SE" sz="1500" dirty="0">
                <a:solidFill>
                  <a:srgbClr val="0070C0"/>
                </a:solidFill>
              </a:rPr>
              <a:t>        </a:t>
            </a:r>
            <a:r>
              <a:rPr lang="sv-SE" sz="1500" i="1" dirty="0" err="1">
                <a:solidFill>
                  <a:srgbClr val="0070C0"/>
                </a:solidFill>
              </a:rPr>
              <a:t>assertEquals</a:t>
            </a:r>
            <a:r>
              <a:rPr lang="sv-SE" sz="1500" dirty="0">
                <a:solidFill>
                  <a:srgbClr val="0070C0"/>
                </a:solidFill>
              </a:rPr>
              <a:t>(</a:t>
            </a:r>
            <a:r>
              <a:rPr lang="sv-SE" sz="1500" dirty="0" err="1">
                <a:solidFill>
                  <a:srgbClr val="0070C0"/>
                </a:solidFill>
              </a:rPr>
              <a:t>Color.</a:t>
            </a:r>
            <a:r>
              <a:rPr lang="sv-SE" sz="1500" i="1" dirty="0" err="1">
                <a:solidFill>
                  <a:srgbClr val="0070C0"/>
                </a:solidFill>
              </a:rPr>
              <a:t>RED</a:t>
            </a:r>
            <a:r>
              <a:rPr lang="sv-SE" sz="1500" dirty="0">
                <a:solidFill>
                  <a:srgbClr val="0070C0"/>
                </a:solidFill>
              </a:rPr>
              <a:t>, </a:t>
            </a:r>
            <a:r>
              <a:rPr lang="sv-SE" sz="1500" dirty="0" err="1">
                <a:solidFill>
                  <a:srgbClr val="0070C0"/>
                </a:solidFill>
              </a:rPr>
              <a:t>plant.getColor</a:t>
            </a:r>
            <a:r>
              <a:rPr lang="sv-SE" sz="1500" dirty="0">
                <a:solidFill>
                  <a:srgbClr val="0070C0"/>
                </a:solidFill>
              </a:rPr>
              <a:t>()); }</a:t>
            </a:r>
            <a:br>
              <a:rPr lang="sv-SE" sz="1500" dirty="0">
                <a:solidFill>
                  <a:srgbClr val="0070C0"/>
                </a:solidFill>
              </a:rPr>
            </a:br>
            <a:br>
              <a:rPr lang="sv-SE" sz="1500" dirty="0">
                <a:solidFill>
                  <a:srgbClr val="0070C0"/>
                </a:solidFill>
              </a:rPr>
            </a:br>
            <a:r>
              <a:rPr lang="sv-SE" sz="1500" dirty="0">
                <a:solidFill>
                  <a:srgbClr val="0070C0"/>
                </a:solidFill>
              </a:rPr>
              <a:t>    @Test</a:t>
            </a:r>
            <a:br>
              <a:rPr lang="sv-SE" sz="1500" dirty="0">
                <a:solidFill>
                  <a:srgbClr val="0070C0"/>
                </a:solidFill>
              </a:rPr>
            </a:br>
            <a:r>
              <a:rPr lang="sv-SE" sz="1500" dirty="0">
                <a:solidFill>
                  <a:srgbClr val="0070C0"/>
                </a:solidFill>
              </a:rPr>
              <a:t>    public </a:t>
            </a:r>
            <a:r>
              <a:rPr lang="sv-SE" sz="1500" dirty="0" err="1">
                <a:solidFill>
                  <a:srgbClr val="0070C0"/>
                </a:solidFill>
              </a:rPr>
              <a:t>void</a:t>
            </a:r>
            <a:r>
              <a:rPr lang="sv-SE" sz="1500" dirty="0">
                <a:solidFill>
                  <a:srgbClr val="0070C0"/>
                </a:solidFill>
              </a:rPr>
              <a:t> </a:t>
            </a:r>
            <a:r>
              <a:rPr lang="sv-SE" sz="1500" dirty="0" err="1">
                <a:solidFill>
                  <a:srgbClr val="0070C0"/>
                </a:solidFill>
              </a:rPr>
              <a:t>getColor_colorIsBlue_false</a:t>
            </a:r>
            <a:r>
              <a:rPr lang="sv-SE" sz="1500" dirty="0">
                <a:solidFill>
                  <a:srgbClr val="0070C0"/>
                </a:solidFill>
              </a:rPr>
              <a:t>() {</a:t>
            </a:r>
            <a:br>
              <a:rPr lang="sv-SE" sz="1500" dirty="0">
                <a:solidFill>
                  <a:srgbClr val="0070C0"/>
                </a:solidFill>
              </a:rPr>
            </a:br>
            <a:r>
              <a:rPr lang="sv-SE" sz="1500" dirty="0">
                <a:solidFill>
                  <a:srgbClr val="0070C0"/>
                </a:solidFill>
              </a:rPr>
              <a:t>        </a:t>
            </a:r>
            <a:r>
              <a:rPr lang="sv-SE" sz="1500" i="1" dirty="0" err="1">
                <a:solidFill>
                  <a:srgbClr val="0070C0"/>
                </a:solidFill>
              </a:rPr>
              <a:t>assertNotEquals</a:t>
            </a:r>
            <a:r>
              <a:rPr lang="sv-SE" sz="1500" dirty="0">
                <a:solidFill>
                  <a:srgbClr val="0070C0"/>
                </a:solidFill>
              </a:rPr>
              <a:t>(</a:t>
            </a:r>
            <a:r>
              <a:rPr lang="sv-SE" sz="1500" dirty="0" err="1">
                <a:solidFill>
                  <a:srgbClr val="0070C0"/>
                </a:solidFill>
              </a:rPr>
              <a:t>Color.</a:t>
            </a:r>
            <a:r>
              <a:rPr lang="sv-SE" sz="1500" i="1" dirty="0" err="1">
                <a:solidFill>
                  <a:srgbClr val="0070C0"/>
                </a:solidFill>
              </a:rPr>
              <a:t>BLUE</a:t>
            </a:r>
            <a:r>
              <a:rPr lang="sv-SE" sz="1500" dirty="0">
                <a:solidFill>
                  <a:srgbClr val="0070C0"/>
                </a:solidFill>
              </a:rPr>
              <a:t>, </a:t>
            </a:r>
            <a:r>
              <a:rPr lang="sv-SE" sz="1500" dirty="0" err="1">
                <a:solidFill>
                  <a:srgbClr val="0070C0"/>
                </a:solidFill>
              </a:rPr>
              <a:t>plant.getColor</a:t>
            </a:r>
            <a:r>
              <a:rPr lang="sv-SE" sz="1500" dirty="0">
                <a:solidFill>
                  <a:srgbClr val="0070C0"/>
                </a:solidFill>
              </a:rPr>
              <a:t>()); }</a:t>
            </a:r>
            <a:br>
              <a:rPr lang="sv-SE" sz="1500" dirty="0">
                <a:solidFill>
                  <a:srgbClr val="0070C0"/>
                </a:solidFill>
              </a:rPr>
            </a:br>
            <a:endParaRPr lang="sv-SE" sz="1500" dirty="0">
              <a:solidFill>
                <a:srgbClr val="0070C0"/>
              </a:solidFill>
            </a:endParaRPr>
          </a:p>
        </p:txBody>
      </p:sp>
      <p:sp>
        <p:nvSpPr>
          <p:cNvPr id="6" name="Platshållare för text 5"/>
          <p:cNvSpPr>
            <a:spLocks noGrp="1"/>
          </p:cNvSpPr>
          <p:nvPr>
            <p:ph type="body" sz="quarter" idx="3"/>
          </p:nvPr>
        </p:nvSpPr>
        <p:spPr/>
        <p:txBody>
          <a:bodyPr/>
          <a:lstStyle/>
          <a:p>
            <a:r>
              <a:rPr lang="sv-SE" dirty="0"/>
              <a:t>Koden som testas – </a:t>
            </a:r>
            <a:r>
              <a:rPr lang="sv-SE" dirty="0" err="1"/>
              <a:t>refaktorerad</a:t>
            </a:r>
            <a:endParaRPr lang="sv-SE" dirty="0"/>
          </a:p>
        </p:txBody>
      </p:sp>
      <p:sp>
        <p:nvSpPr>
          <p:cNvPr id="7" name="Platshållare för innehåll 6"/>
          <p:cNvSpPr>
            <a:spLocks noGrp="1"/>
          </p:cNvSpPr>
          <p:nvPr>
            <p:ph sz="quarter" idx="4"/>
          </p:nvPr>
        </p:nvSpPr>
        <p:spPr/>
        <p:txBody>
          <a:bodyPr>
            <a:normAutofit/>
          </a:bodyPr>
          <a:lstStyle/>
          <a:p>
            <a:pPr marL="0" indent="0">
              <a:buNone/>
            </a:pPr>
            <a:r>
              <a:rPr lang="sv-SE" sz="1500" dirty="0" err="1">
                <a:solidFill>
                  <a:srgbClr val="0070C0"/>
                </a:solidFill>
              </a:rPr>
              <a:t>class</a:t>
            </a:r>
            <a:r>
              <a:rPr lang="sv-SE" sz="1500" dirty="0">
                <a:solidFill>
                  <a:srgbClr val="0070C0"/>
                </a:solidFill>
              </a:rPr>
              <a:t> </a:t>
            </a:r>
            <a:r>
              <a:rPr lang="sv-SE" sz="1500" dirty="0" err="1">
                <a:solidFill>
                  <a:srgbClr val="0070C0"/>
                </a:solidFill>
              </a:rPr>
              <a:t>Consumable</a:t>
            </a:r>
            <a:r>
              <a:rPr lang="sv-SE" sz="1500" dirty="0">
                <a:solidFill>
                  <a:srgbClr val="0070C0"/>
                </a:solidFill>
              </a:rPr>
              <a:t> </a:t>
            </a:r>
            <a:r>
              <a:rPr lang="sv-SE" sz="1500" dirty="0" err="1">
                <a:solidFill>
                  <a:srgbClr val="0070C0"/>
                </a:solidFill>
              </a:rPr>
              <a:t>extends</a:t>
            </a:r>
            <a:r>
              <a:rPr lang="sv-SE" sz="1500" dirty="0">
                <a:solidFill>
                  <a:srgbClr val="0070C0"/>
                </a:solidFill>
              </a:rPr>
              <a:t> Item:</a:t>
            </a:r>
          </a:p>
          <a:p>
            <a:pPr marL="0" indent="0">
              <a:buNone/>
            </a:pPr>
            <a:r>
              <a:rPr lang="sv-SE" sz="1500" dirty="0">
                <a:solidFill>
                  <a:srgbClr val="0070C0"/>
                </a:solidFill>
              </a:rPr>
              <a:t>public </a:t>
            </a:r>
            <a:r>
              <a:rPr lang="sv-SE" sz="1500" dirty="0" err="1">
                <a:solidFill>
                  <a:srgbClr val="0070C0"/>
                </a:solidFill>
              </a:rPr>
              <a:t>int</a:t>
            </a:r>
            <a:r>
              <a:rPr lang="sv-SE" sz="1500" dirty="0">
                <a:solidFill>
                  <a:srgbClr val="0070C0"/>
                </a:solidFill>
              </a:rPr>
              <a:t> </a:t>
            </a:r>
            <a:r>
              <a:rPr lang="sv-SE" sz="1500" dirty="0" err="1">
                <a:solidFill>
                  <a:srgbClr val="0070C0"/>
                </a:solidFill>
              </a:rPr>
              <a:t>getEnergy</a:t>
            </a:r>
            <a:r>
              <a:rPr lang="sv-SE" sz="1500" dirty="0">
                <a:solidFill>
                  <a:srgbClr val="0070C0"/>
                </a:solidFill>
              </a:rPr>
              <a:t>() {</a:t>
            </a:r>
            <a:br>
              <a:rPr lang="sv-SE" sz="1500" dirty="0">
                <a:solidFill>
                  <a:srgbClr val="0070C0"/>
                </a:solidFill>
              </a:rPr>
            </a:br>
            <a:r>
              <a:rPr lang="sv-SE" sz="1500" dirty="0">
                <a:solidFill>
                  <a:srgbClr val="0070C0"/>
                </a:solidFill>
              </a:rPr>
              <a:t>    </a:t>
            </a:r>
            <a:r>
              <a:rPr lang="sv-SE" sz="1500" dirty="0" err="1">
                <a:solidFill>
                  <a:srgbClr val="0070C0"/>
                </a:solidFill>
              </a:rPr>
              <a:t>return</a:t>
            </a:r>
            <a:r>
              <a:rPr lang="sv-SE" sz="1500" dirty="0">
                <a:solidFill>
                  <a:srgbClr val="0070C0"/>
                </a:solidFill>
              </a:rPr>
              <a:t> </a:t>
            </a:r>
            <a:r>
              <a:rPr lang="sv-SE" sz="1500" dirty="0" err="1">
                <a:solidFill>
                  <a:srgbClr val="0070C0"/>
                </a:solidFill>
              </a:rPr>
              <a:t>energy</a:t>
            </a:r>
            <a:r>
              <a:rPr lang="sv-SE" sz="1500" dirty="0">
                <a:solidFill>
                  <a:srgbClr val="0070C0"/>
                </a:solidFill>
              </a:rPr>
              <a:t>;</a:t>
            </a:r>
            <a:br>
              <a:rPr lang="sv-SE" sz="1500" dirty="0">
                <a:solidFill>
                  <a:srgbClr val="0070C0"/>
                </a:solidFill>
              </a:rPr>
            </a:br>
            <a:r>
              <a:rPr lang="sv-SE" sz="1500" dirty="0">
                <a:solidFill>
                  <a:srgbClr val="0070C0"/>
                </a:solidFill>
              </a:rPr>
              <a:t>}</a:t>
            </a:r>
          </a:p>
          <a:p>
            <a:pPr marL="0" indent="0">
              <a:buNone/>
            </a:pPr>
            <a:endParaRPr lang="sv-SE" sz="1500" dirty="0">
              <a:solidFill>
                <a:srgbClr val="0070C0"/>
              </a:solidFill>
            </a:endParaRPr>
          </a:p>
          <a:p>
            <a:pPr marL="0" indent="0">
              <a:buNone/>
            </a:pPr>
            <a:r>
              <a:rPr lang="sv-SE" sz="1500" dirty="0" err="1">
                <a:solidFill>
                  <a:srgbClr val="0070C0"/>
                </a:solidFill>
              </a:rPr>
              <a:t>class</a:t>
            </a:r>
            <a:r>
              <a:rPr lang="sv-SE" sz="1500" dirty="0">
                <a:solidFill>
                  <a:srgbClr val="0070C0"/>
                </a:solidFill>
              </a:rPr>
              <a:t> </a:t>
            </a:r>
            <a:r>
              <a:rPr lang="sv-SE" sz="1500" dirty="0" err="1">
                <a:solidFill>
                  <a:srgbClr val="0070C0"/>
                </a:solidFill>
              </a:rPr>
              <a:t>GameObject</a:t>
            </a:r>
            <a:r>
              <a:rPr lang="sv-SE" sz="1500" dirty="0">
                <a:solidFill>
                  <a:srgbClr val="0070C0"/>
                </a:solidFill>
              </a:rPr>
              <a:t>:</a:t>
            </a:r>
          </a:p>
          <a:p>
            <a:pPr marL="0" indent="0">
              <a:buNone/>
            </a:pPr>
            <a:r>
              <a:rPr lang="sv-SE" sz="1500" dirty="0">
                <a:solidFill>
                  <a:srgbClr val="0070C0"/>
                </a:solidFill>
              </a:rPr>
              <a:t>public Color </a:t>
            </a:r>
            <a:r>
              <a:rPr lang="sv-SE" sz="1500" dirty="0" err="1">
                <a:solidFill>
                  <a:srgbClr val="0070C0"/>
                </a:solidFill>
              </a:rPr>
              <a:t>getColor</a:t>
            </a:r>
            <a:r>
              <a:rPr lang="sv-SE" sz="1500" dirty="0">
                <a:solidFill>
                  <a:srgbClr val="0070C0"/>
                </a:solidFill>
              </a:rPr>
              <a:t>() {</a:t>
            </a:r>
            <a:br>
              <a:rPr lang="sv-SE" sz="1500" dirty="0">
                <a:solidFill>
                  <a:srgbClr val="0070C0"/>
                </a:solidFill>
              </a:rPr>
            </a:br>
            <a:r>
              <a:rPr lang="sv-SE" sz="1500" dirty="0">
                <a:solidFill>
                  <a:srgbClr val="0070C0"/>
                </a:solidFill>
              </a:rPr>
              <a:t>    </a:t>
            </a:r>
            <a:r>
              <a:rPr lang="sv-SE" sz="1500" dirty="0" err="1">
                <a:solidFill>
                  <a:srgbClr val="0070C0"/>
                </a:solidFill>
              </a:rPr>
              <a:t>return</a:t>
            </a:r>
            <a:r>
              <a:rPr lang="sv-SE" sz="1500" dirty="0">
                <a:solidFill>
                  <a:srgbClr val="0070C0"/>
                </a:solidFill>
              </a:rPr>
              <a:t> </a:t>
            </a:r>
            <a:r>
              <a:rPr lang="sv-SE" sz="1500" dirty="0" err="1">
                <a:solidFill>
                  <a:srgbClr val="0070C0"/>
                </a:solidFill>
              </a:rPr>
              <a:t>this.color</a:t>
            </a:r>
            <a:r>
              <a:rPr lang="sv-SE" sz="1500" dirty="0">
                <a:solidFill>
                  <a:srgbClr val="0070C0"/>
                </a:solidFill>
              </a:rPr>
              <a:t>;</a:t>
            </a:r>
            <a:br>
              <a:rPr lang="sv-SE" sz="1500" dirty="0">
                <a:solidFill>
                  <a:srgbClr val="0070C0"/>
                </a:solidFill>
              </a:rPr>
            </a:br>
            <a:r>
              <a:rPr lang="sv-SE" sz="1500" dirty="0">
                <a:solidFill>
                  <a:srgbClr val="0070C0"/>
                </a:solidFill>
              </a:rPr>
              <a:t>}</a:t>
            </a:r>
          </a:p>
          <a:p>
            <a:pPr marL="0" indent="0">
              <a:buNone/>
            </a:pPr>
            <a:endParaRPr lang="sv-SE" sz="1900" dirty="0">
              <a:solidFill>
                <a:srgbClr val="0070C0"/>
              </a:solidFill>
            </a:endParaRPr>
          </a:p>
          <a:p>
            <a:pPr marL="0" indent="0">
              <a:buNone/>
            </a:pPr>
            <a:endParaRPr lang="sv-SE" sz="1500" dirty="0">
              <a:solidFill>
                <a:srgbClr val="0070C0"/>
              </a:solidFill>
            </a:endParaRPr>
          </a:p>
        </p:txBody>
      </p:sp>
    </p:spTree>
    <p:custDataLst>
      <p:tags r:id="rId1"/>
    </p:custDataLst>
    <p:extLst>
      <p:ext uri="{BB962C8B-B14F-4D97-AF65-F5344CB8AC3E}">
        <p14:creationId xmlns:p14="http://schemas.microsoft.com/office/powerpoint/2010/main" val="31247196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ubrik 8"/>
          <p:cNvSpPr>
            <a:spLocks noGrp="1"/>
          </p:cNvSpPr>
          <p:nvPr>
            <p:ph type="title"/>
          </p:nvPr>
        </p:nvSpPr>
        <p:spPr/>
        <p:txBody>
          <a:bodyPr/>
          <a:lstStyle/>
          <a:p>
            <a:r>
              <a:rPr lang="sv-SE" dirty="0"/>
              <a:t>TDD erfarenheter</a:t>
            </a:r>
          </a:p>
        </p:txBody>
      </p:sp>
      <p:sp>
        <p:nvSpPr>
          <p:cNvPr id="10" name="Platshållare för innehåll 9"/>
          <p:cNvSpPr>
            <a:spLocks noGrp="1"/>
          </p:cNvSpPr>
          <p:nvPr>
            <p:ph idx="1"/>
          </p:nvPr>
        </p:nvSpPr>
        <p:spPr/>
        <p:txBody>
          <a:bodyPr>
            <a:normAutofit fontScale="77500" lnSpcReduction="20000"/>
          </a:bodyPr>
          <a:lstStyle/>
          <a:p>
            <a:pPr>
              <a:lnSpc>
                <a:spcPct val="160000"/>
              </a:lnSpc>
              <a:spcBef>
                <a:spcPts val="100"/>
              </a:spcBef>
            </a:pPr>
            <a:r>
              <a:rPr lang="sv-SE" dirty="0"/>
              <a:t>Omvänt arbetssätt</a:t>
            </a:r>
          </a:p>
          <a:p>
            <a:pPr lvl="1">
              <a:lnSpc>
                <a:spcPct val="160000"/>
              </a:lnSpc>
              <a:spcBef>
                <a:spcPts val="100"/>
              </a:spcBef>
            </a:pPr>
            <a:r>
              <a:rPr lang="sv-SE" dirty="0"/>
              <a:t>Snarare utforskande testning</a:t>
            </a:r>
          </a:p>
          <a:p>
            <a:pPr lvl="1">
              <a:lnSpc>
                <a:spcPct val="160000"/>
              </a:lnSpc>
              <a:spcBef>
                <a:spcPts val="100"/>
              </a:spcBef>
            </a:pPr>
            <a:r>
              <a:rPr lang="sv-SE" dirty="0"/>
              <a:t>Kompileringsfel innan </a:t>
            </a:r>
            <a:r>
              <a:rPr lang="sv-SE" dirty="0" err="1"/>
              <a:t>konstruktorer</a:t>
            </a:r>
            <a:r>
              <a:rPr lang="sv-SE" dirty="0"/>
              <a:t> skrivits</a:t>
            </a:r>
          </a:p>
          <a:p>
            <a:pPr lvl="1">
              <a:lnSpc>
                <a:spcPct val="160000"/>
              </a:lnSpc>
              <a:spcBef>
                <a:spcPts val="100"/>
              </a:spcBef>
            </a:pPr>
            <a:endParaRPr lang="sv-SE" sz="500" dirty="0"/>
          </a:p>
          <a:p>
            <a:pPr>
              <a:lnSpc>
                <a:spcPct val="160000"/>
              </a:lnSpc>
              <a:spcBef>
                <a:spcPts val="100"/>
              </a:spcBef>
            </a:pPr>
            <a:r>
              <a:rPr lang="sv-SE" dirty="0"/>
              <a:t>Ingen testplan, oordnade testfall, vad har testats?</a:t>
            </a:r>
          </a:p>
          <a:p>
            <a:pPr lvl="1">
              <a:lnSpc>
                <a:spcPct val="160000"/>
              </a:lnSpc>
              <a:spcBef>
                <a:spcPts val="100"/>
              </a:spcBef>
            </a:pPr>
            <a:r>
              <a:rPr lang="sv-SE" dirty="0"/>
              <a:t>Inga spårbarhetsmatriser</a:t>
            </a:r>
          </a:p>
          <a:p>
            <a:pPr>
              <a:lnSpc>
                <a:spcPct val="160000"/>
              </a:lnSpc>
              <a:spcBef>
                <a:spcPts val="100"/>
              </a:spcBef>
            </a:pPr>
            <a:endParaRPr lang="sv-SE" sz="500" dirty="0"/>
          </a:p>
          <a:p>
            <a:pPr>
              <a:lnSpc>
                <a:spcPct val="160000"/>
              </a:lnSpc>
              <a:spcBef>
                <a:spcPts val="100"/>
              </a:spcBef>
            </a:pPr>
            <a:r>
              <a:rPr lang="sv-SE" dirty="0"/>
              <a:t>Svårt namnge testfall</a:t>
            </a:r>
          </a:p>
          <a:p>
            <a:pPr>
              <a:lnSpc>
                <a:spcPct val="160000"/>
              </a:lnSpc>
              <a:spcBef>
                <a:spcPts val="100"/>
              </a:spcBef>
            </a:pPr>
            <a:endParaRPr lang="sv-SE" sz="500" dirty="0"/>
          </a:p>
          <a:p>
            <a:pPr>
              <a:lnSpc>
                <a:spcPct val="160000"/>
              </a:lnSpc>
              <a:spcBef>
                <a:spcPts val="100"/>
              </a:spcBef>
            </a:pPr>
            <a:r>
              <a:rPr lang="sv-SE" dirty="0"/>
              <a:t>Testning slumpfunktioner</a:t>
            </a:r>
          </a:p>
          <a:p>
            <a:pPr>
              <a:lnSpc>
                <a:spcPct val="160000"/>
              </a:lnSpc>
              <a:spcBef>
                <a:spcPts val="100"/>
              </a:spcBef>
            </a:pPr>
            <a:endParaRPr lang="sv-SE" sz="500" dirty="0"/>
          </a:p>
          <a:p>
            <a:pPr marL="457200" lvl="1" indent="0">
              <a:lnSpc>
                <a:spcPct val="160000"/>
              </a:lnSpc>
              <a:spcBef>
                <a:spcPts val="100"/>
              </a:spcBef>
              <a:buNone/>
            </a:pPr>
            <a:endParaRPr lang="sv-SE" sz="500" dirty="0"/>
          </a:p>
          <a:p>
            <a:pPr>
              <a:lnSpc>
                <a:spcPct val="160000"/>
              </a:lnSpc>
              <a:spcBef>
                <a:spcPts val="100"/>
              </a:spcBef>
            </a:pPr>
            <a:r>
              <a:rPr lang="sv-SE" dirty="0"/>
              <a:t>Bra arbetssätt för att dela upp metoder i hanterbara bitar!</a:t>
            </a:r>
          </a:p>
        </p:txBody>
      </p:sp>
    </p:spTree>
    <p:custDataLst>
      <p:tags r:id="rId1"/>
    </p:custDataLst>
    <p:extLst>
      <p:ext uri="{BB962C8B-B14F-4D97-AF65-F5344CB8AC3E}">
        <p14:creationId xmlns:p14="http://schemas.microsoft.com/office/powerpoint/2010/main" val="14582866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Testfallsdesign ekvivalensklasser: </a:t>
            </a:r>
            <a:r>
              <a:rPr lang="sv-SE" dirty="0" err="1"/>
              <a:t>class</a:t>
            </a:r>
            <a:r>
              <a:rPr lang="sv-SE" dirty="0"/>
              <a:t> Hero</a:t>
            </a:r>
          </a:p>
        </p:txBody>
      </p:sp>
      <p:sp>
        <p:nvSpPr>
          <p:cNvPr id="3" name="Platshållare för innehåll 2"/>
          <p:cNvSpPr>
            <a:spLocks noGrp="1"/>
          </p:cNvSpPr>
          <p:nvPr>
            <p:ph idx="1"/>
          </p:nvPr>
        </p:nvSpPr>
        <p:spPr/>
        <p:txBody>
          <a:bodyPr>
            <a:normAutofit/>
          </a:bodyPr>
          <a:lstStyle/>
          <a:p>
            <a:pPr>
              <a:lnSpc>
                <a:spcPct val="150000"/>
              </a:lnSpc>
            </a:pPr>
            <a:r>
              <a:rPr lang="sv-SE" dirty="0"/>
              <a:t>Syfte: Testa indatadomänen för </a:t>
            </a:r>
            <a:r>
              <a:rPr lang="sv-SE" dirty="0" err="1"/>
              <a:t>konstruktor</a:t>
            </a:r>
            <a:r>
              <a:rPr lang="sv-SE" dirty="0"/>
              <a:t> och metoder i Hero.</a:t>
            </a:r>
            <a:endParaRPr lang="sv-SE" sz="1400" dirty="0"/>
          </a:p>
          <a:p>
            <a:pPr>
              <a:lnSpc>
                <a:spcPct val="100000"/>
              </a:lnSpc>
            </a:pPr>
            <a:r>
              <a:rPr lang="sv-SE" dirty="0"/>
              <a:t>Motivering: Tydliga valida och </a:t>
            </a:r>
            <a:r>
              <a:rPr lang="sv-SE" dirty="0" err="1"/>
              <a:t>invalida</a:t>
            </a:r>
            <a:r>
              <a:rPr lang="sv-SE" dirty="0"/>
              <a:t> värden i klassen. Hög komplexitet, WMC (25).</a:t>
            </a:r>
          </a:p>
          <a:p>
            <a:pPr>
              <a:lnSpc>
                <a:spcPct val="150000"/>
              </a:lnSpc>
            </a:pPr>
            <a:r>
              <a:rPr lang="sv-SE" dirty="0"/>
              <a:t>Dock endast 1 argument per metod, kan ej täcka in flera valida klasser per testfall.</a:t>
            </a:r>
          </a:p>
        </p:txBody>
      </p:sp>
    </p:spTree>
    <p:custDataLst>
      <p:tags r:id="rId1"/>
    </p:custDataLst>
    <p:extLst>
      <p:ext uri="{BB962C8B-B14F-4D97-AF65-F5344CB8AC3E}">
        <p14:creationId xmlns:p14="http://schemas.microsoft.com/office/powerpoint/2010/main" val="34802412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Verktyg</a:t>
            </a:r>
          </a:p>
        </p:txBody>
      </p:sp>
      <p:sp>
        <p:nvSpPr>
          <p:cNvPr id="3" name="Platshållare för innehåll 2"/>
          <p:cNvSpPr>
            <a:spLocks noGrp="1"/>
          </p:cNvSpPr>
          <p:nvPr>
            <p:ph idx="1"/>
          </p:nvPr>
        </p:nvSpPr>
        <p:spPr/>
        <p:txBody>
          <a:bodyPr/>
          <a:lstStyle/>
          <a:p>
            <a:r>
              <a:rPr lang="sv-SE" dirty="0"/>
              <a:t>Utvecklingsmiljö </a:t>
            </a:r>
            <a:r>
              <a:rPr lang="sv-SE" dirty="0" err="1"/>
              <a:t>IntelliJ</a:t>
            </a:r>
            <a:r>
              <a:rPr lang="sv-SE" dirty="0"/>
              <a:t> IDEA</a:t>
            </a:r>
          </a:p>
          <a:p>
            <a:r>
              <a:rPr lang="sv-SE" dirty="0"/>
              <a:t>Byggscript med </a:t>
            </a:r>
            <a:r>
              <a:rPr lang="sv-SE" dirty="0" err="1"/>
              <a:t>Maven</a:t>
            </a:r>
            <a:endParaRPr lang="sv-SE" dirty="0"/>
          </a:p>
          <a:p>
            <a:r>
              <a:rPr lang="sv-SE" dirty="0" err="1"/>
              <a:t>Coverage</a:t>
            </a:r>
            <a:r>
              <a:rPr lang="sv-SE" dirty="0"/>
              <a:t> med </a:t>
            </a:r>
            <a:r>
              <a:rPr lang="sv-SE" dirty="0" err="1"/>
              <a:t>IntelliJ</a:t>
            </a:r>
            <a:r>
              <a:rPr lang="sv-SE" dirty="0"/>
              <a:t> IDEA</a:t>
            </a:r>
          </a:p>
          <a:p>
            <a:r>
              <a:rPr lang="sv-SE" dirty="0"/>
              <a:t>Testverktyg </a:t>
            </a:r>
            <a:r>
              <a:rPr lang="sv-SE" dirty="0" err="1"/>
              <a:t>FindBugs</a:t>
            </a:r>
            <a:r>
              <a:rPr lang="sv-SE" dirty="0"/>
              <a:t>-IDEA för </a:t>
            </a:r>
            <a:r>
              <a:rPr lang="sv-SE" dirty="0" err="1"/>
              <a:t>IntelliJ</a:t>
            </a:r>
            <a:endParaRPr lang="sv-SE" dirty="0"/>
          </a:p>
        </p:txBody>
      </p:sp>
    </p:spTree>
    <p:custDataLst>
      <p:tags r:id="rId1"/>
    </p:custDataLst>
    <p:extLst>
      <p:ext uri="{BB962C8B-B14F-4D97-AF65-F5344CB8AC3E}">
        <p14:creationId xmlns:p14="http://schemas.microsoft.com/office/powerpoint/2010/main" val="10801201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923925" y="2251075"/>
            <a:ext cx="4762500" cy="1325563"/>
          </a:xfrm>
        </p:spPr>
        <p:txBody>
          <a:bodyPr/>
          <a:lstStyle/>
          <a:p>
            <a:r>
              <a:rPr lang="sv-SE" dirty="0"/>
              <a:t>Ekvivalensklasserna</a:t>
            </a:r>
          </a:p>
        </p:txBody>
      </p:sp>
      <p:pic>
        <p:nvPicPr>
          <p:cNvPr id="11" name="Content Placeholder 10">
            <a:extLst>
              <a:ext uri="{FF2B5EF4-FFF2-40B4-BE49-F238E27FC236}">
                <a16:creationId xmlns:a16="http://schemas.microsoft.com/office/drawing/2014/main" id="{51C062B3-E14E-2F48-AFCB-45BE5372612F}"/>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6707234" y="606015"/>
            <a:ext cx="3122566" cy="5645969"/>
          </a:xfrm>
        </p:spPr>
      </p:pic>
    </p:spTree>
    <p:custDataLst>
      <p:tags r:id="rId1"/>
    </p:custDataLst>
    <p:extLst>
      <p:ext uri="{BB962C8B-B14F-4D97-AF65-F5344CB8AC3E}">
        <p14:creationId xmlns:p14="http://schemas.microsoft.com/office/powerpoint/2010/main" val="37504127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4511664" y="365125"/>
            <a:ext cx="6842135" cy="1325563"/>
          </a:xfrm>
        </p:spPr>
        <p:txBody>
          <a:bodyPr/>
          <a:lstStyle/>
          <a:p>
            <a:r>
              <a:rPr lang="sv-SE" dirty="0"/>
              <a:t>Testfall</a:t>
            </a:r>
          </a:p>
        </p:txBody>
      </p:sp>
      <p:pic>
        <p:nvPicPr>
          <p:cNvPr id="4" name="Picture 3">
            <a:extLst>
              <a:ext uri="{FF2B5EF4-FFF2-40B4-BE49-F238E27FC236}">
                <a16:creationId xmlns:a16="http://schemas.microsoft.com/office/drawing/2014/main" id="{21E598B3-DA10-9641-A7BC-C6BB0ECA90B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3713" y="745232"/>
            <a:ext cx="3004080" cy="5431730"/>
          </a:xfrm>
          <a:prstGeom prst="rect">
            <a:avLst/>
          </a:prstGeom>
        </p:spPr>
      </p:pic>
      <p:pic>
        <p:nvPicPr>
          <p:cNvPr id="5" name="Bildobjekt 4">
            <a:extLst>
              <a:ext uri="{FF2B5EF4-FFF2-40B4-BE49-F238E27FC236}">
                <a16:creationId xmlns:a16="http://schemas.microsoft.com/office/drawing/2014/main" id="{4E48DE43-C7FE-C64A-B1FD-CE9F9536291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30781" y="2436061"/>
            <a:ext cx="5803900" cy="2755900"/>
          </a:xfrm>
          <a:prstGeom prst="rect">
            <a:avLst/>
          </a:prstGeom>
        </p:spPr>
      </p:pic>
    </p:spTree>
    <p:custDataLst>
      <p:tags r:id="rId1"/>
    </p:custDataLst>
    <p:extLst>
      <p:ext uri="{BB962C8B-B14F-4D97-AF65-F5344CB8AC3E}">
        <p14:creationId xmlns:p14="http://schemas.microsoft.com/office/powerpoint/2010/main" val="19004091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4511664" y="365125"/>
            <a:ext cx="6842135" cy="1325563"/>
          </a:xfrm>
        </p:spPr>
        <p:txBody>
          <a:bodyPr/>
          <a:lstStyle/>
          <a:p>
            <a:r>
              <a:rPr lang="sv-SE" dirty="0"/>
              <a:t>Testmatris</a:t>
            </a:r>
          </a:p>
        </p:txBody>
      </p:sp>
      <p:pic>
        <p:nvPicPr>
          <p:cNvPr id="4" name="Picture 3">
            <a:extLst>
              <a:ext uri="{FF2B5EF4-FFF2-40B4-BE49-F238E27FC236}">
                <a16:creationId xmlns:a16="http://schemas.microsoft.com/office/drawing/2014/main" id="{21E598B3-DA10-9641-A7BC-C6BB0ECA90B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3713" y="745232"/>
            <a:ext cx="3004080" cy="5431730"/>
          </a:xfrm>
          <a:prstGeom prst="rect">
            <a:avLst/>
          </a:prstGeom>
        </p:spPr>
      </p:pic>
      <p:pic>
        <p:nvPicPr>
          <p:cNvPr id="8" name="Platshållare för innehåll 7">
            <a:extLst>
              <a:ext uri="{FF2B5EF4-FFF2-40B4-BE49-F238E27FC236}">
                <a16:creationId xmlns:a16="http://schemas.microsoft.com/office/drawing/2014/main" id="{91D8A0DA-EE56-F94E-A94F-9CEFD4BDBCF9}"/>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5213505" y="1401930"/>
            <a:ext cx="6140294" cy="4898240"/>
          </a:xfrm>
        </p:spPr>
      </p:pic>
    </p:spTree>
    <p:custDataLst>
      <p:tags r:id="rId1"/>
    </p:custDataLst>
    <p:extLst>
      <p:ext uri="{BB962C8B-B14F-4D97-AF65-F5344CB8AC3E}">
        <p14:creationId xmlns:p14="http://schemas.microsoft.com/office/powerpoint/2010/main" val="4893784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Tillståndsmaskin: </a:t>
            </a:r>
            <a:r>
              <a:rPr lang="sv-SE" dirty="0" err="1"/>
              <a:t>Equipped</a:t>
            </a:r>
            <a:r>
              <a:rPr lang="sv-SE" dirty="0"/>
              <a:t> </a:t>
            </a:r>
            <a:r>
              <a:rPr lang="sv-SE" dirty="0" err="1"/>
              <a:t>items</a:t>
            </a:r>
            <a:r>
              <a:rPr lang="sv-SE" dirty="0"/>
              <a:t> (</a:t>
            </a:r>
            <a:r>
              <a:rPr lang="sv-SE" dirty="0" err="1"/>
              <a:t>class</a:t>
            </a:r>
            <a:r>
              <a:rPr lang="sv-SE" dirty="0"/>
              <a:t> Hero)</a:t>
            </a:r>
          </a:p>
        </p:txBody>
      </p:sp>
      <p:sp>
        <p:nvSpPr>
          <p:cNvPr id="3" name="Platshållare för innehåll 2"/>
          <p:cNvSpPr>
            <a:spLocks noGrp="1"/>
          </p:cNvSpPr>
          <p:nvPr>
            <p:ph idx="1"/>
          </p:nvPr>
        </p:nvSpPr>
        <p:spPr/>
        <p:txBody>
          <a:bodyPr/>
          <a:lstStyle/>
          <a:p>
            <a:r>
              <a:rPr lang="sv-SE" dirty="0"/>
              <a:t>Motivering: Vi använde </a:t>
            </a:r>
            <a:r>
              <a:rPr lang="sv-SE" dirty="0" err="1"/>
              <a:t>equippmentsystemet</a:t>
            </a:r>
            <a:r>
              <a:rPr lang="sv-SE" dirty="0"/>
              <a:t> för Hero till vår tillståndsmaskin då de </a:t>
            </a:r>
            <a:r>
              <a:rPr lang="sv-SE" dirty="0" err="1"/>
              <a:t>equippade</a:t>
            </a:r>
            <a:r>
              <a:rPr lang="sv-SE" dirty="0"/>
              <a:t> delarna kan ha olika status (</a:t>
            </a:r>
            <a:r>
              <a:rPr lang="sv-SE" dirty="0" err="1"/>
              <a:t>Equippat</a:t>
            </a:r>
            <a:r>
              <a:rPr lang="sv-SE" dirty="0"/>
              <a:t>/Tomt vapen, </a:t>
            </a:r>
            <a:r>
              <a:rPr lang="sv-SE" dirty="0" err="1"/>
              <a:t>Equippat</a:t>
            </a:r>
            <a:r>
              <a:rPr lang="sv-SE" dirty="0"/>
              <a:t>/Tomt </a:t>
            </a:r>
            <a:r>
              <a:rPr lang="sv-SE" dirty="0" err="1"/>
              <a:t>armor</a:t>
            </a:r>
            <a:r>
              <a:rPr lang="sv-SE" dirty="0"/>
              <a:t>) och för att man kan komma till de olika tillstånden på olika sätt eftersom det aktuella </a:t>
            </a:r>
            <a:r>
              <a:rPr lang="sv-SE" dirty="0" err="1"/>
              <a:t>itemet</a:t>
            </a:r>
            <a:r>
              <a:rPr lang="sv-SE" dirty="0"/>
              <a:t> endast byts ut om ett nytt item är starkare. På detta sätt kan vi prova olika sekvenser för att plocka upp </a:t>
            </a:r>
            <a:r>
              <a:rPr lang="sv-SE" dirty="0" err="1"/>
              <a:t>items</a:t>
            </a:r>
            <a:r>
              <a:rPr lang="sv-SE" dirty="0"/>
              <a:t> för att se att den </a:t>
            </a:r>
            <a:r>
              <a:rPr lang="sv-SE" dirty="0" err="1"/>
              <a:t>equippade</a:t>
            </a:r>
            <a:r>
              <a:rPr lang="sv-SE" dirty="0"/>
              <a:t> delen är korrekt.</a:t>
            </a:r>
          </a:p>
        </p:txBody>
      </p:sp>
    </p:spTree>
    <p:custDataLst>
      <p:tags r:id="rId1"/>
    </p:custDataLst>
    <p:extLst>
      <p:ext uri="{BB962C8B-B14F-4D97-AF65-F5344CB8AC3E}">
        <p14:creationId xmlns:p14="http://schemas.microsoft.com/office/powerpoint/2010/main" val="12301947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Tillståndsmaskin</a:t>
            </a:r>
          </a:p>
        </p:txBody>
      </p:sp>
      <p:pic>
        <p:nvPicPr>
          <p:cNvPr id="5" name="Platshållare för innehåll 4">
            <a:extLst>
              <a:ext uri="{FF2B5EF4-FFF2-40B4-BE49-F238E27FC236}">
                <a16:creationId xmlns:a16="http://schemas.microsoft.com/office/drawing/2014/main" id="{3873E550-95ED-8041-B44A-2730C780F5A7}"/>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4712690" y="537637"/>
            <a:ext cx="7479310" cy="5782726"/>
          </a:xfrm>
        </p:spPr>
      </p:pic>
    </p:spTree>
    <p:custDataLst>
      <p:tags r:id="rId1"/>
    </p:custDataLst>
    <p:extLst>
      <p:ext uri="{BB962C8B-B14F-4D97-AF65-F5344CB8AC3E}">
        <p14:creationId xmlns:p14="http://schemas.microsoft.com/office/powerpoint/2010/main" val="29245902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Testfall</a:t>
            </a:r>
          </a:p>
        </p:txBody>
      </p:sp>
      <p:sp>
        <p:nvSpPr>
          <p:cNvPr id="4" name="Platshållare för innehåll 3">
            <a:extLst>
              <a:ext uri="{FF2B5EF4-FFF2-40B4-BE49-F238E27FC236}">
                <a16:creationId xmlns:a16="http://schemas.microsoft.com/office/drawing/2014/main" id="{7893500F-56EC-3C4B-8DC5-C12C8CC428BF}"/>
              </a:ext>
            </a:extLst>
          </p:cNvPr>
          <p:cNvSpPr>
            <a:spLocks noGrp="1"/>
          </p:cNvSpPr>
          <p:nvPr>
            <p:ph sz="half" idx="1"/>
          </p:nvPr>
        </p:nvSpPr>
        <p:spPr/>
        <p:txBody>
          <a:bodyPr>
            <a:normAutofit/>
          </a:bodyPr>
          <a:lstStyle/>
          <a:p>
            <a:pPr marL="0" indent="0">
              <a:buNone/>
            </a:pPr>
            <a:r>
              <a:rPr lang="sv-SE" dirty="0"/>
              <a:t>(1) Hero plockar upp vapen med styrka 50.</a:t>
            </a:r>
          </a:p>
          <a:p>
            <a:pPr marL="0" indent="0">
              <a:buNone/>
            </a:pPr>
            <a:r>
              <a:rPr lang="sv-SE" dirty="0"/>
              <a:t>(3) …vapen med styrka 15.</a:t>
            </a:r>
          </a:p>
          <a:p>
            <a:pPr marL="0" indent="0">
              <a:buNone/>
            </a:pPr>
            <a:r>
              <a:rPr lang="sv-SE" dirty="0"/>
              <a:t>(2) …vapen med styrka 100.</a:t>
            </a:r>
          </a:p>
          <a:p>
            <a:pPr marL="0" indent="0">
              <a:buNone/>
            </a:pPr>
            <a:r>
              <a:rPr lang="sv-SE" dirty="0"/>
              <a:t>(4) …</a:t>
            </a:r>
            <a:r>
              <a:rPr lang="sv-SE" dirty="0" err="1"/>
              <a:t>armor</a:t>
            </a:r>
            <a:r>
              <a:rPr lang="sv-SE" dirty="0"/>
              <a:t> med styrka 30.</a:t>
            </a:r>
          </a:p>
          <a:p>
            <a:pPr marL="0" indent="0">
              <a:buNone/>
            </a:pPr>
            <a:r>
              <a:rPr lang="sv-SE" dirty="0"/>
              <a:t>(8) …</a:t>
            </a:r>
            <a:r>
              <a:rPr lang="sv-SE" dirty="0" err="1"/>
              <a:t>armor</a:t>
            </a:r>
            <a:r>
              <a:rPr lang="sv-SE" dirty="0"/>
              <a:t> med styrka 56.</a:t>
            </a:r>
          </a:p>
          <a:p>
            <a:pPr marL="0" indent="0">
              <a:buNone/>
            </a:pPr>
            <a:r>
              <a:rPr lang="sv-SE" dirty="0"/>
              <a:t>(6) …vapen med styrka 75.</a:t>
            </a:r>
          </a:p>
        </p:txBody>
      </p:sp>
      <p:sp>
        <p:nvSpPr>
          <p:cNvPr id="5" name="Platshållare för innehåll 4">
            <a:extLst>
              <a:ext uri="{FF2B5EF4-FFF2-40B4-BE49-F238E27FC236}">
                <a16:creationId xmlns:a16="http://schemas.microsoft.com/office/drawing/2014/main" id="{84C649E6-CD4F-6847-A09E-F0A52CA6CDB7}"/>
              </a:ext>
            </a:extLst>
          </p:cNvPr>
          <p:cNvSpPr>
            <a:spLocks noGrp="1"/>
          </p:cNvSpPr>
          <p:nvPr>
            <p:ph sz="half" idx="2"/>
          </p:nvPr>
        </p:nvSpPr>
        <p:spPr/>
        <p:txBody>
          <a:bodyPr>
            <a:normAutofit/>
          </a:bodyPr>
          <a:lstStyle/>
          <a:p>
            <a:pPr marL="0" indent="0">
              <a:buNone/>
            </a:pPr>
            <a:r>
              <a:rPr lang="sv-SE" dirty="0"/>
              <a:t>(12) Hero plockar upp </a:t>
            </a:r>
            <a:r>
              <a:rPr lang="sv-SE" dirty="0" err="1"/>
              <a:t>armor</a:t>
            </a:r>
            <a:r>
              <a:rPr lang="sv-SE" dirty="0"/>
              <a:t> med styrka 5.</a:t>
            </a:r>
          </a:p>
          <a:p>
            <a:pPr marL="0" indent="0">
              <a:buNone/>
            </a:pPr>
            <a:r>
              <a:rPr lang="sv-SE" dirty="0"/>
              <a:t>(11) …</a:t>
            </a:r>
            <a:r>
              <a:rPr lang="sv-SE" dirty="0" err="1"/>
              <a:t>armor</a:t>
            </a:r>
            <a:r>
              <a:rPr lang="sv-SE" dirty="0"/>
              <a:t> med styrka 3.</a:t>
            </a:r>
          </a:p>
          <a:p>
            <a:pPr marL="0" indent="0">
              <a:buNone/>
            </a:pPr>
            <a:r>
              <a:rPr lang="sv-SE" dirty="0"/>
              <a:t>(10) …</a:t>
            </a:r>
            <a:r>
              <a:rPr lang="sv-SE" dirty="0" err="1"/>
              <a:t>armor</a:t>
            </a:r>
            <a:r>
              <a:rPr lang="sv-SE" dirty="0"/>
              <a:t> med styrka 88.</a:t>
            </a:r>
          </a:p>
          <a:p>
            <a:pPr marL="0" indent="0">
              <a:buNone/>
            </a:pPr>
            <a:r>
              <a:rPr lang="sv-SE" dirty="0"/>
              <a:t>(9) …vapen med styrka 75.</a:t>
            </a:r>
          </a:p>
          <a:p>
            <a:pPr marL="0" indent="0">
              <a:buNone/>
            </a:pPr>
            <a:r>
              <a:rPr lang="sv-SE" dirty="0"/>
              <a:t>(7) …</a:t>
            </a:r>
            <a:r>
              <a:rPr lang="sv-SE" dirty="0" err="1"/>
              <a:t>armor</a:t>
            </a:r>
            <a:r>
              <a:rPr lang="sv-SE" dirty="0"/>
              <a:t> med styrka 50.</a:t>
            </a:r>
          </a:p>
          <a:p>
            <a:pPr marL="0" indent="0">
              <a:buNone/>
            </a:pPr>
            <a:r>
              <a:rPr lang="sv-SE" dirty="0"/>
              <a:t>(5) …vapen med styrka 98.</a:t>
            </a:r>
          </a:p>
          <a:p>
            <a:endParaRPr lang="sv-SE" dirty="0"/>
          </a:p>
        </p:txBody>
      </p:sp>
    </p:spTree>
    <p:custDataLst>
      <p:tags r:id="rId1"/>
    </p:custDataLst>
    <p:extLst>
      <p:ext uri="{BB962C8B-B14F-4D97-AF65-F5344CB8AC3E}">
        <p14:creationId xmlns:p14="http://schemas.microsoft.com/office/powerpoint/2010/main" val="12687117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Granskning</a:t>
            </a:r>
          </a:p>
        </p:txBody>
      </p:sp>
      <p:sp>
        <p:nvSpPr>
          <p:cNvPr id="3" name="Platshållare för innehåll 2"/>
          <p:cNvSpPr>
            <a:spLocks noGrp="1"/>
          </p:cNvSpPr>
          <p:nvPr>
            <p:ph idx="1"/>
          </p:nvPr>
        </p:nvSpPr>
        <p:spPr/>
        <p:txBody>
          <a:bodyPr>
            <a:normAutofit/>
          </a:bodyPr>
          <a:lstStyle/>
          <a:p>
            <a:r>
              <a:rPr lang="sv-SE" dirty="0"/>
              <a:t>Granskning av grupp 3: klass </a:t>
            </a:r>
            <a:r>
              <a:rPr lang="sv-SE" dirty="0" err="1"/>
              <a:t>MapGeneration</a:t>
            </a:r>
            <a:endParaRPr lang="sv-SE" dirty="0"/>
          </a:p>
          <a:p>
            <a:endParaRPr lang="sv-SE" sz="1100" dirty="0"/>
          </a:p>
          <a:p>
            <a:r>
              <a:rPr lang="sv-SE" dirty="0"/>
              <a:t>Granskning av vår klass </a:t>
            </a:r>
            <a:r>
              <a:rPr lang="sv-SE" dirty="0" err="1"/>
              <a:t>GeneratedMap</a:t>
            </a:r>
            <a:endParaRPr lang="sv-SE" dirty="0"/>
          </a:p>
          <a:p>
            <a:pPr lvl="1"/>
            <a:r>
              <a:rPr lang="sv-SE" dirty="0"/>
              <a:t>Varför denna klass? Komplexitet.</a:t>
            </a:r>
          </a:p>
          <a:p>
            <a:pPr lvl="1"/>
            <a:r>
              <a:rPr lang="sv-SE" dirty="0"/>
              <a:t>LOC: </a:t>
            </a:r>
            <a:r>
              <a:rPr lang="sv-SE" dirty="0">
                <a:highlight>
                  <a:srgbClr val="FFFF00"/>
                </a:highlight>
              </a:rPr>
              <a:t>245</a:t>
            </a:r>
          </a:p>
          <a:p>
            <a:pPr lvl="1"/>
            <a:endParaRPr lang="sv-SE" sz="1100" dirty="0"/>
          </a:p>
          <a:p>
            <a:r>
              <a:rPr lang="sv-SE" dirty="0"/>
              <a:t>Checklista från </a:t>
            </a:r>
            <a:r>
              <a:rPr lang="sv-SE" dirty="0" err="1"/>
              <a:t>Seminarie</a:t>
            </a:r>
            <a:r>
              <a:rPr lang="sv-SE" dirty="0"/>
              <a:t> 2, motsvarande process</a:t>
            </a:r>
          </a:p>
          <a:p>
            <a:pPr lvl="1"/>
            <a:r>
              <a:rPr lang="sv-SE" dirty="0"/>
              <a:t>Enskilda förberedelser</a:t>
            </a:r>
          </a:p>
          <a:p>
            <a:pPr lvl="1"/>
            <a:r>
              <a:rPr lang="sv-SE" dirty="0"/>
              <a:t>Roller: Moderator, uppläsare, tre inspektörer, en representant från grupp 3</a:t>
            </a:r>
          </a:p>
        </p:txBody>
      </p:sp>
    </p:spTree>
    <p:custDataLst>
      <p:tags r:id="rId1"/>
    </p:custDataLst>
    <p:extLst>
      <p:ext uri="{BB962C8B-B14F-4D97-AF65-F5344CB8AC3E}">
        <p14:creationId xmlns:p14="http://schemas.microsoft.com/office/powerpoint/2010/main" val="34270056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Granskningsrapport</a:t>
            </a:r>
          </a:p>
        </p:txBody>
      </p:sp>
      <p:sp>
        <p:nvSpPr>
          <p:cNvPr id="3" name="Platshållare för innehåll 2"/>
          <p:cNvSpPr>
            <a:spLocks noGrp="1"/>
          </p:cNvSpPr>
          <p:nvPr>
            <p:ph idx="1"/>
          </p:nvPr>
        </p:nvSpPr>
        <p:spPr>
          <a:xfrm>
            <a:off x="942975" y="1825625"/>
            <a:ext cx="5714499" cy="4351338"/>
          </a:xfrm>
        </p:spPr>
        <p:txBody>
          <a:bodyPr>
            <a:normAutofit lnSpcReduction="10000"/>
          </a:bodyPr>
          <a:lstStyle/>
          <a:p>
            <a:pPr marL="0" indent="0">
              <a:buNone/>
            </a:pPr>
            <a:r>
              <a:rPr lang="sv-SE" dirty="0"/>
              <a:t>Defekt</a:t>
            </a:r>
          </a:p>
          <a:p>
            <a:pPr marL="514350" indent="-514350">
              <a:buFont typeface="+mj-lt"/>
              <a:buAutoNum type="arabicPeriod"/>
            </a:pPr>
            <a:r>
              <a:rPr lang="sv-SE" sz="1400" dirty="0"/>
              <a:t>Formatering: </a:t>
            </a:r>
            <a:r>
              <a:rPr lang="sv-SE" sz="1400" dirty="0" err="1"/>
              <a:t>indentering</a:t>
            </a:r>
            <a:r>
              <a:rPr lang="sv-SE" sz="1400" dirty="0"/>
              <a:t> &amp; blanka rader</a:t>
            </a:r>
          </a:p>
          <a:p>
            <a:pPr marL="514350" indent="-514350">
              <a:buFont typeface="+mj-lt"/>
              <a:buAutoNum type="arabicPeriod"/>
            </a:pPr>
            <a:r>
              <a:rPr lang="sv-SE" sz="1400" dirty="0" err="1"/>
              <a:t>GameMap</a:t>
            </a:r>
            <a:r>
              <a:rPr lang="sv-SE" sz="1400" dirty="0"/>
              <a:t> </a:t>
            </a:r>
            <a:r>
              <a:rPr lang="sv-SE" sz="1400" dirty="0" err="1"/>
              <a:t>gameMap</a:t>
            </a:r>
            <a:r>
              <a:rPr lang="sv-SE" sz="1400" dirty="0"/>
              <a:t> initieras aldrig men skickas med i metodanrop.</a:t>
            </a:r>
          </a:p>
          <a:p>
            <a:pPr marL="514350" indent="-514350">
              <a:buFont typeface="+mj-lt"/>
              <a:buAutoNum type="arabicPeriod"/>
            </a:pPr>
            <a:r>
              <a:rPr lang="sv-SE" sz="1400" dirty="0"/>
              <a:t>Namngivning: </a:t>
            </a:r>
            <a:r>
              <a:rPr lang="sv-SE" sz="1400" dirty="0" err="1"/>
              <a:t>io</a:t>
            </a:r>
            <a:r>
              <a:rPr lang="sv-SE" sz="1400" dirty="0"/>
              <a:t>, </a:t>
            </a:r>
            <a:r>
              <a:rPr lang="sv-SE" sz="1400" dirty="0" err="1"/>
              <a:t>emptySpots</a:t>
            </a:r>
            <a:r>
              <a:rPr lang="sv-SE" sz="1400" dirty="0"/>
              <a:t>, </a:t>
            </a:r>
            <a:br>
              <a:rPr lang="sv-SE" sz="1400" dirty="0"/>
            </a:br>
            <a:r>
              <a:rPr lang="sv-SE" sz="1400" dirty="0" err="1"/>
              <a:t>getEmptyAndRemoveSpots</a:t>
            </a:r>
            <a:r>
              <a:rPr lang="sv-SE" sz="1400" dirty="0"/>
              <a:t>,</a:t>
            </a:r>
            <a:br>
              <a:rPr lang="sv-SE" sz="1400" dirty="0"/>
            </a:br>
            <a:r>
              <a:rPr lang="sv-SE" sz="1400" dirty="0" err="1"/>
              <a:t>checkNearestPoint</a:t>
            </a:r>
            <a:r>
              <a:rPr lang="sv-SE" sz="1400" dirty="0"/>
              <a:t>, </a:t>
            </a:r>
            <a:r>
              <a:rPr lang="sv-SE" sz="1400" dirty="0" err="1"/>
              <a:t>endPoint</a:t>
            </a:r>
            <a:endParaRPr lang="sv-SE" sz="1400" dirty="0"/>
          </a:p>
          <a:p>
            <a:pPr marL="514350" indent="-514350">
              <a:buFont typeface="+mj-lt"/>
              <a:buAutoNum type="arabicPeriod"/>
            </a:pPr>
            <a:r>
              <a:rPr lang="sv-SE" sz="1400" dirty="0"/>
              <a:t>Kommentarer på svenska.</a:t>
            </a:r>
          </a:p>
          <a:p>
            <a:pPr marL="514350" indent="-514350">
              <a:buFont typeface="+mj-lt"/>
              <a:buAutoNum type="arabicPeriod"/>
            </a:pPr>
            <a:r>
              <a:rPr lang="sv-SE" sz="1400" dirty="0">
                <a:highlight>
                  <a:srgbClr val="FF0000"/>
                </a:highlight>
              </a:rPr>
              <a:t>Kommentar</a:t>
            </a:r>
            <a:br>
              <a:rPr lang="sv-SE" sz="1400" dirty="0"/>
            </a:br>
            <a:r>
              <a:rPr lang="sv-SE" sz="1400" dirty="0" err="1"/>
              <a:t>entryPoint</a:t>
            </a:r>
            <a:r>
              <a:rPr lang="sv-SE" sz="1400" dirty="0"/>
              <a:t> = </a:t>
            </a:r>
            <a:r>
              <a:rPr lang="sv-SE" sz="1400" b="1" dirty="0"/>
              <a:t>new </a:t>
            </a:r>
            <a:r>
              <a:rPr lang="sv-SE" sz="1400" dirty="0"/>
              <a:t>Position(</a:t>
            </a:r>
            <a:r>
              <a:rPr lang="sv-SE" sz="1400" dirty="0" err="1"/>
              <a:t>width</a:t>
            </a:r>
            <a:r>
              <a:rPr lang="sv-SE" sz="1400" dirty="0"/>
              <a:t> / 2, </a:t>
            </a:r>
            <a:r>
              <a:rPr lang="sv-SE" sz="1400" dirty="0" err="1"/>
              <a:t>height</a:t>
            </a:r>
            <a:r>
              <a:rPr lang="sv-SE" sz="1400" dirty="0"/>
              <a:t> - 1);</a:t>
            </a:r>
            <a:br>
              <a:rPr lang="sv-SE" sz="1400" dirty="0"/>
            </a:br>
            <a:r>
              <a:rPr lang="sv-SE" sz="1400" dirty="0" err="1"/>
              <a:t>exitPoint</a:t>
            </a:r>
            <a:r>
              <a:rPr lang="sv-SE" sz="1400" dirty="0"/>
              <a:t> = </a:t>
            </a:r>
            <a:r>
              <a:rPr lang="sv-SE" sz="1400" b="1" dirty="0"/>
              <a:t>new </a:t>
            </a:r>
            <a:r>
              <a:rPr lang="sv-SE" sz="1400" dirty="0"/>
              <a:t>Position(</a:t>
            </a:r>
            <a:r>
              <a:rPr lang="sv-SE" sz="1400" dirty="0" err="1"/>
              <a:t>width</a:t>
            </a:r>
            <a:r>
              <a:rPr lang="sv-SE" sz="1400" dirty="0"/>
              <a:t> / 2, 1 + 1); </a:t>
            </a:r>
          </a:p>
          <a:p>
            <a:pPr marL="514350" indent="-514350">
              <a:buFont typeface="+mj-lt"/>
              <a:buAutoNum type="arabicPeriod"/>
            </a:pPr>
            <a:r>
              <a:rPr lang="sv-SE" sz="1400" dirty="0"/>
              <a:t>Upprepande kod i metoden </a:t>
            </a:r>
            <a:r>
              <a:rPr lang="sv-SE" sz="1400" dirty="0" err="1"/>
              <a:t>generatePath</a:t>
            </a:r>
            <a:r>
              <a:rPr lang="sv-SE" sz="1400" dirty="0"/>
              <a:t>, tillsammans </a:t>
            </a:r>
            <a:br>
              <a:rPr lang="sv-SE" sz="1400" dirty="0"/>
            </a:br>
            <a:r>
              <a:rPr lang="sv-SE" sz="1400" dirty="0"/>
              <a:t>med många kommentarer.</a:t>
            </a:r>
          </a:p>
          <a:p>
            <a:pPr marL="514350" indent="-514350">
              <a:buFont typeface="+mj-lt"/>
              <a:buAutoNum type="arabicPeriod"/>
            </a:pPr>
            <a:r>
              <a:rPr lang="sv-SE" sz="1400" dirty="0"/>
              <a:t>Kartan fylls med objekt baserat på procentuell fördelning, </a:t>
            </a:r>
            <a:br>
              <a:rPr lang="sv-SE" sz="1400" dirty="0"/>
            </a:br>
            <a:r>
              <a:rPr lang="sv-SE" sz="1400" dirty="0"/>
              <a:t>men listan töms under tiden vilket påverkar efterföljande beräkning.</a:t>
            </a:r>
          </a:p>
          <a:p>
            <a:pPr marL="514350" indent="-514350">
              <a:buFont typeface="+mj-lt"/>
              <a:buAutoNum type="arabicPeriod"/>
            </a:pPr>
            <a:r>
              <a:rPr lang="sv-SE" sz="1400" dirty="0"/>
              <a:t>Metoder som tog in Position </a:t>
            </a:r>
            <a:r>
              <a:rPr lang="sv-SE" sz="1400" dirty="0" err="1"/>
              <a:t>pos</a:t>
            </a:r>
            <a:r>
              <a:rPr lang="sv-SE" sz="1400" dirty="0"/>
              <a:t> som sedan inte används.</a:t>
            </a:r>
          </a:p>
          <a:p>
            <a:pPr marL="514350" indent="-514350">
              <a:buFont typeface="+mj-lt"/>
              <a:buAutoNum type="arabicPeriod"/>
            </a:pPr>
            <a:r>
              <a:rPr lang="sv-SE" sz="1400" dirty="0"/>
              <a:t>Två for-loopar som båda använder </a:t>
            </a:r>
            <a:r>
              <a:rPr lang="sv-SE" sz="1400" dirty="0" err="1"/>
              <a:t>width</a:t>
            </a:r>
            <a:r>
              <a:rPr lang="sv-SE" sz="1400" dirty="0"/>
              <a:t>, när den ena istället ska vara </a:t>
            </a:r>
            <a:r>
              <a:rPr lang="sv-SE" sz="1400" dirty="0" err="1"/>
              <a:t>height</a:t>
            </a:r>
            <a:r>
              <a:rPr lang="sv-SE" sz="1400" dirty="0"/>
              <a:t>.</a:t>
            </a:r>
          </a:p>
          <a:p>
            <a:pPr marL="514350" indent="-514350">
              <a:buFont typeface="+mj-lt"/>
              <a:buAutoNum type="arabicPeriod"/>
            </a:pPr>
            <a:endParaRPr lang="sv-SE" sz="1400" dirty="0"/>
          </a:p>
          <a:p>
            <a:pPr marL="514350" indent="-514350">
              <a:buFont typeface="+mj-lt"/>
              <a:buAutoNum type="arabicPeriod"/>
            </a:pPr>
            <a:endParaRPr lang="sv-SE" sz="2000" dirty="0"/>
          </a:p>
        </p:txBody>
      </p:sp>
      <p:sp>
        <p:nvSpPr>
          <p:cNvPr id="4" name="textruta 3">
            <a:extLst>
              <a:ext uri="{FF2B5EF4-FFF2-40B4-BE49-F238E27FC236}">
                <a16:creationId xmlns:a16="http://schemas.microsoft.com/office/drawing/2014/main" id="{5398A1A3-2557-CE44-B2AB-11DAFC2D8166}"/>
              </a:ext>
            </a:extLst>
          </p:cNvPr>
          <p:cNvSpPr txBox="1"/>
          <p:nvPr/>
        </p:nvSpPr>
        <p:spPr>
          <a:xfrm>
            <a:off x="7106653" y="1825625"/>
            <a:ext cx="4247147" cy="3323987"/>
          </a:xfrm>
          <a:prstGeom prst="rect">
            <a:avLst/>
          </a:prstGeom>
          <a:noFill/>
        </p:spPr>
        <p:txBody>
          <a:bodyPr wrap="square" rtlCol="0">
            <a:spAutoFit/>
          </a:bodyPr>
          <a:lstStyle/>
          <a:p>
            <a:r>
              <a:rPr lang="sv-SE" sz="2800" dirty="0"/>
              <a:t>Allvarlighetsgrad</a:t>
            </a:r>
          </a:p>
          <a:p>
            <a:endParaRPr lang="sv-SE" sz="1400" dirty="0"/>
          </a:p>
          <a:p>
            <a:pPr marL="342900" indent="-342900">
              <a:buFont typeface="+mj-lt"/>
              <a:buAutoNum type="arabicPeriod"/>
            </a:pPr>
            <a:r>
              <a:rPr lang="sv-SE" sz="1400" dirty="0">
                <a:solidFill>
                  <a:schemeClr val="accent6"/>
                </a:solidFill>
              </a:rPr>
              <a:t>Minor</a:t>
            </a:r>
          </a:p>
          <a:p>
            <a:pPr marL="342900" indent="-342900">
              <a:buFont typeface="+mj-lt"/>
              <a:buAutoNum type="arabicPeriod"/>
            </a:pPr>
            <a:r>
              <a:rPr lang="sv-SE" sz="1400" dirty="0">
                <a:solidFill>
                  <a:srgbClr val="FFC000"/>
                </a:solidFill>
              </a:rPr>
              <a:t>Major</a:t>
            </a:r>
          </a:p>
          <a:p>
            <a:pPr marL="342900" indent="-342900">
              <a:buFont typeface="+mj-lt"/>
              <a:buAutoNum type="arabicPeriod"/>
            </a:pPr>
            <a:r>
              <a:rPr lang="sv-SE" sz="1400" dirty="0">
                <a:solidFill>
                  <a:schemeClr val="accent6"/>
                </a:solidFill>
              </a:rPr>
              <a:t>Minor</a:t>
            </a:r>
          </a:p>
          <a:p>
            <a:pPr marL="342900" indent="-342900">
              <a:buFont typeface="+mj-lt"/>
              <a:buAutoNum type="arabicPeriod"/>
            </a:pPr>
            <a:r>
              <a:rPr lang="sv-SE" sz="1400" dirty="0">
                <a:solidFill>
                  <a:schemeClr val="accent6"/>
                </a:solidFill>
              </a:rPr>
              <a:t>Minor</a:t>
            </a:r>
          </a:p>
          <a:p>
            <a:pPr marL="342900" indent="-342900">
              <a:buFont typeface="+mj-lt"/>
              <a:buAutoNum type="arabicPeriod"/>
            </a:pPr>
            <a:r>
              <a:rPr lang="sv-SE" sz="1400" dirty="0">
                <a:solidFill>
                  <a:schemeClr val="accent6"/>
                </a:solidFill>
              </a:rPr>
              <a:t>Minor</a:t>
            </a:r>
          </a:p>
          <a:p>
            <a:pPr marL="342900" indent="-342900">
              <a:buFont typeface="+mj-lt"/>
              <a:buAutoNum type="arabicPeriod"/>
            </a:pPr>
            <a:r>
              <a:rPr lang="sv-SE" sz="1400" dirty="0">
                <a:solidFill>
                  <a:schemeClr val="accent6"/>
                </a:solidFill>
              </a:rPr>
              <a:t>Minor</a:t>
            </a:r>
          </a:p>
          <a:p>
            <a:pPr marL="342900" indent="-342900">
              <a:buFont typeface="+mj-lt"/>
              <a:buAutoNum type="arabicPeriod"/>
            </a:pPr>
            <a:r>
              <a:rPr lang="sv-SE" sz="1400" dirty="0">
                <a:solidFill>
                  <a:srgbClr val="FFC000"/>
                </a:solidFill>
              </a:rPr>
              <a:t>Major</a:t>
            </a:r>
          </a:p>
          <a:p>
            <a:pPr marL="342900" indent="-342900">
              <a:buFont typeface="+mj-lt"/>
              <a:buAutoNum type="arabicPeriod"/>
            </a:pPr>
            <a:r>
              <a:rPr lang="sv-SE" sz="1400" dirty="0">
                <a:solidFill>
                  <a:schemeClr val="accent6"/>
                </a:solidFill>
              </a:rPr>
              <a:t>Minor</a:t>
            </a:r>
          </a:p>
          <a:p>
            <a:pPr marL="342900" indent="-342900">
              <a:buFont typeface="+mj-lt"/>
              <a:buAutoNum type="arabicPeriod"/>
            </a:pPr>
            <a:r>
              <a:rPr lang="sv-SE" sz="1400" dirty="0" err="1">
                <a:solidFill>
                  <a:srgbClr val="FF0000"/>
                </a:solidFill>
              </a:rPr>
              <a:t>Critical</a:t>
            </a:r>
            <a:endParaRPr lang="sv-SE" sz="1400" dirty="0">
              <a:solidFill>
                <a:srgbClr val="FF0000"/>
              </a:solidFill>
            </a:endParaRPr>
          </a:p>
          <a:p>
            <a:pPr marL="342900" indent="-342900">
              <a:buFont typeface="+mj-lt"/>
              <a:buAutoNum type="arabicPeriod"/>
            </a:pPr>
            <a:endParaRPr lang="sv-SE" sz="1400" dirty="0"/>
          </a:p>
          <a:p>
            <a:pPr marL="342900" indent="-342900">
              <a:buFont typeface="+mj-lt"/>
              <a:buAutoNum type="arabicPeriod"/>
            </a:pPr>
            <a:endParaRPr lang="sv-SE" sz="1400" dirty="0"/>
          </a:p>
          <a:p>
            <a:endParaRPr lang="sv-SE" sz="1400" dirty="0"/>
          </a:p>
        </p:txBody>
      </p:sp>
    </p:spTree>
    <p:custDataLst>
      <p:tags r:id="rId1"/>
    </p:custDataLst>
    <p:extLst>
      <p:ext uri="{BB962C8B-B14F-4D97-AF65-F5344CB8AC3E}">
        <p14:creationId xmlns:p14="http://schemas.microsoft.com/office/powerpoint/2010/main" val="38741971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Erfarenheter av granskning</a:t>
            </a:r>
          </a:p>
        </p:txBody>
      </p:sp>
      <p:sp>
        <p:nvSpPr>
          <p:cNvPr id="3" name="Platshållare för innehåll 2"/>
          <p:cNvSpPr>
            <a:spLocks noGrp="1"/>
          </p:cNvSpPr>
          <p:nvPr>
            <p:ph idx="1"/>
          </p:nvPr>
        </p:nvSpPr>
        <p:spPr/>
        <p:txBody>
          <a:bodyPr>
            <a:normAutofit/>
          </a:bodyPr>
          <a:lstStyle/>
          <a:p>
            <a:r>
              <a:rPr lang="sv-SE" dirty="0"/>
              <a:t>Svårt hitta fel, hög tröskel för att sätta sig in i koden</a:t>
            </a:r>
          </a:p>
          <a:p>
            <a:r>
              <a:rPr lang="sv-SE" dirty="0"/>
              <a:t>Bra med uppläsare</a:t>
            </a:r>
          </a:p>
          <a:p>
            <a:r>
              <a:rPr lang="sv-SE" dirty="0"/>
              <a:t>Lätt att hålla diskussionen kort och saklig</a:t>
            </a:r>
          </a:p>
          <a:p>
            <a:r>
              <a:rPr lang="sv-SE" dirty="0"/>
              <a:t>Lagom mkt kod att granska</a:t>
            </a:r>
          </a:p>
          <a:p>
            <a:r>
              <a:rPr lang="sv-SE" dirty="0"/>
              <a:t>Hittade liknande fel avseende namngivning och otydlighet</a:t>
            </a:r>
          </a:p>
          <a:p>
            <a:r>
              <a:rPr lang="sv-SE" dirty="0"/>
              <a:t>Hittade olika fel beroende på vad man själv utvecklat i vårt eget program </a:t>
            </a:r>
          </a:p>
        </p:txBody>
      </p:sp>
    </p:spTree>
    <p:custDataLst>
      <p:tags r:id="rId1"/>
    </p:custDataLst>
    <p:extLst>
      <p:ext uri="{BB962C8B-B14F-4D97-AF65-F5344CB8AC3E}">
        <p14:creationId xmlns:p14="http://schemas.microsoft.com/office/powerpoint/2010/main" val="7246797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5032375" cy="938463"/>
          </a:xfrm>
        </p:spPr>
        <p:txBody>
          <a:bodyPr>
            <a:normAutofit fontScale="90000"/>
          </a:bodyPr>
          <a:lstStyle/>
          <a:p>
            <a:r>
              <a:rPr lang="sv-SE" dirty="0"/>
              <a:t>Kodkritiksystem: </a:t>
            </a:r>
            <a:r>
              <a:rPr lang="sv-SE" dirty="0" err="1"/>
              <a:t>FindBugs</a:t>
            </a:r>
            <a:r>
              <a:rPr lang="sv-SE" dirty="0"/>
              <a:t> IDEA</a:t>
            </a:r>
          </a:p>
        </p:txBody>
      </p:sp>
      <p:pic>
        <p:nvPicPr>
          <p:cNvPr id="13" name="Platshållare för bild 12">
            <a:extLst>
              <a:ext uri="{FF2B5EF4-FFF2-40B4-BE49-F238E27FC236}">
                <a16:creationId xmlns:a16="http://schemas.microsoft.com/office/drawing/2014/main" id="{916DB166-5CF7-1044-A24D-D093AD43B49C}"/>
              </a:ext>
            </a:extLst>
          </p:cNvPr>
          <p:cNvPicPr>
            <a:picLocks noGrp="1" noChangeAspect="1"/>
          </p:cNvPicPr>
          <p:nvPr>
            <p:ph type="pic" idx="1"/>
          </p:nvPr>
        </p:nvPicPr>
        <p:blipFill>
          <a:blip r:embed="rId4">
            <a:extLst>
              <a:ext uri="{28A0092B-C50C-407E-A947-70E740481C1C}">
                <a14:useLocalDpi xmlns:a14="http://schemas.microsoft.com/office/drawing/2010/main" val="0"/>
              </a:ext>
            </a:extLst>
          </a:blip>
          <a:srcRect l="1821" r="1821"/>
          <a:stretch>
            <a:fillRect/>
          </a:stretch>
        </p:blipFill>
        <p:spPr>
          <a:xfrm>
            <a:off x="4965149" y="2208846"/>
            <a:ext cx="6950927" cy="2808503"/>
          </a:xfrm>
        </p:spPr>
      </p:pic>
      <p:sp>
        <p:nvSpPr>
          <p:cNvPr id="3" name="TextBox 2">
            <a:extLst>
              <a:ext uri="{FF2B5EF4-FFF2-40B4-BE49-F238E27FC236}">
                <a16:creationId xmlns:a16="http://schemas.microsoft.com/office/drawing/2014/main" id="{11503290-4916-4645-B157-1A59B4A79972}"/>
              </a:ext>
            </a:extLst>
          </p:cNvPr>
          <p:cNvSpPr txBox="1"/>
          <p:nvPr/>
        </p:nvSpPr>
        <p:spPr>
          <a:xfrm>
            <a:off x="1060803" y="2274838"/>
            <a:ext cx="3650312" cy="2369880"/>
          </a:xfrm>
          <a:prstGeom prst="rect">
            <a:avLst/>
          </a:prstGeom>
          <a:noFill/>
        </p:spPr>
        <p:txBody>
          <a:bodyPr wrap="square" rtlCol="0">
            <a:spAutoFit/>
          </a:bodyPr>
          <a:lstStyle/>
          <a:p>
            <a:endParaRPr lang="sv-SE" sz="2000" dirty="0"/>
          </a:p>
          <a:p>
            <a:pPr marL="285750" indent="-285750">
              <a:buFont typeface="Arial" panose="020B0604020202020204" pitchFamily="34" charset="0"/>
              <a:buChar char="•"/>
            </a:pPr>
            <a:r>
              <a:rPr lang="sv-SE" dirty="0"/>
              <a:t>get-metoder i ”</a:t>
            </a:r>
            <a:r>
              <a:rPr lang="sv-SE" dirty="0" err="1"/>
              <a:t>mutable</a:t>
            </a:r>
            <a:r>
              <a:rPr lang="sv-SE" dirty="0"/>
              <a:t>” objekt</a:t>
            </a:r>
          </a:p>
          <a:p>
            <a:pPr marL="285750" indent="-285750">
              <a:buFont typeface="Arial" panose="020B0604020202020204" pitchFamily="34" charset="0"/>
              <a:buChar char="•"/>
            </a:pPr>
            <a:r>
              <a:rPr lang="sv-SE" dirty="0"/>
              <a:t>If-sats som inte gjorde något (TODO)</a:t>
            </a:r>
          </a:p>
          <a:p>
            <a:pPr marL="285750" indent="-285750">
              <a:buFont typeface="Arial" panose="020B0604020202020204" pitchFamily="34" charset="0"/>
              <a:buChar char="•"/>
            </a:pPr>
            <a:r>
              <a:rPr lang="sv-SE" dirty="0" err="1"/>
              <a:t>Override</a:t>
            </a:r>
            <a:r>
              <a:rPr lang="sv-SE" dirty="0"/>
              <a:t> av </a:t>
            </a:r>
            <a:r>
              <a:rPr lang="sv-SE" dirty="0" err="1"/>
              <a:t>equals</a:t>
            </a:r>
            <a:r>
              <a:rPr lang="sv-SE" dirty="0"/>
              <a:t>-metoder men inte </a:t>
            </a:r>
            <a:r>
              <a:rPr lang="sv-SE" dirty="0" err="1"/>
              <a:t>hashcode</a:t>
            </a:r>
            <a:r>
              <a:rPr lang="sv-SE" dirty="0"/>
              <a:t> </a:t>
            </a:r>
          </a:p>
          <a:p>
            <a:pPr marL="285750" indent="-285750">
              <a:buFont typeface="Arial" panose="020B0604020202020204" pitchFamily="34" charset="0"/>
              <a:buChar char="•"/>
            </a:pPr>
            <a:r>
              <a:rPr lang="sv-SE" dirty="0"/>
              <a:t>Variabler som inte användes</a:t>
            </a:r>
            <a:endParaRPr lang="sv-SE" sz="2000" dirty="0"/>
          </a:p>
          <a:p>
            <a:pPr marL="285750" indent="-285750">
              <a:buFont typeface="Arial" panose="020B0604020202020204" pitchFamily="34" charset="0"/>
              <a:buChar char="•"/>
            </a:pPr>
            <a:endParaRPr lang="sv-SE" sz="2000" dirty="0"/>
          </a:p>
        </p:txBody>
      </p:sp>
    </p:spTree>
    <p:custDataLst>
      <p:tags r:id="rId1"/>
    </p:custDataLst>
    <p:extLst>
      <p:ext uri="{BB962C8B-B14F-4D97-AF65-F5344CB8AC3E}">
        <p14:creationId xmlns:p14="http://schemas.microsoft.com/office/powerpoint/2010/main" val="8476188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Slutlig design – översikt</a:t>
            </a:r>
          </a:p>
        </p:txBody>
      </p:sp>
      <p:pic>
        <p:nvPicPr>
          <p:cNvPr id="7" name="Content Placeholder 6">
            <a:extLst>
              <a:ext uri="{FF2B5EF4-FFF2-40B4-BE49-F238E27FC236}">
                <a16:creationId xmlns:a16="http://schemas.microsoft.com/office/drawing/2014/main" id="{816B6572-5E01-7742-AE96-14D64F26B077}"/>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838200" y="2127757"/>
            <a:ext cx="10515600" cy="3747074"/>
          </a:xfrm>
        </p:spPr>
      </p:pic>
    </p:spTree>
    <p:custDataLst>
      <p:tags r:id="rId1"/>
    </p:custDataLst>
    <p:extLst>
      <p:ext uri="{BB962C8B-B14F-4D97-AF65-F5344CB8AC3E}">
        <p14:creationId xmlns:p14="http://schemas.microsoft.com/office/powerpoint/2010/main" val="36176107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9925194" cy="938463"/>
          </a:xfrm>
        </p:spPr>
        <p:txBody>
          <a:bodyPr>
            <a:normAutofit fontScale="90000"/>
          </a:bodyPr>
          <a:lstStyle/>
          <a:p>
            <a:r>
              <a:rPr lang="sv-SE" dirty="0"/>
              <a:t>Kodkritiksystem: </a:t>
            </a:r>
            <a:r>
              <a:rPr lang="sv-SE" dirty="0" err="1"/>
              <a:t>FindBugs</a:t>
            </a:r>
            <a:r>
              <a:rPr lang="sv-SE" dirty="0"/>
              <a:t> IDEA, efter korrigering/granskning</a:t>
            </a:r>
          </a:p>
        </p:txBody>
      </p:sp>
      <p:sp>
        <p:nvSpPr>
          <p:cNvPr id="3" name="TextBox 2">
            <a:extLst>
              <a:ext uri="{FF2B5EF4-FFF2-40B4-BE49-F238E27FC236}">
                <a16:creationId xmlns:a16="http://schemas.microsoft.com/office/drawing/2014/main" id="{11503290-4916-4645-B157-1A59B4A79972}"/>
              </a:ext>
            </a:extLst>
          </p:cNvPr>
          <p:cNvSpPr txBox="1"/>
          <p:nvPr/>
        </p:nvSpPr>
        <p:spPr>
          <a:xfrm>
            <a:off x="1060803" y="2274838"/>
            <a:ext cx="3650312" cy="2554545"/>
          </a:xfrm>
          <a:prstGeom prst="rect">
            <a:avLst/>
          </a:prstGeom>
          <a:noFill/>
        </p:spPr>
        <p:txBody>
          <a:bodyPr wrap="square" rtlCol="0">
            <a:spAutoFit/>
          </a:bodyPr>
          <a:lstStyle/>
          <a:p>
            <a:endParaRPr lang="sv-SE" sz="2000" dirty="0"/>
          </a:p>
          <a:p>
            <a:pPr marL="285750" indent="-285750">
              <a:buFont typeface="Arial" panose="020B0604020202020204" pitchFamily="34" charset="0"/>
              <a:buChar char="•"/>
            </a:pPr>
            <a:r>
              <a:rPr lang="sv-SE" sz="2000" dirty="0"/>
              <a:t>Under granskningen hittades: </a:t>
            </a:r>
          </a:p>
          <a:p>
            <a:r>
              <a:rPr lang="sv-SE" sz="2000" dirty="0"/>
              <a:t>     - Felaktig get-metod </a:t>
            </a:r>
          </a:p>
          <a:p>
            <a:r>
              <a:rPr lang="sv-SE" sz="2000" dirty="0"/>
              <a:t>     - Icke-använda fält</a:t>
            </a:r>
          </a:p>
          <a:p>
            <a:pPr marL="285750" indent="-285750">
              <a:buFont typeface="Arial" panose="020B0604020202020204" pitchFamily="34" charset="0"/>
              <a:buChar char="•"/>
            </a:pPr>
            <a:r>
              <a:rPr lang="sv-SE" sz="2000" dirty="0"/>
              <a:t>Fixat TODO</a:t>
            </a:r>
          </a:p>
          <a:p>
            <a:pPr marL="285750" indent="-285750">
              <a:buFont typeface="Arial" panose="020B0604020202020204" pitchFamily="34" charset="0"/>
              <a:buChar char="•"/>
            </a:pPr>
            <a:r>
              <a:rPr lang="sv-SE" sz="2000" dirty="0" err="1"/>
              <a:t>Hashcodes</a:t>
            </a:r>
            <a:r>
              <a:rPr lang="sv-SE" sz="2000" dirty="0"/>
              <a:t> ej fixat</a:t>
            </a:r>
          </a:p>
          <a:p>
            <a:pPr marL="285750" indent="-285750">
              <a:buFont typeface="Arial" panose="020B0604020202020204" pitchFamily="34" charset="0"/>
              <a:buChar char="•"/>
            </a:pPr>
            <a:r>
              <a:rPr lang="sv-SE" sz="2000" dirty="0"/>
              <a:t>Inre klass har lagts till</a:t>
            </a:r>
          </a:p>
          <a:p>
            <a:pPr marL="285750" indent="-285750">
              <a:buFont typeface="Arial" panose="020B0604020202020204" pitchFamily="34" charset="0"/>
              <a:buChar char="•"/>
            </a:pPr>
            <a:endParaRPr lang="sv-SE" sz="2000" dirty="0"/>
          </a:p>
        </p:txBody>
      </p:sp>
      <p:pic>
        <p:nvPicPr>
          <p:cNvPr id="8" name="Bildobjekt 7">
            <a:extLst>
              <a:ext uri="{FF2B5EF4-FFF2-40B4-BE49-F238E27FC236}">
                <a16:creationId xmlns:a16="http://schemas.microsoft.com/office/drawing/2014/main" id="{E4275DB3-826A-47D7-881A-EF10E632EF3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86519" y="2484270"/>
            <a:ext cx="6696465" cy="1889459"/>
          </a:xfrm>
          <a:prstGeom prst="rect">
            <a:avLst/>
          </a:prstGeom>
        </p:spPr>
      </p:pic>
    </p:spTree>
    <p:custDataLst>
      <p:tags r:id="rId1"/>
    </p:custDataLst>
    <p:extLst>
      <p:ext uri="{BB962C8B-B14F-4D97-AF65-F5344CB8AC3E}">
        <p14:creationId xmlns:p14="http://schemas.microsoft.com/office/powerpoint/2010/main" val="37352102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614363" y="559594"/>
            <a:ext cx="3932237" cy="1600200"/>
          </a:xfrm>
        </p:spPr>
        <p:txBody>
          <a:bodyPr/>
          <a:lstStyle/>
          <a:p>
            <a:r>
              <a:rPr lang="sv-SE" dirty="0"/>
              <a:t>Statiska mått</a:t>
            </a:r>
          </a:p>
        </p:txBody>
      </p:sp>
      <p:sp>
        <p:nvSpPr>
          <p:cNvPr id="3" name="Platshållare för innehåll 2"/>
          <p:cNvSpPr>
            <a:spLocks noGrp="1"/>
          </p:cNvSpPr>
          <p:nvPr>
            <p:ph type="body" sz="half" idx="2"/>
          </p:nvPr>
        </p:nvSpPr>
        <p:spPr>
          <a:xfrm>
            <a:off x="599157" y="2080640"/>
            <a:ext cx="3932237" cy="3811588"/>
          </a:xfrm>
        </p:spPr>
        <p:txBody>
          <a:bodyPr/>
          <a:lstStyle/>
          <a:p>
            <a:endParaRPr lang="sv-SE" dirty="0"/>
          </a:p>
          <a:p>
            <a:r>
              <a:rPr lang="sv-SE" sz="1800" dirty="0"/>
              <a:t>LOC projektet	680</a:t>
            </a:r>
          </a:p>
          <a:p>
            <a:r>
              <a:rPr lang="sv-SE" sz="1800" dirty="0"/>
              <a:t>LOC för testerna	703</a:t>
            </a:r>
          </a:p>
        </p:txBody>
      </p:sp>
      <p:sp>
        <p:nvSpPr>
          <p:cNvPr id="5" name="TextBox 4">
            <a:extLst>
              <a:ext uri="{FF2B5EF4-FFF2-40B4-BE49-F238E27FC236}">
                <a16:creationId xmlns:a16="http://schemas.microsoft.com/office/drawing/2014/main" id="{D825AF3D-2AC7-DB48-9D43-A9A2D9E7AFEC}"/>
              </a:ext>
            </a:extLst>
          </p:cNvPr>
          <p:cNvSpPr txBox="1"/>
          <p:nvPr/>
        </p:nvSpPr>
        <p:spPr>
          <a:xfrm>
            <a:off x="5788024" y="190262"/>
            <a:ext cx="5789613" cy="369332"/>
          </a:xfrm>
          <a:prstGeom prst="rect">
            <a:avLst/>
          </a:prstGeom>
          <a:noFill/>
        </p:spPr>
        <p:txBody>
          <a:bodyPr wrap="square" rtlCol="0">
            <a:spAutoFit/>
          </a:bodyPr>
          <a:lstStyle/>
          <a:p>
            <a:r>
              <a:rPr lang="sv-SE" dirty="0">
                <a:solidFill>
                  <a:srgbClr val="FF0000"/>
                </a:solidFill>
              </a:rPr>
              <a:t>Ny bild när projektet är uppdaterat, med hela WMC synligt</a:t>
            </a:r>
          </a:p>
        </p:txBody>
      </p:sp>
      <p:pic>
        <p:nvPicPr>
          <p:cNvPr id="6" name="Bildobjekt 5">
            <a:extLst>
              <a:ext uri="{FF2B5EF4-FFF2-40B4-BE49-F238E27FC236}">
                <a16:creationId xmlns:a16="http://schemas.microsoft.com/office/drawing/2014/main" id="{F7DDBDFE-89D3-B846-97CD-93841BFA6F0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36758" y="781229"/>
            <a:ext cx="8518358" cy="5682843"/>
          </a:xfrm>
          <a:prstGeom prst="rect">
            <a:avLst/>
          </a:prstGeom>
        </p:spPr>
      </p:pic>
    </p:spTree>
    <p:custDataLst>
      <p:tags r:id="rId1"/>
    </p:custDataLst>
    <p:extLst>
      <p:ext uri="{BB962C8B-B14F-4D97-AF65-F5344CB8AC3E}">
        <p14:creationId xmlns:p14="http://schemas.microsoft.com/office/powerpoint/2010/main" val="36200965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6132512" cy="755583"/>
          </a:xfrm>
        </p:spPr>
        <p:txBody>
          <a:bodyPr>
            <a:normAutofit/>
          </a:bodyPr>
          <a:lstStyle/>
          <a:p>
            <a:r>
              <a:rPr lang="sv-SE" dirty="0"/>
              <a:t>Statiska mått (objektorienterade)</a:t>
            </a:r>
          </a:p>
        </p:txBody>
      </p:sp>
      <p:sp>
        <p:nvSpPr>
          <p:cNvPr id="3" name="Platshållare för innehåll 2"/>
          <p:cNvSpPr>
            <a:spLocks noGrp="1"/>
          </p:cNvSpPr>
          <p:nvPr>
            <p:ph type="body" sz="half" idx="2"/>
          </p:nvPr>
        </p:nvSpPr>
        <p:spPr>
          <a:xfrm>
            <a:off x="839788" y="1434165"/>
            <a:ext cx="8589961" cy="4861860"/>
          </a:xfrm>
        </p:spPr>
        <p:txBody>
          <a:bodyPr>
            <a:normAutofit/>
          </a:bodyPr>
          <a:lstStyle/>
          <a:p>
            <a:pPr>
              <a:lnSpc>
                <a:spcPct val="100000"/>
              </a:lnSpc>
              <a:spcBef>
                <a:spcPts val="0"/>
              </a:spcBef>
            </a:pPr>
            <a:r>
              <a:rPr lang="sv-SE" sz="1800" b="1" dirty="0"/>
              <a:t>CBO	</a:t>
            </a:r>
            <a:r>
              <a:rPr lang="sv-SE" sz="1800" dirty="0" err="1"/>
              <a:t>Coupling</a:t>
            </a:r>
            <a:r>
              <a:rPr lang="sv-SE" sz="1800" dirty="0"/>
              <a:t> </a:t>
            </a:r>
            <a:r>
              <a:rPr lang="sv-SE" sz="1800" dirty="0" err="1"/>
              <a:t>Between</a:t>
            </a:r>
            <a:r>
              <a:rPr lang="sv-SE" sz="1800" dirty="0"/>
              <a:t> </a:t>
            </a:r>
            <a:r>
              <a:rPr lang="sv-SE" sz="1800" dirty="0" err="1"/>
              <a:t>Object</a:t>
            </a:r>
            <a:r>
              <a:rPr lang="sv-SE" sz="1800" dirty="0"/>
              <a:t> Classes (antal klasser kopplade till en klass)</a:t>
            </a:r>
            <a:endParaRPr lang="sv-SE" sz="1800" b="1" dirty="0"/>
          </a:p>
          <a:p>
            <a:pPr>
              <a:lnSpc>
                <a:spcPct val="100000"/>
              </a:lnSpc>
              <a:spcBef>
                <a:spcPts val="0"/>
              </a:spcBef>
            </a:pPr>
            <a:r>
              <a:rPr lang="sv-SE" dirty="0"/>
              <a:t>	</a:t>
            </a:r>
            <a:r>
              <a:rPr lang="sv-SE" sz="1500" dirty="0"/>
              <a:t>Hög CBO = bristande inkapsling, större känslighet för förändringar, mer testning.</a:t>
            </a:r>
          </a:p>
          <a:p>
            <a:pPr>
              <a:lnSpc>
                <a:spcPct val="100000"/>
              </a:lnSpc>
              <a:spcBef>
                <a:spcPts val="0"/>
              </a:spcBef>
            </a:pPr>
            <a:r>
              <a:rPr lang="sv-SE" sz="1500" dirty="0"/>
              <a:t>	Högst: Color (21) </a:t>
            </a:r>
            <a:r>
              <a:rPr lang="sv-SE" sz="1500" dirty="0" err="1"/>
              <a:t>pga</a:t>
            </a:r>
            <a:r>
              <a:rPr lang="sv-SE" sz="1500" dirty="0"/>
              <a:t> används av alla </a:t>
            </a:r>
            <a:r>
              <a:rPr lang="sv-SE" sz="1500" dirty="0" err="1"/>
              <a:t>GameObjects</a:t>
            </a:r>
            <a:endParaRPr lang="sv-SE" sz="1500" dirty="0"/>
          </a:p>
          <a:p>
            <a:pPr>
              <a:lnSpc>
                <a:spcPct val="100000"/>
              </a:lnSpc>
              <a:spcBef>
                <a:spcPts val="0"/>
              </a:spcBef>
            </a:pPr>
            <a:r>
              <a:rPr lang="sv-SE" sz="1500" dirty="0"/>
              <a:t>	Lågt för statiska saker som bara finns i karta, högt för de som interagerar med objekt på kartan.</a:t>
            </a:r>
          </a:p>
          <a:p>
            <a:pPr>
              <a:lnSpc>
                <a:spcPct val="100000"/>
              </a:lnSpc>
              <a:spcBef>
                <a:spcPts val="0"/>
              </a:spcBef>
            </a:pPr>
            <a:endParaRPr lang="sv-SE" b="1" dirty="0"/>
          </a:p>
          <a:p>
            <a:pPr>
              <a:lnSpc>
                <a:spcPct val="100000"/>
              </a:lnSpc>
              <a:spcBef>
                <a:spcPts val="0"/>
              </a:spcBef>
            </a:pPr>
            <a:r>
              <a:rPr lang="sv-SE" sz="1800" b="1" dirty="0"/>
              <a:t>DIT</a:t>
            </a:r>
            <a:r>
              <a:rPr lang="sv-SE" sz="1800" dirty="0"/>
              <a:t> 	</a:t>
            </a:r>
            <a:r>
              <a:rPr lang="sv-SE" sz="1800" dirty="0" err="1"/>
              <a:t>Depth</a:t>
            </a:r>
            <a:r>
              <a:rPr lang="sv-SE" sz="1800" dirty="0"/>
              <a:t> </a:t>
            </a:r>
            <a:r>
              <a:rPr lang="sv-SE" sz="1800" dirty="0" err="1"/>
              <a:t>of</a:t>
            </a:r>
            <a:r>
              <a:rPr lang="sv-SE" sz="1800" dirty="0"/>
              <a:t> </a:t>
            </a:r>
            <a:r>
              <a:rPr lang="sv-SE" sz="1800" dirty="0" err="1"/>
              <a:t>Inheritance</a:t>
            </a:r>
            <a:r>
              <a:rPr lang="sv-SE" sz="1800" dirty="0"/>
              <a:t> </a:t>
            </a:r>
            <a:r>
              <a:rPr lang="sv-SE" sz="1800" dirty="0" err="1"/>
              <a:t>Tree</a:t>
            </a:r>
            <a:r>
              <a:rPr lang="sv-SE" sz="1800" dirty="0"/>
              <a:t> (max längd från nod till trädets rot)</a:t>
            </a:r>
          </a:p>
          <a:p>
            <a:pPr>
              <a:lnSpc>
                <a:spcPct val="100000"/>
              </a:lnSpc>
              <a:spcBef>
                <a:spcPts val="0"/>
              </a:spcBef>
            </a:pPr>
            <a:r>
              <a:rPr lang="sv-SE" dirty="0"/>
              <a:t>	</a:t>
            </a:r>
            <a:r>
              <a:rPr lang="sv-SE" sz="1500" dirty="0"/>
              <a:t>Som högst 4, inte så djupt. Bara 4 av 18 klasser har DIT = 1, dvs inga arv.</a:t>
            </a:r>
          </a:p>
          <a:p>
            <a:pPr>
              <a:lnSpc>
                <a:spcPct val="100000"/>
              </a:lnSpc>
              <a:spcBef>
                <a:spcPts val="0"/>
              </a:spcBef>
            </a:pPr>
            <a:r>
              <a:rPr lang="sv-SE" sz="1500" dirty="0"/>
              <a:t>	”</a:t>
            </a:r>
            <a:r>
              <a:rPr lang="sv-SE" sz="1500" dirty="0" err="1"/>
              <a:t>Bottom</a:t>
            </a:r>
            <a:r>
              <a:rPr lang="sv-SE" sz="1500" dirty="0"/>
              <a:t> </a:t>
            </a:r>
            <a:r>
              <a:rPr lang="sv-SE" sz="1500" dirty="0" err="1"/>
              <a:t>heavy</a:t>
            </a:r>
            <a:r>
              <a:rPr lang="sv-SE" sz="1500" dirty="0"/>
              <a:t>”? Använt arv för att återanvända kod.</a:t>
            </a:r>
          </a:p>
          <a:p>
            <a:pPr>
              <a:lnSpc>
                <a:spcPct val="100000"/>
              </a:lnSpc>
              <a:spcBef>
                <a:spcPts val="0"/>
              </a:spcBef>
            </a:pPr>
            <a:r>
              <a:rPr lang="sv-SE" sz="1500" dirty="0"/>
              <a:t>	Designbeslut: behålla arvshierarkin för att kunna expandera till fler subklasser med olika 	beteenden.</a:t>
            </a:r>
          </a:p>
          <a:p>
            <a:pPr>
              <a:lnSpc>
                <a:spcPct val="100000"/>
              </a:lnSpc>
              <a:spcBef>
                <a:spcPts val="0"/>
              </a:spcBef>
            </a:pPr>
            <a:endParaRPr lang="sv-SE" b="1" dirty="0"/>
          </a:p>
          <a:p>
            <a:pPr>
              <a:lnSpc>
                <a:spcPct val="100000"/>
              </a:lnSpc>
              <a:spcBef>
                <a:spcPts val="0"/>
              </a:spcBef>
            </a:pPr>
            <a:r>
              <a:rPr lang="sv-SE" sz="1800" b="1" dirty="0"/>
              <a:t>NOC</a:t>
            </a:r>
            <a:r>
              <a:rPr lang="sv-SE" sz="1800" dirty="0"/>
              <a:t> 	</a:t>
            </a:r>
            <a:r>
              <a:rPr lang="sv-SE" sz="1800" dirty="0" err="1"/>
              <a:t>Number</a:t>
            </a:r>
            <a:r>
              <a:rPr lang="sv-SE" sz="1800" dirty="0"/>
              <a:t> </a:t>
            </a:r>
            <a:r>
              <a:rPr lang="sv-SE" sz="1800" dirty="0" err="1"/>
              <a:t>of</a:t>
            </a:r>
            <a:r>
              <a:rPr lang="sv-SE" sz="1800" dirty="0"/>
              <a:t> Children</a:t>
            </a:r>
            <a:endParaRPr lang="sv-SE" sz="1500" dirty="0"/>
          </a:p>
          <a:p>
            <a:pPr>
              <a:lnSpc>
                <a:spcPct val="100000"/>
              </a:lnSpc>
              <a:spcBef>
                <a:spcPts val="0"/>
              </a:spcBef>
            </a:pPr>
            <a:r>
              <a:rPr lang="sv-SE" sz="1500" dirty="0"/>
              <a:t>	0-3, i genomsnitt 1, dvs inte så stor skillnad mellan klasserna.</a:t>
            </a:r>
          </a:p>
          <a:p>
            <a:pPr>
              <a:lnSpc>
                <a:spcPct val="100000"/>
              </a:lnSpc>
              <a:spcBef>
                <a:spcPts val="0"/>
              </a:spcBef>
            </a:pPr>
            <a:r>
              <a:rPr lang="sv-SE" sz="1500" dirty="0"/>
              <a:t>	Klass med hög NOC har stor påverkan – behöver testas mer.</a:t>
            </a:r>
          </a:p>
          <a:p>
            <a:pPr>
              <a:lnSpc>
                <a:spcPct val="100000"/>
              </a:lnSpc>
              <a:spcBef>
                <a:spcPts val="0"/>
              </a:spcBef>
            </a:pPr>
            <a:endParaRPr lang="sv-SE" b="1" dirty="0"/>
          </a:p>
          <a:p>
            <a:pPr>
              <a:lnSpc>
                <a:spcPct val="100000"/>
              </a:lnSpc>
              <a:spcBef>
                <a:spcPts val="0"/>
              </a:spcBef>
            </a:pPr>
            <a:r>
              <a:rPr lang="sv-SE" sz="1800" b="1" dirty="0"/>
              <a:t>WMC</a:t>
            </a:r>
            <a:r>
              <a:rPr lang="sv-SE" sz="1800" dirty="0"/>
              <a:t>	</a:t>
            </a:r>
            <a:r>
              <a:rPr lang="sv-SE" sz="1800" dirty="0" err="1"/>
              <a:t>Weighted</a:t>
            </a:r>
            <a:r>
              <a:rPr lang="sv-SE" sz="1800" dirty="0"/>
              <a:t> </a:t>
            </a:r>
            <a:r>
              <a:rPr lang="sv-SE" sz="1800" dirty="0" err="1"/>
              <a:t>Methods</a:t>
            </a:r>
            <a:r>
              <a:rPr lang="sv-SE" sz="1800" dirty="0"/>
              <a:t> per Class (summan av komplexiteten av alla klassmetoder)	</a:t>
            </a:r>
          </a:p>
          <a:p>
            <a:pPr>
              <a:lnSpc>
                <a:spcPct val="100000"/>
              </a:lnSpc>
              <a:spcBef>
                <a:spcPts val="0"/>
              </a:spcBef>
            </a:pPr>
            <a:r>
              <a:rPr lang="sv-SE" dirty="0"/>
              <a:t>	</a:t>
            </a:r>
            <a:r>
              <a:rPr lang="sv-SE" sz="1500" dirty="0" err="1"/>
              <a:t>GeneratedMap</a:t>
            </a:r>
            <a:r>
              <a:rPr lang="sv-SE" sz="1500" dirty="0"/>
              <a:t> (67) = svårast att utveckla och underhålla</a:t>
            </a:r>
          </a:p>
          <a:p>
            <a:pPr>
              <a:lnSpc>
                <a:spcPct val="100000"/>
              </a:lnSpc>
              <a:spcBef>
                <a:spcPts val="0"/>
              </a:spcBef>
            </a:pPr>
            <a:r>
              <a:rPr lang="sv-SE" sz="1500" dirty="0"/>
              <a:t>	Högst för kartan, </a:t>
            </a:r>
            <a:r>
              <a:rPr lang="sv-SE" sz="1500" dirty="0" err="1"/>
              <a:t>Creture</a:t>
            </a:r>
            <a:r>
              <a:rPr lang="sv-SE" sz="1500" dirty="0"/>
              <a:t>/Hero. Behöver testas. Fokuserat testdesignteknikerna på Hero, hade </a:t>
            </a:r>
          </a:p>
          <a:p>
            <a:pPr>
              <a:lnSpc>
                <a:spcPct val="100000"/>
              </a:lnSpc>
              <a:spcBef>
                <a:spcPts val="0"/>
              </a:spcBef>
            </a:pPr>
            <a:r>
              <a:rPr lang="sv-SE" sz="1500" dirty="0"/>
              <a:t>	även kunnat göra det för </a:t>
            </a:r>
            <a:r>
              <a:rPr lang="sv-SE" sz="1500" dirty="0" err="1"/>
              <a:t>Map</a:t>
            </a:r>
            <a:r>
              <a:rPr lang="sv-SE" sz="1500" dirty="0"/>
              <a:t>.</a:t>
            </a:r>
          </a:p>
        </p:txBody>
      </p:sp>
    </p:spTree>
    <p:custDataLst>
      <p:tags r:id="rId1"/>
    </p:custDataLst>
    <p:extLst>
      <p:ext uri="{BB962C8B-B14F-4D97-AF65-F5344CB8AC3E}">
        <p14:creationId xmlns:p14="http://schemas.microsoft.com/office/powerpoint/2010/main" val="35853413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pPr algn="ctr"/>
            <a:r>
              <a:rPr lang="sv-SE" dirty="0"/>
              <a:t>Täckningsgrad</a:t>
            </a:r>
          </a:p>
        </p:txBody>
      </p:sp>
      <p:pic>
        <p:nvPicPr>
          <p:cNvPr id="6" name="Platshållare för innehåll 5">
            <a:extLst>
              <a:ext uri="{FF2B5EF4-FFF2-40B4-BE49-F238E27FC236}">
                <a16:creationId xmlns:a16="http://schemas.microsoft.com/office/drawing/2014/main" id="{1F6F0BB9-8496-E24B-94A9-345870B68AB7}"/>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5183188" y="1141448"/>
            <a:ext cx="6172200" cy="4565578"/>
          </a:xfrm>
        </p:spPr>
      </p:pic>
      <p:sp>
        <p:nvSpPr>
          <p:cNvPr id="4" name="Platshållare för text 3">
            <a:extLst>
              <a:ext uri="{FF2B5EF4-FFF2-40B4-BE49-F238E27FC236}">
                <a16:creationId xmlns:a16="http://schemas.microsoft.com/office/drawing/2014/main" id="{41E3E60D-F153-4446-9CF2-DD42DF5E1709}"/>
              </a:ext>
            </a:extLst>
          </p:cNvPr>
          <p:cNvSpPr>
            <a:spLocks noGrp="1"/>
          </p:cNvSpPr>
          <p:nvPr>
            <p:ph type="body" sz="half" idx="2"/>
          </p:nvPr>
        </p:nvSpPr>
        <p:spPr/>
        <p:txBody>
          <a:bodyPr>
            <a:normAutofit/>
          </a:bodyPr>
          <a:lstStyle/>
          <a:p>
            <a:pPr algn="ctr"/>
            <a:endParaRPr lang="sv-SE" sz="1000" dirty="0"/>
          </a:p>
          <a:p>
            <a:pPr algn="ctr"/>
            <a:endParaRPr lang="sv-SE" sz="1000" dirty="0"/>
          </a:p>
          <a:p>
            <a:pPr algn="ctr"/>
            <a:r>
              <a:rPr lang="sv-SE" sz="6000" dirty="0">
                <a:solidFill>
                  <a:srgbClr val="00B050"/>
                </a:solidFill>
              </a:rPr>
              <a:t>100 %</a:t>
            </a:r>
            <a:endParaRPr lang="sv-SE" sz="7200" dirty="0">
              <a:solidFill>
                <a:srgbClr val="00B050"/>
              </a:solidFill>
            </a:endParaRPr>
          </a:p>
        </p:txBody>
      </p:sp>
    </p:spTree>
    <p:custDataLst>
      <p:tags r:id="rId1"/>
    </p:custDataLst>
    <p:extLst>
      <p:ext uri="{BB962C8B-B14F-4D97-AF65-F5344CB8AC3E}">
        <p14:creationId xmlns:p14="http://schemas.microsoft.com/office/powerpoint/2010/main" val="34762794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Profiler - </a:t>
            </a:r>
            <a:r>
              <a:rPr lang="sv-SE" dirty="0" err="1"/>
              <a:t>GeneratedMap</a:t>
            </a:r>
            <a:endParaRPr lang="sv-SE" dirty="0"/>
          </a:p>
        </p:txBody>
      </p:sp>
      <p:pic>
        <p:nvPicPr>
          <p:cNvPr id="5" name="Bildobjekt 4">
            <a:extLst>
              <a:ext uri="{FF2B5EF4-FFF2-40B4-BE49-F238E27FC236}">
                <a16:creationId xmlns:a16="http://schemas.microsoft.com/office/drawing/2014/main" id="{A48FBA35-C5B0-244C-BE43-186516F7BB8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52550" y="2709862"/>
            <a:ext cx="9690100" cy="2844800"/>
          </a:xfrm>
          <a:prstGeom prst="rect">
            <a:avLst/>
          </a:prstGeom>
        </p:spPr>
      </p:pic>
      <p:sp>
        <p:nvSpPr>
          <p:cNvPr id="8" name="textruta 7">
            <a:extLst>
              <a:ext uri="{FF2B5EF4-FFF2-40B4-BE49-F238E27FC236}">
                <a16:creationId xmlns:a16="http://schemas.microsoft.com/office/drawing/2014/main" id="{4185AF3B-BAC6-E04A-BF9C-4DCB8537C2F6}"/>
              </a:ext>
            </a:extLst>
          </p:cNvPr>
          <p:cNvSpPr txBox="1"/>
          <p:nvPr/>
        </p:nvSpPr>
        <p:spPr>
          <a:xfrm>
            <a:off x="1587500" y="2044700"/>
            <a:ext cx="6942221" cy="369332"/>
          </a:xfrm>
          <a:prstGeom prst="rect">
            <a:avLst/>
          </a:prstGeom>
          <a:noFill/>
        </p:spPr>
        <p:txBody>
          <a:bodyPr wrap="none" rtlCol="0">
            <a:spAutoFit/>
          </a:bodyPr>
          <a:lstStyle/>
          <a:p>
            <a:r>
              <a:rPr lang="sv-SE" dirty="0" err="1"/>
              <a:t>GeneratedMap</a:t>
            </a:r>
            <a:r>
              <a:rPr lang="sv-SE" dirty="0"/>
              <a:t> </a:t>
            </a:r>
            <a:r>
              <a:rPr lang="sv-SE" dirty="0" err="1"/>
              <a:t>map</a:t>
            </a:r>
            <a:r>
              <a:rPr lang="sv-SE" dirty="0"/>
              <a:t> = new </a:t>
            </a:r>
            <a:r>
              <a:rPr lang="sv-SE" dirty="0" err="1"/>
              <a:t>GeneratedMap</a:t>
            </a:r>
            <a:r>
              <a:rPr lang="sv-SE" dirty="0"/>
              <a:t>(1000, 1000, new Hero(100));</a:t>
            </a:r>
          </a:p>
        </p:txBody>
      </p:sp>
      <p:sp>
        <p:nvSpPr>
          <p:cNvPr id="12" name="Vänster 11">
            <a:extLst>
              <a:ext uri="{FF2B5EF4-FFF2-40B4-BE49-F238E27FC236}">
                <a16:creationId xmlns:a16="http://schemas.microsoft.com/office/drawing/2014/main" id="{9D68455C-8F0B-9F41-B5F3-FA6B0F2C2646}"/>
              </a:ext>
            </a:extLst>
          </p:cNvPr>
          <p:cNvSpPr/>
          <p:nvPr/>
        </p:nvSpPr>
        <p:spPr>
          <a:xfrm rot="10800000">
            <a:off x="1297130" y="4267200"/>
            <a:ext cx="812800" cy="2413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Tree>
    <p:custDataLst>
      <p:tags r:id="rId1"/>
    </p:custDataLst>
    <p:extLst>
      <p:ext uri="{BB962C8B-B14F-4D97-AF65-F5344CB8AC3E}">
        <p14:creationId xmlns:p14="http://schemas.microsoft.com/office/powerpoint/2010/main" val="22764532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ruta 7">
            <a:extLst>
              <a:ext uri="{FF2B5EF4-FFF2-40B4-BE49-F238E27FC236}">
                <a16:creationId xmlns:a16="http://schemas.microsoft.com/office/drawing/2014/main" id="{4185AF3B-BAC6-E04A-BF9C-4DCB8537C2F6}"/>
              </a:ext>
            </a:extLst>
          </p:cNvPr>
          <p:cNvSpPr txBox="1"/>
          <p:nvPr/>
        </p:nvSpPr>
        <p:spPr>
          <a:xfrm>
            <a:off x="1101436" y="177284"/>
            <a:ext cx="10251589" cy="369332"/>
          </a:xfrm>
          <a:prstGeom prst="rect">
            <a:avLst/>
          </a:prstGeom>
          <a:noFill/>
        </p:spPr>
        <p:txBody>
          <a:bodyPr wrap="none" rtlCol="0">
            <a:spAutoFit/>
          </a:bodyPr>
          <a:lstStyle/>
          <a:p>
            <a:r>
              <a:rPr lang="sv-SE" dirty="0" err="1"/>
              <a:t>GeneratedMap</a:t>
            </a:r>
            <a:r>
              <a:rPr lang="sv-SE" dirty="0"/>
              <a:t> </a:t>
            </a:r>
            <a:r>
              <a:rPr lang="sv-SE" dirty="0" err="1"/>
              <a:t>map</a:t>
            </a:r>
            <a:r>
              <a:rPr lang="sv-SE" dirty="0"/>
              <a:t> = new </a:t>
            </a:r>
            <a:r>
              <a:rPr lang="sv-SE" dirty="0" err="1"/>
              <a:t>GeneratedMap</a:t>
            </a:r>
            <a:r>
              <a:rPr lang="sv-SE" dirty="0"/>
              <a:t>(10000, 10000, new Hero(100)); //</a:t>
            </a:r>
            <a:r>
              <a:rPr lang="sv-SE" dirty="0" err="1"/>
              <a:t>renderGeneratedToConsole</a:t>
            </a:r>
            <a:r>
              <a:rPr lang="sv-SE" dirty="0"/>
              <a:t>(); </a:t>
            </a:r>
          </a:p>
        </p:txBody>
      </p:sp>
      <p:pic>
        <p:nvPicPr>
          <p:cNvPr id="14" name="Bildobjekt 13">
            <a:extLst>
              <a:ext uri="{FF2B5EF4-FFF2-40B4-BE49-F238E27FC236}">
                <a16:creationId xmlns:a16="http://schemas.microsoft.com/office/drawing/2014/main" id="{6574DF48-8B65-8749-89CE-CFC3BB46110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6100" y="641350"/>
            <a:ext cx="10261600" cy="5854700"/>
          </a:xfrm>
          <a:prstGeom prst="rect">
            <a:avLst/>
          </a:prstGeom>
        </p:spPr>
      </p:pic>
      <p:sp>
        <p:nvSpPr>
          <p:cNvPr id="17" name="Vänster 16">
            <a:extLst>
              <a:ext uri="{FF2B5EF4-FFF2-40B4-BE49-F238E27FC236}">
                <a16:creationId xmlns:a16="http://schemas.microsoft.com/office/drawing/2014/main" id="{B1FBD720-1A3A-7F40-8A57-8FAE3623D42B}"/>
              </a:ext>
            </a:extLst>
          </p:cNvPr>
          <p:cNvSpPr/>
          <p:nvPr/>
        </p:nvSpPr>
        <p:spPr>
          <a:xfrm rot="10800000">
            <a:off x="520700" y="2677391"/>
            <a:ext cx="812800" cy="2413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2" name="Vänster 11">
            <a:extLst>
              <a:ext uri="{FF2B5EF4-FFF2-40B4-BE49-F238E27FC236}">
                <a16:creationId xmlns:a16="http://schemas.microsoft.com/office/drawing/2014/main" id="{9D68455C-8F0B-9F41-B5F3-FA6B0F2C2646}"/>
              </a:ext>
            </a:extLst>
          </p:cNvPr>
          <p:cNvSpPr/>
          <p:nvPr/>
        </p:nvSpPr>
        <p:spPr>
          <a:xfrm rot="10800000">
            <a:off x="498764" y="1418071"/>
            <a:ext cx="812800" cy="2413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Tree>
    <p:custDataLst>
      <p:tags r:id="rId1"/>
    </p:custDataLst>
    <p:extLst>
      <p:ext uri="{BB962C8B-B14F-4D97-AF65-F5344CB8AC3E}">
        <p14:creationId xmlns:p14="http://schemas.microsoft.com/office/powerpoint/2010/main" val="41242325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Bildobjekt 4">
            <a:extLst>
              <a:ext uri="{FF2B5EF4-FFF2-40B4-BE49-F238E27FC236}">
                <a16:creationId xmlns:a16="http://schemas.microsoft.com/office/drawing/2014/main" id="{803DFD53-B72E-3245-B3FA-8DF0CEF1A4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1762" y="643466"/>
            <a:ext cx="7188475" cy="5571067"/>
          </a:xfrm>
          <a:prstGeom prst="rect">
            <a:avLst/>
          </a:prstGeom>
        </p:spPr>
      </p:pic>
    </p:spTree>
    <p:extLst>
      <p:ext uri="{BB962C8B-B14F-4D97-AF65-F5344CB8AC3E}">
        <p14:creationId xmlns:p14="http://schemas.microsoft.com/office/powerpoint/2010/main" val="14026506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ruta 7">
            <a:extLst>
              <a:ext uri="{FF2B5EF4-FFF2-40B4-BE49-F238E27FC236}">
                <a16:creationId xmlns:a16="http://schemas.microsoft.com/office/drawing/2014/main" id="{4185AF3B-BAC6-E04A-BF9C-4DCB8537C2F6}"/>
              </a:ext>
            </a:extLst>
          </p:cNvPr>
          <p:cNvSpPr txBox="1"/>
          <p:nvPr/>
        </p:nvSpPr>
        <p:spPr>
          <a:xfrm>
            <a:off x="1101436" y="177284"/>
            <a:ext cx="10251589" cy="369332"/>
          </a:xfrm>
          <a:prstGeom prst="rect">
            <a:avLst/>
          </a:prstGeom>
          <a:noFill/>
        </p:spPr>
        <p:txBody>
          <a:bodyPr wrap="none" rtlCol="0">
            <a:spAutoFit/>
          </a:bodyPr>
          <a:lstStyle/>
          <a:p>
            <a:r>
              <a:rPr lang="sv-SE" dirty="0" err="1"/>
              <a:t>GeneratedMap</a:t>
            </a:r>
            <a:r>
              <a:rPr lang="sv-SE" dirty="0"/>
              <a:t> </a:t>
            </a:r>
            <a:r>
              <a:rPr lang="sv-SE" dirty="0" err="1"/>
              <a:t>map</a:t>
            </a:r>
            <a:r>
              <a:rPr lang="sv-SE" dirty="0"/>
              <a:t> = new </a:t>
            </a:r>
            <a:r>
              <a:rPr lang="sv-SE" dirty="0" err="1"/>
              <a:t>GeneratedMap</a:t>
            </a:r>
            <a:r>
              <a:rPr lang="sv-SE" dirty="0"/>
              <a:t>(10000, 10000, new Hero(100)); //</a:t>
            </a:r>
            <a:r>
              <a:rPr lang="sv-SE" dirty="0" err="1"/>
              <a:t>renderGeneratedToConsole</a:t>
            </a:r>
            <a:r>
              <a:rPr lang="sv-SE" dirty="0"/>
              <a:t>(); </a:t>
            </a:r>
          </a:p>
        </p:txBody>
      </p:sp>
      <p:pic>
        <p:nvPicPr>
          <p:cNvPr id="3" name="Bildobjekt 2">
            <a:extLst>
              <a:ext uri="{FF2B5EF4-FFF2-40B4-BE49-F238E27FC236}">
                <a16:creationId xmlns:a16="http://schemas.microsoft.com/office/drawing/2014/main" id="{D6378A41-C7B4-C243-95E0-C9DAE2221FE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3600" y="615950"/>
            <a:ext cx="10464800" cy="5626100"/>
          </a:xfrm>
          <a:prstGeom prst="rect">
            <a:avLst/>
          </a:prstGeom>
        </p:spPr>
      </p:pic>
      <p:sp>
        <p:nvSpPr>
          <p:cNvPr id="17" name="Vänster 16">
            <a:extLst>
              <a:ext uri="{FF2B5EF4-FFF2-40B4-BE49-F238E27FC236}">
                <a16:creationId xmlns:a16="http://schemas.microsoft.com/office/drawing/2014/main" id="{B1FBD720-1A3A-7F40-8A57-8FAE3623D42B}"/>
              </a:ext>
            </a:extLst>
          </p:cNvPr>
          <p:cNvSpPr/>
          <p:nvPr/>
        </p:nvSpPr>
        <p:spPr>
          <a:xfrm rot="10800000">
            <a:off x="826655" y="2150919"/>
            <a:ext cx="812800" cy="2413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2" name="Vänster 11">
            <a:extLst>
              <a:ext uri="{FF2B5EF4-FFF2-40B4-BE49-F238E27FC236}">
                <a16:creationId xmlns:a16="http://schemas.microsoft.com/office/drawing/2014/main" id="{9D68455C-8F0B-9F41-B5F3-FA6B0F2C2646}"/>
              </a:ext>
            </a:extLst>
          </p:cNvPr>
          <p:cNvSpPr/>
          <p:nvPr/>
        </p:nvSpPr>
        <p:spPr>
          <a:xfrm rot="10800000">
            <a:off x="826655" y="4948093"/>
            <a:ext cx="812800" cy="2413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Tree>
    <p:custDataLst>
      <p:tags r:id="rId1"/>
    </p:custDataLst>
    <p:extLst>
      <p:ext uri="{BB962C8B-B14F-4D97-AF65-F5344CB8AC3E}">
        <p14:creationId xmlns:p14="http://schemas.microsoft.com/office/powerpoint/2010/main" val="36441519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Bildobjekt 4">
            <a:extLst>
              <a:ext uri="{FF2B5EF4-FFF2-40B4-BE49-F238E27FC236}">
                <a16:creationId xmlns:a16="http://schemas.microsoft.com/office/drawing/2014/main" id="{57355B15-EA56-AE4B-92D2-3D2BBB919A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467" y="2079498"/>
            <a:ext cx="10905066" cy="2699002"/>
          </a:xfrm>
          <a:prstGeom prst="rect">
            <a:avLst/>
          </a:prstGeom>
        </p:spPr>
      </p:pic>
      <p:sp>
        <p:nvSpPr>
          <p:cNvPr id="6" name="textruta 5">
            <a:extLst>
              <a:ext uri="{FF2B5EF4-FFF2-40B4-BE49-F238E27FC236}">
                <a16:creationId xmlns:a16="http://schemas.microsoft.com/office/drawing/2014/main" id="{239B91C0-8C26-6E4A-ACC7-0F031EC61056}"/>
              </a:ext>
            </a:extLst>
          </p:cNvPr>
          <p:cNvSpPr txBox="1"/>
          <p:nvPr/>
        </p:nvSpPr>
        <p:spPr>
          <a:xfrm>
            <a:off x="2293749" y="483985"/>
            <a:ext cx="7165211" cy="584775"/>
          </a:xfrm>
          <a:prstGeom prst="rect">
            <a:avLst/>
          </a:prstGeom>
          <a:noFill/>
        </p:spPr>
        <p:txBody>
          <a:bodyPr wrap="square" rtlCol="0">
            <a:spAutoFit/>
          </a:bodyPr>
          <a:lstStyle/>
          <a:p>
            <a:r>
              <a:rPr lang="sv-SE" sz="3200" dirty="0"/>
              <a:t>En närmare titt på </a:t>
            </a:r>
            <a:r>
              <a:rPr lang="sv-SE" sz="3200" dirty="0" err="1"/>
              <a:t>putMonstersOnMap</a:t>
            </a:r>
            <a:r>
              <a:rPr lang="sv-SE" sz="3200" dirty="0"/>
              <a:t>()</a:t>
            </a:r>
          </a:p>
        </p:txBody>
      </p:sp>
    </p:spTree>
    <p:extLst>
      <p:ext uri="{BB962C8B-B14F-4D97-AF65-F5344CB8AC3E}">
        <p14:creationId xmlns:p14="http://schemas.microsoft.com/office/powerpoint/2010/main" val="3403168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Byggscript 1</a:t>
            </a:r>
          </a:p>
        </p:txBody>
      </p:sp>
      <p:sp>
        <p:nvSpPr>
          <p:cNvPr id="3" name="Platshållare för innehåll 2"/>
          <p:cNvSpPr>
            <a:spLocks noGrp="1"/>
          </p:cNvSpPr>
          <p:nvPr>
            <p:ph idx="1"/>
          </p:nvPr>
        </p:nvSpPr>
        <p:spPr>
          <a:xfrm>
            <a:off x="838201" y="1504951"/>
            <a:ext cx="4775200" cy="4067175"/>
          </a:xfrm>
        </p:spPr>
        <p:txBody>
          <a:bodyPr>
            <a:noAutofit/>
          </a:bodyPr>
          <a:lstStyle/>
          <a:p>
            <a:pPr marL="0" indent="0">
              <a:buNone/>
            </a:pPr>
            <a:r>
              <a:rPr lang="sv-SE" sz="1200" dirty="0">
                <a:solidFill>
                  <a:schemeClr val="accent1">
                    <a:lumMod val="75000"/>
                  </a:schemeClr>
                </a:solidFill>
              </a:rPr>
              <a:t>&lt;?</a:t>
            </a:r>
            <a:r>
              <a:rPr lang="sv-SE" sz="1200" dirty="0" err="1">
                <a:solidFill>
                  <a:schemeClr val="accent1">
                    <a:lumMod val="75000"/>
                  </a:schemeClr>
                </a:solidFill>
              </a:rPr>
              <a:t>xml</a:t>
            </a:r>
            <a:r>
              <a:rPr lang="sv-SE" sz="1200" dirty="0">
                <a:solidFill>
                  <a:schemeClr val="accent1">
                    <a:lumMod val="75000"/>
                  </a:schemeClr>
                </a:solidFill>
              </a:rPr>
              <a:t> version="1.0" </a:t>
            </a:r>
            <a:r>
              <a:rPr lang="sv-SE" sz="1200" dirty="0" err="1">
                <a:solidFill>
                  <a:schemeClr val="accent1">
                    <a:lumMod val="75000"/>
                  </a:schemeClr>
                </a:solidFill>
              </a:rPr>
              <a:t>encoding</a:t>
            </a:r>
            <a:r>
              <a:rPr lang="sv-SE" sz="1200" dirty="0">
                <a:solidFill>
                  <a:schemeClr val="accent1">
                    <a:lumMod val="75000"/>
                  </a:schemeClr>
                </a:solidFill>
              </a:rPr>
              <a:t>="UTF-8"?&gt;</a:t>
            </a:r>
            <a:br>
              <a:rPr lang="sv-SE" sz="1200" dirty="0">
                <a:solidFill>
                  <a:schemeClr val="accent1">
                    <a:lumMod val="75000"/>
                  </a:schemeClr>
                </a:solidFill>
              </a:rPr>
            </a:br>
            <a:br>
              <a:rPr lang="sv-SE" sz="1200" dirty="0">
                <a:solidFill>
                  <a:schemeClr val="accent1">
                    <a:lumMod val="75000"/>
                  </a:schemeClr>
                </a:solidFill>
              </a:rPr>
            </a:br>
            <a:r>
              <a:rPr lang="sv-SE" sz="1200" dirty="0">
                <a:solidFill>
                  <a:schemeClr val="accent1">
                    <a:lumMod val="75000"/>
                  </a:schemeClr>
                </a:solidFill>
              </a:rPr>
              <a:t>&lt;</a:t>
            </a:r>
            <a:r>
              <a:rPr lang="sv-SE" sz="1200" dirty="0" err="1">
                <a:solidFill>
                  <a:schemeClr val="accent1">
                    <a:lumMod val="75000"/>
                  </a:schemeClr>
                </a:solidFill>
              </a:rPr>
              <a:t>project</a:t>
            </a:r>
            <a:r>
              <a:rPr lang="sv-SE" sz="1200" dirty="0">
                <a:solidFill>
                  <a:schemeClr val="accent1">
                    <a:lumMod val="75000"/>
                  </a:schemeClr>
                </a:solidFill>
              </a:rPr>
              <a:t> </a:t>
            </a:r>
            <a:r>
              <a:rPr lang="sv-SE" sz="1200" dirty="0" err="1">
                <a:solidFill>
                  <a:schemeClr val="accent1">
                    <a:lumMod val="75000"/>
                  </a:schemeClr>
                </a:solidFill>
              </a:rPr>
              <a:t>xmlns</a:t>
            </a:r>
            <a:r>
              <a:rPr lang="sv-SE" sz="1200" dirty="0">
                <a:solidFill>
                  <a:schemeClr val="accent1">
                    <a:lumMod val="75000"/>
                  </a:schemeClr>
                </a:solidFill>
              </a:rPr>
              <a:t>="http://</a:t>
            </a:r>
            <a:r>
              <a:rPr lang="sv-SE" sz="1200" dirty="0" err="1">
                <a:solidFill>
                  <a:schemeClr val="accent1">
                    <a:lumMod val="75000"/>
                  </a:schemeClr>
                </a:solidFill>
              </a:rPr>
              <a:t>maven.apache.org</a:t>
            </a:r>
            <a:r>
              <a:rPr lang="sv-SE" sz="1200" dirty="0">
                <a:solidFill>
                  <a:schemeClr val="accent1">
                    <a:lumMod val="75000"/>
                  </a:schemeClr>
                </a:solidFill>
              </a:rPr>
              <a:t>/POM/4.0.0" </a:t>
            </a:r>
            <a:r>
              <a:rPr lang="sv-SE" sz="1200" dirty="0" err="1">
                <a:solidFill>
                  <a:schemeClr val="accent1">
                    <a:lumMod val="75000"/>
                  </a:schemeClr>
                </a:solidFill>
              </a:rPr>
              <a:t>xmlns:xsi</a:t>
            </a:r>
            <a:r>
              <a:rPr lang="sv-SE" sz="1200" dirty="0">
                <a:solidFill>
                  <a:schemeClr val="accent1">
                    <a:lumMod val="75000"/>
                  </a:schemeClr>
                </a:solidFill>
              </a:rPr>
              <a:t>="http://www.w3.org/2001/</a:t>
            </a:r>
            <a:r>
              <a:rPr lang="sv-SE" sz="1200" dirty="0" err="1">
                <a:solidFill>
                  <a:schemeClr val="accent1">
                    <a:lumMod val="75000"/>
                  </a:schemeClr>
                </a:solidFill>
              </a:rPr>
              <a:t>XMLSchema-instance</a:t>
            </a:r>
            <a:r>
              <a:rPr lang="sv-SE" sz="1200" dirty="0">
                <a:solidFill>
                  <a:schemeClr val="accent1">
                    <a:lumMod val="75000"/>
                  </a:schemeClr>
                </a:solidFill>
              </a:rPr>
              <a:t>"</a:t>
            </a:r>
            <a:br>
              <a:rPr lang="sv-SE" sz="1200" dirty="0">
                <a:solidFill>
                  <a:schemeClr val="accent1">
                    <a:lumMod val="75000"/>
                  </a:schemeClr>
                </a:solidFill>
              </a:rPr>
            </a:br>
            <a:r>
              <a:rPr lang="sv-SE" sz="1200" dirty="0">
                <a:solidFill>
                  <a:schemeClr val="accent1">
                    <a:lumMod val="75000"/>
                  </a:schemeClr>
                </a:solidFill>
              </a:rPr>
              <a:t>  </a:t>
            </a:r>
            <a:r>
              <a:rPr lang="sv-SE" sz="1200" dirty="0" err="1">
                <a:solidFill>
                  <a:schemeClr val="accent1">
                    <a:lumMod val="75000"/>
                  </a:schemeClr>
                </a:solidFill>
              </a:rPr>
              <a:t>xsi:schemaLocation</a:t>
            </a:r>
            <a:r>
              <a:rPr lang="sv-SE" sz="1200" dirty="0">
                <a:solidFill>
                  <a:schemeClr val="accent1">
                    <a:lumMod val="75000"/>
                  </a:schemeClr>
                </a:solidFill>
              </a:rPr>
              <a:t>="http://</a:t>
            </a:r>
            <a:r>
              <a:rPr lang="sv-SE" sz="1200" dirty="0" err="1">
                <a:solidFill>
                  <a:schemeClr val="accent1">
                    <a:lumMod val="75000"/>
                  </a:schemeClr>
                </a:solidFill>
              </a:rPr>
              <a:t>maven.apache.org</a:t>
            </a:r>
            <a:r>
              <a:rPr lang="sv-SE" sz="1200" dirty="0">
                <a:solidFill>
                  <a:schemeClr val="accent1">
                    <a:lumMod val="75000"/>
                  </a:schemeClr>
                </a:solidFill>
              </a:rPr>
              <a:t>/POM/4.0.0 http://</a:t>
            </a:r>
            <a:r>
              <a:rPr lang="sv-SE" sz="1200" dirty="0" err="1">
                <a:solidFill>
                  <a:schemeClr val="accent1">
                    <a:lumMod val="75000"/>
                  </a:schemeClr>
                </a:solidFill>
              </a:rPr>
              <a:t>maven.apache.org</a:t>
            </a:r>
            <a:r>
              <a:rPr lang="sv-SE" sz="1200" dirty="0">
                <a:solidFill>
                  <a:schemeClr val="accent1">
                    <a:lumMod val="75000"/>
                  </a:schemeClr>
                </a:solidFill>
              </a:rPr>
              <a:t>/</a:t>
            </a:r>
            <a:r>
              <a:rPr lang="sv-SE" sz="1200" dirty="0" err="1">
                <a:solidFill>
                  <a:schemeClr val="accent1">
                    <a:lumMod val="75000"/>
                  </a:schemeClr>
                </a:solidFill>
              </a:rPr>
              <a:t>xsd</a:t>
            </a:r>
            <a:r>
              <a:rPr lang="sv-SE" sz="1200" dirty="0">
                <a:solidFill>
                  <a:schemeClr val="accent1">
                    <a:lumMod val="75000"/>
                  </a:schemeClr>
                </a:solidFill>
              </a:rPr>
              <a:t>/maven-4.0.0.xsd"&gt;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modelVersion</a:t>
            </a:r>
            <a:r>
              <a:rPr lang="sv-SE" sz="1200" dirty="0">
                <a:solidFill>
                  <a:schemeClr val="accent1">
                    <a:lumMod val="75000"/>
                  </a:schemeClr>
                </a:solidFill>
              </a:rPr>
              <a:t>&gt;4.0.0&lt;/</a:t>
            </a:r>
            <a:r>
              <a:rPr lang="sv-SE" sz="1200" dirty="0" err="1">
                <a:solidFill>
                  <a:schemeClr val="accent1">
                    <a:lumMod val="75000"/>
                  </a:schemeClr>
                </a:solidFill>
              </a:rPr>
              <a:t>modelVersion</a:t>
            </a:r>
            <a:r>
              <a:rPr lang="sv-SE" sz="1200" dirty="0">
                <a:solidFill>
                  <a:schemeClr val="accent1">
                    <a:lumMod val="75000"/>
                  </a:schemeClr>
                </a:solidFill>
              </a:rPr>
              <a:t>&gt;</a:t>
            </a:r>
            <a:br>
              <a:rPr lang="sv-SE" sz="1200" dirty="0">
                <a:solidFill>
                  <a:schemeClr val="accent1">
                    <a:lumMod val="75000"/>
                  </a:schemeClr>
                </a:solidFill>
              </a:rPr>
            </a:b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groupId</a:t>
            </a:r>
            <a:r>
              <a:rPr lang="sv-SE" sz="1200" dirty="0">
                <a:solidFill>
                  <a:schemeClr val="accent1">
                    <a:lumMod val="75000"/>
                  </a:schemeClr>
                </a:solidFill>
              </a:rPr>
              <a:t>&gt;se.inte.group5&lt;/</a:t>
            </a:r>
            <a:r>
              <a:rPr lang="sv-SE" sz="1200" dirty="0" err="1">
                <a:solidFill>
                  <a:schemeClr val="accent1">
                    <a:lumMod val="75000"/>
                  </a:schemeClr>
                </a:solidFill>
              </a:rPr>
              <a:t>groupId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artifactId</a:t>
            </a:r>
            <a:r>
              <a:rPr lang="sv-SE" sz="1200" dirty="0">
                <a:solidFill>
                  <a:schemeClr val="accent1">
                    <a:lumMod val="75000"/>
                  </a:schemeClr>
                </a:solidFill>
              </a:rPr>
              <a:t>&gt;</a:t>
            </a:r>
            <a:r>
              <a:rPr lang="sv-SE" sz="1200" dirty="0" err="1">
                <a:solidFill>
                  <a:schemeClr val="accent1">
                    <a:lumMod val="75000"/>
                  </a:schemeClr>
                </a:solidFill>
              </a:rPr>
              <a:t>InteGame</a:t>
            </a:r>
            <a:r>
              <a:rPr lang="sv-SE" sz="1200" dirty="0">
                <a:solidFill>
                  <a:schemeClr val="accent1">
                    <a:lumMod val="75000"/>
                  </a:schemeClr>
                </a:solidFill>
              </a:rPr>
              <a:t>&lt;/</a:t>
            </a:r>
            <a:r>
              <a:rPr lang="sv-SE" sz="1200" dirty="0" err="1">
                <a:solidFill>
                  <a:schemeClr val="accent1">
                    <a:lumMod val="75000"/>
                  </a:schemeClr>
                </a:solidFill>
              </a:rPr>
              <a:t>artifactId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&lt;version&gt;1.0-SNAPSHOT&lt;/version&gt;</a:t>
            </a:r>
            <a:br>
              <a:rPr lang="sv-SE" sz="1200" dirty="0">
                <a:solidFill>
                  <a:schemeClr val="accent1">
                    <a:lumMod val="75000"/>
                  </a:schemeClr>
                </a:solidFill>
              </a:rPr>
            </a:b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name</a:t>
            </a:r>
            <a:r>
              <a:rPr lang="sv-SE" sz="1200" dirty="0">
                <a:solidFill>
                  <a:schemeClr val="accent1">
                    <a:lumMod val="75000"/>
                  </a:schemeClr>
                </a:solidFill>
              </a:rPr>
              <a:t>&gt;</a:t>
            </a:r>
            <a:r>
              <a:rPr lang="sv-SE" sz="1200" dirty="0" err="1">
                <a:solidFill>
                  <a:schemeClr val="accent1">
                    <a:lumMod val="75000"/>
                  </a:schemeClr>
                </a:solidFill>
              </a:rPr>
              <a:t>InteGame</a:t>
            </a:r>
            <a:r>
              <a:rPr lang="sv-SE" sz="1200" dirty="0">
                <a:solidFill>
                  <a:schemeClr val="accent1">
                    <a:lumMod val="75000"/>
                  </a:schemeClr>
                </a:solidFill>
              </a:rPr>
              <a:t>&lt;/</a:t>
            </a:r>
            <a:r>
              <a:rPr lang="sv-SE" sz="1200" dirty="0" err="1">
                <a:solidFill>
                  <a:schemeClr val="accent1">
                    <a:lumMod val="75000"/>
                  </a:schemeClr>
                </a:solidFill>
              </a:rPr>
              <a:t>name</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 </a:t>
            </a:r>
            <a:r>
              <a:rPr lang="sv-SE" sz="1200" i="1" dirty="0">
                <a:solidFill>
                  <a:schemeClr val="accent1">
                    <a:lumMod val="75000"/>
                  </a:schemeClr>
                </a:solidFill>
              </a:rPr>
              <a:t>FIXME </a:t>
            </a:r>
            <a:r>
              <a:rPr lang="sv-SE" sz="1200" i="1" dirty="0" err="1">
                <a:solidFill>
                  <a:schemeClr val="accent1">
                    <a:lumMod val="75000"/>
                  </a:schemeClr>
                </a:solidFill>
              </a:rPr>
              <a:t>change</a:t>
            </a:r>
            <a:r>
              <a:rPr lang="sv-SE" sz="1200" i="1" dirty="0">
                <a:solidFill>
                  <a:schemeClr val="accent1">
                    <a:lumMod val="75000"/>
                  </a:schemeClr>
                </a:solidFill>
              </a:rPr>
              <a:t> it to the </a:t>
            </a:r>
            <a:r>
              <a:rPr lang="sv-SE" sz="1200" i="1" dirty="0" err="1">
                <a:solidFill>
                  <a:schemeClr val="accent1">
                    <a:lumMod val="75000"/>
                  </a:schemeClr>
                </a:solidFill>
              </a:rPr>
              <a:t>project's</a:t>
            </a:r>
            <a:r>
              <a:rPr lang="sv-SE" sz="1200" i="1" dirty="0">
                <a:solidFill>
                  <a:schemeClr val="accent1">
                    <a:lumMod val="75000"/>
                  </a:schemeClr>
                </a:solidFill>
              </a:rPr>
              <a:t> </a:t>
            </a:r>
            <a:r>
              <a:rPr lang="sv-SE" sz="1200" i="1" dirty="0" err="1">
                <a:solidFill>
                  <a:schemeClr val="accent1">
                    <a:lumMod val="75000"/>
                  </a:schemeClr>
                </a:solidFill>
              </a:rPr>
              <a:t>website</a:t>
            </a:r>
            <a:r>
              <a:rPr lang="sv-SE" sz="1200" i="1" dirty="0">
                <a:solidFill>
                  <a:schemeClr val="accent1">
                    <a:lumMod val="75000"/>
                  </a:schemeClr>
                </a:solidFill>
              </a:rPr>
              <a:t> </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url</a:t>
            </a:r>
            <a:r>
              <a:rPr lang="sv-SE" sz="1200" dirty="0">
                <a:solidFill>
                  <a:schemeClr val="accent1">
                    <a:lumMod val="75000"/>
                  </a:schemeClr>
                </a:solidFill>
              </a:rPr>
              <a:t>&gt;http://</a:t>
            </a:r>
            <a:r>
              <a:rPr lang="sv-SE" sz="1200" dirty="0" err="1">
                <a:solidFill>
                  <a:schemeClr val="accent1">
                    <a:lumMod val="75000"/>
                  </a:schemeClr>
                </a:solidFill>
              </a:rPr>
              <a:t>www.example.com</a:t>
            </a:r>
            <a:r>
              <a:rPr lang="sv-SE" sz="1200" dirty="0">
                <a:solidFill>
                  <a:schemeClr val="accent1">
                    <a:lumMod val="75000"/>
                  </a:schemeClr>
                </a:solidFill>
              </a:rPr>
              <a:t>&lt;/</a:t>
            </a:r>
            <a:r>
              <a:rPr lang="sv-SE" sz="1200" dirty="0" err="1">
                <a:solidFill>
                  <a:schemeClr val="accent1">
                    <a:lumMod val="75000"/>
                  </a:schemeClr>
                </a:solidFill>
              </a:rPr>
              <a:t>url</a:t>
            </a:r>
            <a:r>
              <a:rPr lang="sv-SE" sz="1200" dirty="0">
                <a:solidFill>
                  <a:schemeClr val="accent1">
                    <a:lumMod val="75000"/>
                  </a:schemeClr>
                </a:solidFill>
              </a:rPr>
              <a:t>&gt;</a:t>
            </a:r>
            <a:br>
              <a:rPr lang="sv-SE" sz="1200" dirty="0">
                <a:solidFill>
                  <a:schemeClr val="accent1">
                    <a:lumMod val="75000"/>
                  </a:schemeClr>
                </a:solidFill>
              </a:rPr>
            </a:b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properties</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project.build.sourceEncoding</a:t>
            </a:r>
            <a:r>
              <a:rPr lang="sv-SE" sz="1200" dirty="0">
                <a:solidFill>
                  <a:schemeClr val="accent1">
                    <a:lumMod val="75000"/>
                  </a:schemeClr>
                </a:solidFill>
              </a:rPr>
              <a:t>&gt;UTF-8&lt;/</a:t>
            </a:r>
            <a:r>
              <a:rPr lang="sv-SE" sz="1200" dirty="0" err="1">
                <a:solidFill>
                  <a:schemeClr val="accent1">
                    <a:lumMod val="75000"/>
                  </a:schemeClr>
                </a:solidFill>
              </a:rPr>
              <a:t>project.build.sourceEncoding</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maven.compiler.source</a:t>
            </a:r>
            <a:r>
              <a:rPr lang="sv-SE" sz="1200" dirty="0">
                <a:solidFill>
                  <a:schemeClr val="accent1">
                    <a:lumMod val="75000"/>
                  </a:schemeClr>
                </a:solidFill>
              </a:rPr>
              <a:t>&gt;1.7&lt;/</a:t>
            </a:r>
            <a:r>
              <a:rPr lang="sv-SE" sz="1200" dirty="0" err="1">
                <a:solidFill>
                  <a:schemeClr val="accent1">
                    <a:lumMod val="75000"/>
                  </a:schemeClr>
                </a:solidFill>
              </a:rPr>
              <a:t>maven.compiler.source</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maven.compiler.target</a:t>
            </a:r>
            <a:r>
              <a:rPr lang="sv-SE" sz="1200" dirty="0">
                <a:solidFill>
                  <a:schemeClr val="accent1">
                    <a:lumMod val="75000"/>
                  </a:schemeClr>
                </a:solidFill>
              </a:rPr>
              <a:t>&gt;1.7&lt;/</a:t>
            </a:r>
            <a:r>
              <a:rPr lang="sv-SE" sz="1200" dirty="0" err="1">
                <a:solidFill>
                  <a:schemeClr val="accent1">
                    <a:lumMod val="75000"/>
                  </a:schemeClr>
                </a:solidFill>
              </a:rPr>
              <a:t>maven.compiler.target</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properties</a:t>
            </a:r>
            <a:r>
              <a:rPr lang="sv-SE" sz="1200" dirty="0">
                <a:solidFill>
                  <a:schemeClr val="accent1">
                    <a:lumMod val="75000"/>
                  </a:schemeClr>
                </a:solidFill>
              </a:rPr>
              <a:t>&gt;</a:t>
            </a:r>
            <a:br>
              <a:rPr lang="sv-SE" sz="1200" dirty="0">
                <a:solidFill>
                  <a:schemeClr val="accent1">
                    <a:lumMod val="75000"/>
                  </a:schemeClr>
                </a:solidFill>
              </a:rPr>
            </a:b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dependencies</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dependency</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groupId</a:t>
            </a:r>
            <a:r>
              <a:rPr lang="sv-SE" sz="1200" dirty="0">
                <a:solidFill>
                  <a:schemeClr val="accent1">
                    <a:lumMod val="75000"/>
                  </a:schemeClr>
                </a:solidFill>
              </a:rPr>
              <a:t>&gt;</a:t>
            </a:r>
            <a:r>
              <a:rPr lang="sv-SE" sz="1200" dirty="0" err="1">
                <a:solidFill>
                  <a:schemeClr val="accent1">
                    <a:lumMod val="75000"/>
                  </a:schemeClr>
                </a:solidFill>
              </a:rPr>
              <a:t>junit</a:t>
            </a:r>
            <a:r>
              <a:rPr lang="sv-SE" sz="1200" dirty="0">
                <a:solidFill>
                  <a:schemeClr val="accent1">
                    <a:lumMod val="75000"/>
                  </a:schemeClr>
                </a:solidFill>
              </a:rPr>
              <a:t>&lt;/</a:t>
            </a:r>
            <a:r>
              <a:rPr lang="sv-SE" sz="1200" dirty="0" err="1">
                <a:solidFill>
                  <a:schemeClr val="accent1">
                    <a:lumMod val="75000"/>
                  </a:schemeClr>
                </a:solidFill>
              </a:rPr>
              <a:t>groupId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artifactId</a:t>
            </a:r>
            <a:r>
              <a:rPr lang="sv-SE" sz="1200" dirty="0">
                <a:solidFill>
                  <a:schemeClr val="accent1">
                    <a:lumMod val="75000"/>
                  </a:schemeClr>
                </a:solidFill>
              </a:rPr>
              <a:t>&gt;</a:t>
            </a:r>
            <a:r>
              <a:rPr lang="sv-SE" sz="1200" dirty="0" err="1">
                <a:solidFill>
                  <a:schemeClr val="accent1">
                    <a:lumMod val="75000"/>
                  </a:schemeClr>
                </a:solidFill>
              </a:rPr>
              <a:t>junit</a:t>
            </a:r>
            <a:r>
              <a:rPr lang="sv-SE" sz="1200" dirty="0">
                <a:solidFill>
                  <a:schemeClr val="accent1">
                    <a:lumMod val="75000"/>
                  </a:schemeClr>
                </a:solidFill>
              </a:rPr>
              <a:t>&lt;/</a:t>
            </a:r>
            <a:r>
              <a:rPr lang="sv-SE" sz="1200" dirty="0" err="1">
                <a:solidFill>
                  <a:schemeClr val="accent1">
                    <a:lumMod val="75000"/>
                  </a:schemeClr>
                </a:solidFill>
              </a:rPr>
              <a:t>artifactId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&lt;version&gt;4.11&lt;/version&gt;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scope</a:t>
            </a:r>
            <a:r>
              <a:rPr lang="sv-SE" sz="1200" dirty="0">
                <a:solidFill>
                  <a:schemeClr val="accent1">
                    <a:lumMod val="75000"/>
                  </a:schemeClr>
                </a:solidFill>
              </a:rPr>
              <a:t>&gt;test&lt;/</a:t>
            </a:r>
            <a:r>
              <a:rPr lang="sv-SE" sz="1200" dirty="0" err="1">
                <a:solidFill>
                  <a:schemeClr val="accent1">
                    <a:lumMod val="75000"/>
                  </a:schemeClr>
                </a:solidFill>
              </a:rPr>
              <a:t>scope</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dependency</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dependencies</a:t>
            </a:r>
            <a:r>
              <a:rPr lang="sv-SE" sz="1200" dirty="0">
                <a:solidFill>
                  <a:schemeClr val="accent1">
                    <a:lumMod val="75000"/>
                  </a:schemeClr>
                </a:solidFill>
              </a:rPr>
              <a:t>&gt;</a:t>
            </a:r>
            <a:br>
              <a:rPr lang="sv-SE" sz="1300" dirty="0">
                <a:solidFill>
                  <a:schemeClr val="accent1">
                    <a:lumMod val="75000"/>
                  </a:schemeClr>
                </a:solidFill>
              </a:rPr>
            </a:br>
            <a:endParaRPr lang="sv-SE" sz="1300" dirty="0">
              <a:solidFill>
                <a:schemeClr val="accent1">
                  <a:lumMod val="75000"/>
                </a:schemeClr>
              </a:solidFill>
            </a:endParaRPr>
          </a:p>
        </p:txBody>
      </p:sp>
      <p:sp>
        <p:nvSpPr>
          <p:cNvPr id="5" name="Platshållare för innehåll 2">
            <a:extLst>
              <a:ext uri="{FF2B5EF4-FFF2-40B4-BE49-F238E27FC236}">
                <a16:creationId xmlns:a16="http://schemas.microsoft.com/office/drawing/2014/main" id="{7C0A37D1-1986-A64D-B719-8D0B2992921A}"/>
              </a:ext>
            </a:extLst>
          </p:cNvPr>
          <p:cNvSpPr txBox="1">
            <a:spLocks/>
          </p:cNvSpPr>
          <p:nvPr/>
        </p:nvSpPr>
        <p:spPr>
          <a:xfrm>
            <a:off x="5613401" y="355601"/>
            <a:ext cx="4775200" cy="406717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sv-SE" sz="1200" dirty="0">
                <a:solidFill>
                  <a:schemeClr val="accent1">
                    <a:lumMod val="75000"/>
                  </a:schemeClr>
                </a:solidFill>
              </a:rPr>
              <a:t>  &lt;</a:t>
            </a:r>
            <a:r>
              <a:rPr lang="sv-SE" sz="1200" dirty="0" err="1">
                <a:solidFill>
                  <a:schemeClr val="accent1">
                    <a:lumMod val="75000"/>
                  </a:schemeClr>
                </a:solidFill>
              </a:rPr>
              <a:t>build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pluginManagement</a:t>
            </a:r>
            <a:r>
              <a:rPr lang="sv-SE" sz="1200" dirty="0">
                <a:solidFill>
                  <a:schemeClr val="accent1">
                    <a:lumMod val="75000"/>
                  </a:schemeClr>
                </a:solidFill>
              </a:rPr>
              <a:t>&gt;&lt;!-- lock down </a:t>
            </a:r>
            <a:r>
              <a:rPr lang="sv-SE" sz="1200" dirty="0" err="1">
                <a:solidFill>
                  <a:schemeClr val="accent1">
                    <a:lumMod val="75000"/>
                  </a:schemeClr>
                </a:solidFill>
              </a:rPr>
              <a:t>plugins</a:t>
            </a:r>
            <a:r>
              <a:rPr lang="sv-SE" sz="1200" dirty="0">
                <a:solidFill>
                  <a:schemeClr val="accent1">
                    <a:lumMod val="75000"/>
                  </a:schemeClr>
                </a:solidFill>
              </a:rPr>
              <a:t> versions to </a:t>
            </a:r>
            <a:r>
              <a:rPr lang="sv-SE" sz="1200" dirty="0" err="1">
                <a:solidFill>
                  <a:schemeClr val="accent1">
                    <a:lumMod val="75000"/>
                  </a:schemeClr>
                </a:solidFill>
              </a:rPr>
              <a:t>avoid</a:t>
            </a:r>
            <a:r>
              <a:rPr lang="sv-SE" sz="1200" dirty="0">
                <a:solidFill>
                  <a:schemeClr val="accent1">
                    <a:lumMod val="75000"/>
                  </a:schemeClr>
                </a:solidFill>
              </a:rPr>
              <a:t> </a:t>
            </a:r>
            <a:r>
              <a:rPr lang="sv-SE" sz="1200" dirty="0" err="1">
                <a:solidFill>
                  <a:schemeClr val="accent1">
                    <a:lumMod val="75000"/>
                  </a:schemeClr>
                </a:solidFill>
              </a:rPr>
              <a:t>using</a:t>
            </a:r>
            <a:r>
              <a:rPr lang="sv-SE" sz="1200" dirty="0">
                <a:solidFill>
                  <a:schemeClr val="accent1">
                    <a:lumMod val="75000"/>
                  </a:schemeClr>
                </a:solidFill>
              </a:rPr>
              <a:t> </a:t>
            </a:r>
            <a:r>
              <a:rPr lang="sv-SE" sz="1200" dirty="0" err="1">
                <a:solidFill>
                  <a:schemeClr val="accent1">
                    <a:lumMod val="75000"/>
                  </a:schemeClr>
                </a:solidFill>
              </a:rPr>
              <a:t>Maven</a:t>
            </a:r>
            <a:r>
              <a:rPr lang="sv-SE" sz="1200" dirty="0">
                <a:solidFill>
                  <a:schemeClr val="accent1">
                    <a:lumMod val="75000"/>
                  </a:schemeClr>
                </a:solidFill>
              </a:rPr>
              <a:t> </a:t>
            </a:r>
            <a:r>
              <a:rPr lang="sv-SE" sz="1200" dirty="0" err="1">
                <a:solidFill>
                  <a:schemeClr val="accent1">
                    <a:lumMod val="75000"/>
                  </a:schemeClr>
                </a:solidFill>
              </a:rPr>
              <a:t>defaults</a:t>
            </a:r>
            <a:r>
              <a:rPr lang="sv-SE" sz="1200" dirty="0">
                <a:solidFill>
                  <a:schemeClr val="accent1">
                    <a:lumMod val="75000"/>
                  </a:schemeClr>
                </a:solidFill>
              </a:rPr>
              <a:t> (</a:t>
            </a:r>
            <a:r>
              <a:rPr lang="sv-SE" sz="1200" dirty="0" err="1">
                <a:solidFill>
                  <a:schemeClr val="accent1">
                    <a:lumMod val="75000"/>
                  </a:schemeClr>
                </a:solidFill>
              </a:rPr>
              <a:t>may</a:t>
            </a:r>
            <a:r>
              <a:rPr lang="sv-SE" sz="1200" dirty="0">
                <a:solidFill>
                  <a:schemeClr val="accent1">
                    <a:lumMod val="75000"/>
                  </a:schemeClr>
                </a:solidFill>
              </a:rPr>
              <a:t> be </a:t>
            </a:r>
            <a:r>
              <a:rPr lang="sv-SE" sz="1200" dirty="0" err="1">
                <a:solidFill>
                  <a:schemeClr val="accent1">
                    <a:lumMod val="75000"/>
                  </a:schemeClr>
                </a:solidFill>
              </a:rPr>
              <a:t>moved</a:t>
            </a:r>
            <a:r>
              <a:rPr lang="sv-SE" sz="1200" dirty="0">
                <a:solidFill>
                  <a:schemeClr val="accent1">
                    <a:lumMod val="75000"/>
                  </a:schemeClr>
                </a:solidFill>
              </a:rPr>
              <a:t> to </a:t>
            </a:r>
            <a:r>
              <a:rPr lang="sv-SE" sz="1200" dirty="0" err="1">
                <a:solidFill>
                  <a:schemeClr val="accent1">
                    <a:lumMod val="75000"/>
                  </a:schemeClr>
                </a:solidFill>
              </a:rPr>
              <a:t>parent</a:t>
            </a:r>
            <a:r>
              <a:rPr lang="sv-SE" sz="1200" dirty="0">
                <a:solidFill>
                  <a:schemeClr val="accent1">
                    <a:lumMod val="75000"/>
                  </a:schemeClr>
                </a:solidFill>
              </a:rPr>
              <a:t> </a:t>
            </a:r>
            <a:r>
              <a:rPr lang="sv-SE" sz="1200" dirty="0" err="1">
                <a:solidFill>
                  <a:schemeClr val="accent1">
                    <a:lumMod val="75000"/>
                  </a:schemeClr>
                </a:solidFill>
              </a:rPr>
              <a:t>pom</a:t>
            </a:r>
            <a:r>
              <a:rPr lang="sv-SE" sz="1200" dirty="0">
                <a:solidFill>
                  <a:schemeClr val="accent1">
                    <a:lumMod val="75000"/>
                  </a:schemeClr>
                </a:solidFill>
              </a:rPr>
              <a:t>) --&gt;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plugins</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artifactId</a:t>
            </a:r>
            <a:r>
              <a:rPr lang="sv-SE" sz="1200" dirty="0">
                <a:solidFill>
                  <a:schemeClr val="accent1">
                    <a:lumMod val="75000"/>
                  </a:schemeClr>
                </a:solidFill>
              </a:rPr>
              <a:t>&gt;</a:t>
            </a:r>
            <a:r>
              <a:rPr lang="sv-SE" sz="1200" dirty="0" err="1">
                <a:solidFill>
                  <a:schemeClr val="accent1">
                    <a:lumMod val="75000"/>
                  </a:schemeClr>
                </a:solidFill>
              </a:rPr>
              <a:t>maven</a:t>
            </a:r>
            <a:r>
              <a:rPr lang="sv-SE" sz="1200" dirty="0">
                <a:solidFill>
                  <a:schemeClr val="accent1">
                    <a:lumMod val="75000"/>
                  </a:schemeClr>
                </a:solidFill>
              </a:rPr>
              <a:t>-</a:t>
            </a:r>
            <a:r>
              <a:rPr lang="sv-SE" sz="1200" dirty="0" err="1">
                <a:solidFill>
                  <a:schemeClr val="accent1">
                    <a:lumMod val="75000"/>
                  </a:schemeClr>
                </a:solidFill>
              </a:rPr>
              <a:t>clean</a:t>
            </a:r>
            <a:r>
              <a:rPr lang="sv-SE" sz="1200" dirty="0">
                <a:solidFill>
                  <a:schemeClr val="accent1">
                    <a:lumMod val="75000"/>
                  </a:schemeClr>
                </a:solidFill>
              </a:rPr>
              <a:t>-plugin&lt;/</a:t>
            </a:r>
            <a:r>
              <a:rPr lang="sv-SE" sz="1200" dirty="0" err="1">
                <a:solidFill>
                  <a:schemeClr val="accent1">
                    <a:lumMod val="75000"/>
                  </a:schemeClr>
                </a:solidFill>
              </a:rPr>
              <a:t>artifactId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&lt;version&gt;3.0.0&lt;/version&gt;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 </a:t>
            </a:r>
            <a:r>
              <a:rPr lang="sv-SE" sz="1200" dirty="0" err="1">
                <a:solidFill>
                  <a:schemeClr val="accent1">
                    <a:lumMod val="75000"/>
                  </a:schemeClr>
                </a:solidFill>
              </a:rPr>
              <a:t>see</a:t>
            </a:r>
            <a:r>
              <a:rPr lang="sv-SE" sz="1200" dirty="0">
                <a:solidFill>
                  <a:schemeClr val="accent1">
                    <a:lumMod val="75000"/>
                  </a:schemeClr>
                </a:solidFill>
              </a:rPr>
              <a:t> http://</a:t>
            </a:r>
            <a:r>
              <a:rPr lang="sv-SE" sz="1200" dirty="0" err="1">
                <a:solidFill>
                  <a:schemeClr val="accent1">
                    <a:lumMod val="75000"/>
                  </a:schemeClr>
                </a:solidFill>
              </a:rPr>
              <a:t>maven.apache.org</a:t>
            </a:r>
            <a:r>
              <a:rPr lang="sv-SE" sz="1200" dirty="0">
                <a:solidFill>
                  <a:schemeClr val="accent1">
                    <a:lumMod val="75000"/>
                  </a:schemeClr>
                </a:solidFill>
              </a:rPr>
              <a:t>/ref/</a:t>
            </a:r>
            <a:r>
              <a:rPr lang="sv-SE" sz="1200" dirty="0" err="1">
                <a:solidFill>
                  <a:schemeClr val="accent1">
                    <a:lumMod val="75000"/>
                  </a:schemeClr>
                </a:solidFill>
              </a:rPr>
              <a:t>current</a:t>
            </a:r>
            <a:r>
              <a:rPr lang="sv-SE" sz="1200" dirty="0">
                <a:solidFill>
                  <a:schemeClr val="accent1">
                    <a:lumMod val="75000"/>
                  </a:schemeClr>
                </a:solidFill>
              </a:rPr>
              <a:t>/</a:t>
            </a:r>
            <a:r>
              <a:rPr lang="sv-SE" sz="1200" dirty="0" err="1">
                <a:solidFill>
                  <a:schemeClr val="accent1">
                    <a:lumMod val="75000"/>
                  </a:schemeClr>
                </a:solidFill>
              </a:rPr>
              <a:t>maven-core</a:t>
            </a:r>
            <a:r>
              <a:rPr lang="sv-SE" sz="1200" dirty="0">
                <a:solidFill>
                  <a:schemeClr val="accent1">
                    <a:lumMod val="75000"/>
                  </a:schemeClr>
                </a:solidFill>
              </a:rPr>
              <a:t>/</a:t>
            </a:r>
            <a:r>
              <a:rPr lang="sv-SE" sz="1200" dirty="0" err="1">
                <a:solidFill>
                  <a:schemeClr val="accent1">
                    <a:lumMod val="75000"/>
                  </a:schemeClr>
                </a:solidFill>
              </a:rPr>
              <a:t>default-bindings.html#Plugin_bindings_for_jar_packaging</a:t>
            </a:r>
            <a:r>
              <a:rPr lang="sv-SE" sz="1200" dirty="0">
                <a:solidFill>
                  <a:schemeClr val="accent1">
                    <a:lumMod val="75000"/>
                  </a:schemeClr>
                </a:solidFill>
              </a:rPr>
              <a:t> --&gt;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artifactId</a:t>
            </a:r>
            <a:r>
              <a:rPr lang="sv-SE" sz="1200" dirty="0">
                <a:solidFill>
                  <a:schemeClr val="accent1">
                    <a:lumMod val="75000"/>
                  </a:schemeClr>
                </a:solidFill>
              </a:rPr>
              <a:t>&gt;</a:t>
            </a:r>
            <a:r>
              <a:rPr lang="sv-SE" sz="1200" dirty="0" err="1">
                <a:solidFill>
                  <a:schemeClr val="accent1">
                    <a:lumMod val="75000"/>
                  </a:schemeClr>
                </a:solidFill>
              </a:rPr>
              <a:t>maven</a:t>
            </a:r>
            <a:r>
              <a:rPr lang="sv-SE" sz="1200" dirty="0">
                <a:solidFill>
                  <a:schemeClr val="accent1">
                    <a:lumMod val="75000"/>
                  </a:schemeClr>
                </a:solidFill>
              </a:rPr>
              <a:t>-</a:t>
            </a:r>
            <a:r>
              <a:rPr lang="sv-SE" sz="1200" dirty="0" err="1">
                <a:solidFill>
                  <a:schemeClr val="accent1">
                    <a:lumMod val="75000"/>
                  </a:schemeClr>
                </a:solidFill>
              </a:rPr>
              <a:t>resources</a:t>
            </a:r>
            <a:r>
              <a:rPr lang="sv-SE" sz="1200" dirty="0">
                <a:solidFill>
                  <a:schemeClr val="accent1">
                    <a:lumMod val="75000"/>
                  </a:schemeClr>
                </a:solidFill>
              </a:rPr>
              <a:t>-plugin&lt;/</a:t>
            </a:r>
            <a:r>
              <a:rPr lang="sv-SE" sz="1200" dirty="0" err="1">
                <a:solidFill>
                  <a:schemeClr val="accent1">
                    <a:lumMod val="75000"/>
                  </a:schemeClr>
                </a:solidFill>
              </a:rPr>
              <a:t>artifactId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&lt;version&gt;3.0.2&lt;/version&gt;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artifactId</a:t>
            </a:r>
            <a:r>
              <a:rPr lang="sv-SE" sz="1200" dirty="0">
                <a:solidFill>
                  <a:schemeClr val="accent1">
                    <a:lumMod val="75000"/>
                  </a:schemeClr>
                </a:solidFill>
              </a:rPr>
              <a:t>&gt;</a:t>
            </a:r>
            <a:r>
              <a:rPr lang="sv-SE" sz="1200" dirty="0" err="1">
                <a:solidFill>
                  <a:schemeClr val="accent1">
                    <a:lumMod val="75000"/>
                  </a:schemeClr>
                </a:solidFill>
              </a:rPr>
              <a:t>maven</a:t>
            </a:r>
            <a:r>
              <a:rPr lang="sv-SE" sz="1200" dirty="0">
                <a:solidFill>
                  <a:schemeClr val="accent1">
                    <a:lumMod val="75000"/>
                  </a:schemeClr>
                </a:solidFill>
              </a:rPr>
              <a:t>-</a:t>
            </a:r>
            <a:r>
              <a:rPr lang="sv-SE" sz="1200" dirty="0" err="1">
                <a:solidFill>
                  <a:schemeClr val="accent1">
                    <a:lumMod val="75000"/>
                  </a:schemeClr>
                </a:solidFill>
              </a:rPr>
              <a:t>compiler</a:t>
            </a:r>
            <a:r>
              <a:rPr lang="sv-SE" sz="1200" dirty="0">
                <a:solidFill>
                  <a:schemeClr val="accent1">
                    <a:lumMod val="75000"/>
                  </a:schemeClr>
                </a:solidFill>
              </a:rPr>
              <a:t>-plugin&lt;/</a:t>
            </a:r>
            <a:r>
              <a:rPr lang="sv-SE" sz="1200" dirty="0" err="1">
                <a:solidFill>
                  <a:schemeClr val="accent1">
                    <a:lumMod val="75000"/>
                  </a:schemeClr>
                </a:solidFill>
              </a:rPr>
              <a:t>artifactId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&lt;version&gt;3.7.0&lt;/version&gt;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artifactId</a:t>
            </a:r>
            <a:r>
              <a:rPr lang="sv-SE" sz="1200" dirty="0">
                <a:solidFill>
                  <a:schemeClr val="accent1">
                    <a:lumMod val="75000"/>
                  </a:schemeClr>
                </a:solidFill>
              </a:rPr>
              <a:t>&gt;</a:t>
            </a:r>
            <a:r>
              <a:rPr lang="sv-SE" sz="1200" dirty="0" err="1">
                <a:solidFill>
                  <a:schemeClr val="accent1">
                    <a:lumMod val="75000"/>
                  </a:schemeClr>
                </a:solidFill>
              </a:rPr>
              <a:t>maven</a:t>
            </a:r>
            <a:r>
              <a:rPr lang="sv-SE" sz="1200" dirty="0">
                <a:solidFill>
                  <a:schemeClr val="accent1">
                    <a:lumMod val="75000"/>
                  </a:schemeClr>
                </a:solidFill>
              </a:rPr>
              <a:t>-</a:t>
            </a:r>
            <a:r>
              <a:rPr lang="sv-SE" sz="1200" dirty="0" err="1">
                <a:solidFill>
                  <a:schemeClr val="accent1">
                    <a:lumMod val="75000"/>
                  </a:schemeClr>
                </a:solidFill>
              </a:rPr>
              <a:t>surefire</a:t>
            </a:r>
            <a:r>
              <a:rPr lang="sv-SE" sz="1200" dirty="0">
                <a:solidFill>
                  <a:schemeClr val="accent1">
                    <a:lumMod val="75000"/>
                  </a:schemeClr>
                </a:solidFill>
              </a:rPr>
              <a:t>-plugin&lt;/</a:t>
            </a:r>
            <a:r>
              <a:rPr lang="sv-SE" sz="1200" dirty="0" err="1">
                <a:solidFill>
                  <a:schemeClr val="accent1">
                    <a:lumMod val="75000"/>
                  </a:schemeClr>
                </a:solidFill>
              </a:rPr>
              <a:t>artifactId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&lt;version&gt;2.20.1&lt;/version&gt;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artifactId</a:t>
            </a:r>
            <a:r>
              <a:rPr lang="sv-SE" sz="1200" dirty="0">
                <a:solidFill>
                  <a:schemeClr val="accent1">
                    <a:lumMod val="75000"/>
                  </a:schemeClr>
                </a:solidFill>
              </a:rPr>
              <a:t>&gt;</a:t>
            </a:r>
            <a:r>
              <a:rPr lang="sv-SE" sz="1200" dirty="0" err="1">
                <a:solidFill>
                  <a:schemeClr val="accent1">
                    <a:lumMod val="75000"/>
                  </a:schemeClr>
                </a:solidFill>
              </a:rPr>
              <a:t>maven</a:t>
            </a:r>
            <a:r>
              <a:rPr lang="sv-SE" sz="1200" dirty="0">
                <a:solidFill>
                  <a:schemeClr val="accent1">
                    <a:lumMod val="75000"/>
                  </a:schemeClr>
                </a:solidFill>
              </a:rPr>
              <a:t>-</a:t>
            </a:r>
            <a:r>
              <a:rPr lang="sv-SE" sz="1200" dirty="0" err="1">
                <a:solidFill>
                  <a:schemeClr val="accent1">
                    <a:lumMod val="75000"/>
                  </a:schemeClr>
                </a:solidFill>
              </a:rPr>
              <a:t>jar</a:t>
            </a:r>
            <a:r>
              <a:rPr lang="sv-SE" sz="1200" dirty="0">
                <a:solidFill>
                  <a:schemeClr val="accent1">
                    <a:lumMod val="75000"/>
                  </a:schemeClr>
                </a:solidFill>
              </a:rPr>
              <a:t>-plugin&lt;/</a:t>
            </a:r>
            <a:r>
              <a:rPr lang="sv-SE" sz="1200" dirty="0" err="1">
                <a:solidFill>
                  <a:schemeClr val="accent1">
                    <a:lumMod val="75000"/>
                  </a:schemeClr>
                </a:solidFill>
              </a:rPr>
              <a:t>artifactId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&lt;version&gt;3.0.2&lt;/version&gt;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artifactId</a:t>
            </a:r>
            <a:r>
              <a:rPr lang="sv-SE" sz="1200" dirty="0">
                <a:solidFill>
                  <a:schemeClr val="accent1">
                    <a:lumMod val="75000"/>
                  </a:schemeClr>
                </a:solidFill>
              </a:rPr>
              <a:t>&gt;</a:t>
            </a:r>
            <a:r>
              <a:rPr lang="sv-SE" sz="1200" dirty="0" err="1">
                <a:solidFill>
                  <a:schemeClr val="accent1">
                    <a:lumMod val="75000"/>
                  </a:schemeClr>
                </a:solidFill>
              </a:rPr>
              <a:t>maven</a:t>
            </a:r>
            <a:r>
              <a:rPr lang="sv-SE" sz="1200" dirty="0">
                <a:solidFill>
                  <a:schemeClr val="accent1">
                    <a:lumMod val="75000"/>
                  </a:schemeClr>
                </a:solidFill>
              </a:rPr>
              <a:t>-</a:t>
            </a:r>
            <a:r>
              <a:rPr lang="sv-SE" sz="1200" dirty="0" err="1">
                <a:solidFill>
                  <a:schemeClr val="accent1">
                    <a:lumMod val="75000"/>
                  </a:schemeClr>
                </a:solidFill>
              </a:rPr>
              <a:t>install</a:t>
            </a:r>
            <a:r>
              <a:rPr lang="sv-SE" sz="1200" dirty="0">
                <a:solidFill>
                  <a:schemeClr val="accent1">
                    <a:lumMod val="75000"/>
                  </a:schemeClr>
                </a:solidFill>
              </a:rPr>
              <a:t>-plugin&lt;/</a:t>
            </a:r>
            <a:r>
              <a:rPr lang="sv-SE" sz="1200" dirty="0" err="1">
                <a:solidFill>
                  <a:schemeClr val="accent1">
                    <a:lumMod val="75000"/>
                  </a:schemeClr>
                </a:solidFill>
              </a:rPr>
              <a:t>artifactId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&lt;version&gt;2.5.2&lt;/version&gt;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artifactId</a:t>
            </a:r>
            <a:r>
              <a:rPr lang="sv-SE" sz="1200" dirty="0">
                <a:solidFill>
                  <a:schemeClr val="accent1">
                    <a:lumMod val="75000"/>
                  </a:schemeClr>
                </a:solidFill>
              </a:rPr>
              <a:t>&gt;</a:t>
            </a:r>
            <a:r>
              <a:rPr lang="sv-SE" sz="1200" dirty="0" err="1">
                <a:solidFill>
                  <a:schemeClr val="accent1">
                    <a:lumMod val="75000"/>
                  </a:schemeClr>
                </a:solidFill>
              </a:rPr>
              <a:t>maven</a:t>
            </a:r>
            <a:r>
              <a:rPr lang="sv-SE" sz="1200" dirty="0">
                <a:solidFill>
                  <a:schemeClr val="accent1">
                    <a:lumMod val="75000"/>
                  </a:schemeClr>
                </a:solidFill>
              </a:rPr>
              <a:t>-</a:t>
            </a:r>
            <a:r>
              <a:rPr lang="sv-SE" sz="1200" dirty="0" err="1">
                <a:solidFill>
                  <a:schemeClr val="accent1">
                    <a:lumMod val="75000"/>
                  </a:schemeClr>
                </a:solidFill>
              </a:rPr>
              <a:t>deploy</a:t>
            </a:r>
            <a:r>
              <a:rPr lang="sv-SE" sz="1200" dirty="0">
                <a:solidFill>
                  <a:schemeClr val="accent1">
                    <a:lumMod val="75000"/>
                  </a:schemeClr>
                </a:solidFill>
              </a:rPr>
              <a:t>-plugin&lt;/</a:t>
            </a:r>
            <a:r>
              <a:rPr lang="sv-SE" sz="1200" dirty="0" err="1">
                <a:solidFill>
                  <a:schemeClr val="accent1">
                    <a:lumMod val="75000"/>
                  </a:schemeClr>
                </a:solidFill>
              </a:rPr>
              <a:t>artifactId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&lt;version&gt;2.8.2&lt;/version&gt;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plugins</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pluginManagement</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build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&lt;/</a:t>
            </a:r>
            <a:r>
              <a:rPr lang="sv-SE" sz="1200" dirty="0" err="1">
                <a:solidFill>
                  <a:schemeClr val="accent1">
                    <a:lumMod val="75000"/>
                  </a:schemeClr>
                </a:solidFill>
              </a:rPr>
              <a:t>project</a:t>
            </a:r>
            <a:r>
              <a:rPr lang="sv-SE" sz="1200" dirty="0">
                <a:solidFill>
                  <a:schemeClr val="accent1">
                    <a:lumMod val="75000"/>
                  </a:schemeClr>
                </a:solidFill>
              </a:rPr>
              <a:t>&gt;</a:t>
            </a:r>
            <a:br>
              <a:rPr lang="sv-SE" sz="1200" dirty="0">
                <a:solidFill>
                  <a:schemeClr val="accent1">
                    <a:lumMod val="75000"/>
                  </a:schemeClr>
                </a:solidFill>
              </a:rPr>
            </a:br>
            <a:endParaRPr lang="sv-SE" sz="1200" dirty="0">
              <a:solidFill>
                <a:schemeClr val="accent1">
                  <a:lumMod val="75000"/>
                </a:schemeClr>
              </a:solidFill>
            </a:endParaRPr>
          </a:p>
        </p:txBody>
      </p:sp>
    </p:spTree>
    <p:custDataLst>
      <p:tags r:id="rId1"/>
    </p:custDataLst>
    <p:extLst>
      <p:ext uri="{BB962C8B-B14F-4D97-AF65-F5344CB8AC3E}">
        <p14:creationId xmlns:p14="http://schemas.microsoft.com/office/powerpoint/2010/main" val="9637173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Slutlig design – detalj</a:t>
            </a:r>
          </a:p>
        </p:txBody>
      </p:sp>
      <p:pic>
        <p:nvPicPr>
          <p:cNvPr id="6" name="Content Placeholder 5">
            <a:extLst>
              <a:ext uri="{FF2B5EF4-FFF2-40B4-BE49-F238E27FC236}">
                <a16:creationId xmlns:a16="http://schemas.microsoft.com/office/drawing/2014/main" id="{CAD2F2E9-FAD9-A94B-A20E-86CA24A620EE}"/>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869950" y="2477294"/>
            <a:ext cx="10452100" cy="3048000"/>
          </a:xfrm>
        </p:spPr>
      </p:pic>
    </p:spTree>
    <p:custDataLst>
      <p:tags r:id="rId1"/>
    </p:custDataLst>
    <p:extLst>
      <p:ext uri="{BB962C8B-B14F-4D97-AF65-F5344CB8AC3E}">
        <p14:creationId xmlns:p14="http://schemas.microsoft.com/office/powerpoint/2010/main" val="11733906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838200" y="365125"/>
            <a:ext cx="10515600" cy="1325563"/>
          </a:xfrm>
        </p:spPr>
        <p:txBody>
          <a:bodyPr/>
          <a:lstStyle/>
          <a:p>
            <a:r>
              <a:rPr lang="sv-SE" dirty="0"/>
              <a:t>Byggscript 2</a:t>
            </a:r>
          </a:p>
        </p:txBody>
      </p:sp>
      <p:sp>
        <p:nvSpPr>
          <p:cNvPr id="4" name="Platshållare för innehåll 2">
            <a:extLst>
              <a:ext uri="{FF2B5EF4-FFF2-40B4-BE49-F238E27FC236}">
                <a16:creationId xmlns:a16="http://schemas.microsoft.com/office/drawing/2014/main" id="{7502AE00-9333-EB4B-95D9-391326FD9AE0}"/>
              </a:ext>
            </a:extLst>
          </p:cNvPr>
          <p:cNvSpPr txBox="1">
            <a:spLocks/>
          </p:cNvSpPr>
          <p:nvPr/>
        </p:nvSpPr>
        <p:spPr>
          <a:xfrm>
            <a:off x="6578600" y="1690688"/>
            <a:ext cx="4775200" cy="40671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sv-SE" dirty="0"/>
          </a:p>
        </p:txBody>
      </p:sp>
      <p:sp>
        <p:nvSpPr>
          <p:cNvPr id="6" name="Content Placeholder 5">
            <a:extLst>
              <a:ext uri="{FF2B5EF4-FFF2-40B4-BE49-F238E27FC236}">
                <a16:creationId xmlns:a16="http://schemas.microsoft.com/office/drawing/2014/main" id="{F0405698-C1F8-6044-B4CF-2285BC06E265}"/>
              </a:ext>
            </a:extLst>
          </p:cNvPr>
          <p:cNvSpPr>
            <a:spLocks noGrp="1"/>
          </p:cNvSpPr>
          <p:nvPr>
            <p:ph idx="1"/>
          </p:nvPr>
        </p:nvSpPr>
        <p:spPr>
          <a:xfrm>
            <a:off x="838200" y="1548606"/>
            <a:ext cx="10515600" cy="4351338"/>
          </a:xfrm>
        </p:spPr>
        <p:txBody>
          <a:bodyPr>
            <a:normAutofit fontScale="32500" lnSpcReduction="20000"/>
          </a:bodyPr>
          <a:lstStyle/>
          <a:p>
            <a:pPr marL="0" indent="0">
              <a:buNone/>
            </a:pPr>
            <a:r>
              <a:rPr lang="sv-SE" sz="4300" dirty="0">
                <a:solidFill>
                  <a:schemeClr val="accent1">
                    <a:lumMod val="75000"/>
                  </a:schemeClr>
                </a:solidFill>
              </a:rPr>
              <a:t>&lt;?</a:t>
            </a:r>
            <a:r>
              <a:rPr lang="sv-SE" sz="4300" dirty="0" err="1">
                <a:solidFill>
                  <a:schemeClr val="accent1">
                    <a:lumMod val="75000"/>
                  </a:schemeClr>
                </a:solidFill>
              </a:rPr>
              <a:t>xml</a:t>
            </a:r>
            <a:r>
              <a:rPr lang="sv-SE" sz="4300" dirty="0">
                <a:solidFill>
                  <a:schemeClr val="accent1">
                    <a:lumMod val="75000"/>
                  </a:schemeClr>
                </a:solidFill>
              </a:rPr>
              <a:t> version="1.0" </a:t>
            </a:r>
            <a:r>
              <a:rPr lang="sv-SE" sz="4300" dirty="0" err="1">
                <a:solidFill>
                  <a:schemeClr val="accent1">
                    <a:lumMod val="75000"/>
                  </a:schemeClr>
                </a:solidFill>
              </a:rPr>
              <a:t>encoding</a:t>
            </a:r>
            <a:r>
              <a:rPr lang="sv-SE" sz="4300" dirty="0">
                <a:solidFill>
                  <a:schemeClr val="accent1">
                    <a:lumMod val="75000"/>
                  </a:schemeClr>
                </a:solidFill>
              </a:rPr>
              <a:t>="UTF-8"?&gt;</a:t>
            </a:r>
            <a:br>
              <a:rPr lang="sv-SE" sz="4300" dirty="0">
                <a:solidFill>
                  <a:schemeClr val="accent1">
                    <a:lumMod val="75000"/>
                  </a:schemeClr>
                </a:solidFill>
              </a:rPr>
            </a:br>
            <a:br>
              <a:rPr lang="sv-SE" sz="4300" dirty="0">
                <a:solidFill>
                  <a:schemeClr val="accent1">
                    <a:lumMod val="75000"/>
                  </a:schemeClr>
                </a:solidFill>
              </a:rPr>
            </a:br>
            <a:r>
              <a:rPr lang="sv-SE" sz="4300" dirty="0">
                <a:solidFill>
                  <a:schemeClr val="accent1">
                    <a:lumMod val="75000"/>
                  </a:schemeClr>
                </a:solidFill>
              </a:rPr>
              <a:t>&lt;</a:t>
            </a:r>
            <a:r>
              <a:rPr lang="sv-SE" sz="4300" dirty="0" err="1">
                <a:solidFill>
                  <a:schemeClr val="accent1">
                    <a:lumMod val="75000"/>
                  </a:schemeClr>
                </a:solidFill>
              </a:rPr>
              <a:t>project</a:t>
            </a:r>
            <a:r>
              <a:rPr lang="sv-SE" sz="4300" dirty="0">
                <a:solidFill>
                  <a:schemeClr val="accent1">
                    <a:lumMod val="75000"/>
                  </a:schemeClr>
                </a:solidFill>
              </a:rPr>
              <a:t> </a:t>
            </a:r>
            <a:r>
              <a:rPr lang="sv-SE" sz="4300" dirty="0" err="1">
                <a:solidFill>
                  <a:schemeClr val="accent1">
                    <a:lumMod val="75000"/>
                  </a:schemeClr>
                </a:solidFill>
              </a:rPr>
              <a:t>xmlns</a:t>
            </a:r>
            <a:r>
              <a:rPr lang="sv-SE" sz="4300" dirty="0">
                <a:solidFill>
                  <a:schemeClr val="accent1">
                    <a:lumMod val="75000"/>
                  </a:schemeClr>
                </a:solidFill>
              </a:rPr>
              <a:t>="http://</a:t>
            </a:r>
            <a:r>
              <a:rPr lang="sv-SE" sz="4300" dirty="0" err="1">
                <a:solidFill>
                  <a:schemeClr val="accent1">
                    <a:lumMod val="75000"/>
                  </a:schemeClr>
                </a:solidFill>
              </a:rPr>
              <a:t>maven.apache.org</a:t>
            </a:r>
            <a:r>
              <a:rPr lang="sv-SE" sz="4300" dirty="0">
                <a:solidFill>
                  <a:schemeClr val="accent1">
                    <a:lumMod val="75000"/>
                  </a:schemeClr>
                </a:solidFill>
              </a:rPr>
              <a:t>/POM/4.0.0" </a:t>
            </a:r>
            <a:r>
              <a:rPr lang="sv-SE" sz="4300" dirty="0" err="1">
                <a:solidFill>
                  <a:schemeClr val="accent1">
                    <a:lumMod val="75000"/>
                  </a:schemeClr>
                </a:solidFill>
              </a:rPr>
              <a:t>xmlns:xsi</a:t>
            </a:r>
            <a:r>
              <a:rPr lang="sv-SE" sz="4300" dirty="0">
                <a:solidFill>
                  <a:schemeClr val="accent1">
                    <a:lumMod val="75000"/>
                  </a:schemeClr>
                </a:solidFill>
              </a:rPr>
              <a:t>="http://www.w3.org/2001/</a:t>
            </a:r>
            <a:r>
              <a:rPr lang="sv-SE" sz="4300" dirty="0" err="1">
                <a:solidFill>
                  <a:schemeClr val="accent1">
                    <a:lumMod val="75000"/>
                  </a:schemeClr>
                </a:solidFill>
              </a:rPr>
              <a:t>XMLSchema-instance</a:t>
            </a:r>
            <a:r>
              <a:rPr lang="sv-SE" sz="4300" dirty="0">
                <a:solidFill>
                  <a:schemeClr val="accent1">
                    <a:lumMod val="75000"/>
                  </a:schemeClr>
                </a:solidFill>
              </a:rPr>
              <a:t>"</a:t>
            </a:r>
            <a:br>
              <a:rPr lang="sv-SE" sz="4300" dirty="0">
                <a:solidFill>
                  <a:schemeClr val="accent1">
                    <a:lumMod val="75000"/>
                  </a:schemeClr>
                </a:solidFill>
              </a:rPr>
            </a:br>
            <a:r>
              <a:rPr lang="sv-SE" sz="4300" dirty="0">
                <a:solidFill>
                  <a:schemeClr val="accent1">
                    <a:lumMod val="75000"/>
                  </a:schemeClr>
                </a:solidFill>
              </a:rPr>
              <a:t>  </a:t>
            </a:r>
            <a:r>
              <a:rPr lang="sv-SE" sz="4300" dirty="0" err="1">
                <a:solidFill>
                  <a:schemeClr val="accent1">
                    <a:lumMod val="75000"/>
                  </a:schemeClr>
                </a:solidFill>
              </a:rPr>
              <a:t>xsi:schemaLocation</a:t>
            </a:r>
            <a:r>
              <a:rPr lang="sv-SE" sz="4300" dirty="0">
                <a:solidFill>
                  <a:schemeClr val="accent1">
                    <a:lumMod val="75000"/>
                  </a:schemeClr>
                </a:solidFill>
              </a:rPr>
              <a:t>="http://</a:t>
            </a:r>
            <a:r>
              <a:rPr lang="sv-SE" sz="4300" dirty="0" err="1">
                <a:solidFill>
                  <a:schemeClr val="accent1">
                    <a:lumMod val="75000"/>
                  </a:schemeClr>
                </a:solidFill>
              </a:rPr>
              <a:t>maven.apache.org</a:t>
            </a:r>
            <a:r>
              <a:rPr lang="sv-SE" sz="4300" dirty="0">
                <a:solidFill>
                  <a:schemeClr val="accent1">
                    <a:lumMod val="75000"/>
                  </a:schemeClr>
                </a:solidFill>
              </a:rPr>
              <a:t>/POM/4.0.0 http://</a:t>
            </a:r>
            <a:r>
              <a:rPr lang="sv-SE" sz="4300" dirty="0" err="1">
                <a:solidFill>
                  <a:schemeClr val="accent1">
                    <a:lumMod val="75000"/>
                  </a:schemeClr>
                </a:solidFill>
              </a:rPr>
              <a:t>maven.apache.org</a:t>
            </a:r>
            <a:r>
              <a:rPr lang="sv-SE" sz="4300" dirty="0">
                <a:solidFill>
                  <a:schemeClr val="accent1">
                    <a:lumMod val="75000"/>
                  </a:schemeClr>
                </a:solidFill>
              </a:rPr>
              <a:t>/</a:t>
            </a:r>
            <a:r>
              <a:rPr lang="sv-SE" sz="4300" dirty="0" err="1">
                <a:solidFill>
                  <a:schemeClr val="accent1">
                    <a:lumMod val="75000"/>
                  </a:schemeClr>
                </a:solidFill>
              </a:rPr>
              <a:t>xsd</a:t>
            </a:r>
            <a:r>
              <a:rPr lang="sv-SE" sz="4300" dirty="0">
                <a:solidFill>
                  <a:schemeClr val="accent1">
                    <a:lumMod val="75000"/>
                  </a:schemeClr>
                </a:solidFill>
              </a:rPr>
              <a:t>/maven-4.0.0.xsd"&gt;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modelVersion</a:t>
            </a:r>
            <a:r>
              <a:rPr lang="sv-SE" sz="4300" dirty="0">
                <a:solidFill>
                  <a:schemeClr val="accent1">
                    <a:lumMod val="75000"/>
                  </a:schemeClr>
                </a:solidFill>
              </a:rPr>
              <a:t>&gt;4.0.0&lt;/</a:t>
            </a:r>
            <a:r>
              <a:rPr lang="sv-SE" sz="4300" dirty="0" err="1">
                <a:solidFill>
                  <a:schemeClr val="accent1">
                    <a:lumMod val="75000"/>
                  </a:schemeClr>
                </a:solidFill>
              </a:rPr>
              <a:t>modelVersion</a:t>
            </a:r>
            <a:r>
              <a:rPr lang="sv-SE" sz="4300" dirty="0">
                <a:solidFill>
                  <a:schemeClr val="accent1">
                    <a:lumMod val="75000"/>
                  </a:schemeClr>
                </a:solidFill>
              </a:rPr>
              <a:t>&gt;</a:t>
            </a:r>
            <a:br>
              <a:rPr lang="sv-SE" sz="4300" dirty="0">
                <a:solidFill>
                  <a:schemeClr val="accent1">
                    <a:lumMod val="75000"/>
                  </a:schemeClr>
                </a:solidFill>
              </a:rPr>
            </a:b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groupId</a:t>
            </a:r>
            <a:r>
              <a:rPr lang="sv-SE" sz="4300" dirty="0">
                <a:solidFill>
                  <a:schemeClr val="accent1">
                    <a:lumMod val="75000"/>
                  </a:schemeClr>
                </a:solidFill>
              </a:rPr>
              <a:t>&gt;se.inte.group5&lt;/</a:t>
            </a:r>
            <a:r>
              <a:rPr lang="sv-SE" sz="4300" dirty="0" err="1">
                <a:solidFill>
                  <a:schemeClr val="accent1">
                    <a:lumMod val="75000"/>
                  </a:schemeClr>
                </a:solidFill>
              </a:rPr>
              <a:t>groupId</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artifactId</a:t>
            </a:r>
            <a:r>
              <a:rPr lang="sv-SE" sz="4300" dirty="0">
                <a:solidFill>
                  <a:schemeClr val="accent1">
                    <a:lumMod val="75000"/>
                  </a:schemeClr>
                </a:solidFill>
              </a:rPr>
              <a:t>&gt;</a:t>
            </a:r>
            <a:r>
              <a:rPr lang="sv-SE" sz="4300" dirty="0" err="1">
                <a:solidFill>
                  <a:schemeClr val="accent1">
                    <a:lumMod val="75000"/>
                  </a:schemeClr>
                </a:solidFill>
              </a:rPr>
              <a:t>InteGame</a:t>
            </a:r>
            <a:r>
              <a:rPr lang="sv-SE" sz="4300" dirty="0">
                <a:solidFill>
                  <a:schemeClr val="accent1">
                    <a:lumMod val="75000"/>
                  </a:schemeClr>
                </a:solidFill>
              </a:rPr>
              <a:t>&lt;/</a:t>
            </a:r>
            <a:r>
              <a:rPr lang="sv-SE" sz="4300" dirty="0" err="1">
                <a:solidFill>
                  <a:schemeClr val="accent1">
                    <a:lumMod val="75000"/>
                  </a:schemeClr>
                </a:solidFill>
              </a:rPr>
              <a:t>artifactId</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&lt;version&gt;1.0-SNAPSHOT&lt;/version&gt;</a:t>
            </a:r>
            <a:br>
              <a:rPr lang="sv-SE" sz="4300" dirty="0">
                <a:solidFill>
                  <a:schemeClr val="accent1">
                    <a:lumMod val="75000"/>
                  </a:schemeClr>
                </a:solidFill>
              </a:rPr>
            </a:b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name</a:t>
            </a:r>
            <a:r>
              <a:rPr lang="sv-SE" sz="4300" dirty="0">
                <a:solidFill>
                  <a:schemeClr val="accent1">
                    <a:lumMod val="75000"/>
                  </a:schemeClr>
                </a:solidFill>
              </a:rPr>
              <a:t>&gt;</a:t>
            </a:r>
            <a:r>
              <a:rPr lang="sv-SE" sz="4300" dirty="0" err="1">
                <a:solidFill>
                  <a:schemeClr val="accent1">
                    <a:lumMod val="75000"/>
                  </a:schemeClr>
                </a:solidFill>
              </a:rPr>
              <a:t>InteGame</a:t>
            </a:r>
            <a:r>
              <a:rPr lang="sv-SE" sz="4300" dirty="0">
                <a:solidFill>
                  <a:schemeClr val="accent1">
                    <a:lumMod val="75000"/>
                  </a:schemeClr>
                </a:solidFill>
              </a:rPr>
              <a:t>&lt;/</a:t>
            </a:r>
            <a:r>
              <a:rPr lang="sv-SE" sz="4300" dirty="0" err="1">
                <a:solidFill>
                  <a:schemeClr val="accent1">
                    <a:lumMod val="75000"/>
                  </a:schemeClr>
                </a:solidFill>
              </a:rPr>
              <a:t>name</a:t>
            </a:r>
            <a:r>
              <a:rPr lang="sv-SE" sz="4300" dirty="0">
                <a:solidFill>
                  <a:schemeClr val="accent1">
                    <a:lumMod val="75000"/>
                  </a:schemeClr>
                </a:solidFill>
              </a:rPr>
              <a:t>&gt;</a:t>
            </a:r>
            <a:br>
              <a:rPr lang="sv-SE" sz="4300" dirty="0">
                <a:solidFill>
                  <a:schemeClr val="accent1">
                    <a:lumMod val="75000"/>
                  </a:schemeClr>
                </a:solidFill>
              </a:rPr>
            </a:b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properties</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project.build.sourceEncoding</a:t>
            </a:r>
            <a:r>
              <a:rPr lang="sv-SE" sz="4300" dirty="0">
                <a:solidFill>
                  <a:schemeClr val="accent1">
                    <a:lumMod val="75000"/>
                  </a:schemeClr>
                </a:solidFill>
              </a:rPr>
              <a:t>&gt;UTF-8&lt;/</a:t>
            </a:r>
            <a:r>
              <a:rPr lang="sv-SE" sz="4300" dirty="0" err="1">
                <a:solidFill>
                  <a:schemeClr val="accent1">
                    <a:lumMod val="75000"/>
                  </a:schemeClr>
                </a:solidFill>
              </a:rPr>
              <a:t>project.build.sourceEncoding</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maven.compiler.source</a:t>
            </a:r>
            <a:r>
              <a:rPr lang="sv-SE" sz="4300" dirty="0">
                <a:solidFill>
                  <a:schemeClr val="accent1">
                    <a:lumMod val="75000"/>
                  </a:schemeClr>
                </a:solidFill>
              </a:rPr>
              <a:t>&gt;1.7&lt;/</a:t>
            </a:r>
            <a:r>
              <a:rPr lang="sv-SE" sz="4300" dirty="0" err="1">
                <a:solidFill>
                  <a:schemeClr val="accent1">
                    <a:lumMod val="75000"/>
                  </a:schemeClr>
                </a:solidFill>
              </a:rPr>
              <a:t>maven.compiler.source</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maven.compiler.target</a:t>
            </a:r>
            <a:r>
              <a:rPr lang="sv-SE" sz="4300" dirty="0">
                <a:solidFill>
                  <a:schemeClr val="accent1">
                    <a:lumMod val="75000"/>
                  </a:schemeClr>
                </a:solidFill>
              </a:rPr>
              <a:t>&gt;1.7&lt;/</a:t>
            </a:r>
            <a:r>
              <a:rPr lang="sv-SE" sz="4300" dirty="0" err="1">
                <a:solidFill>
                  <a:schemeClr val="accent1">
                    <a:lumMod val="75000"/>
                  </a:schemeClr>
                </a:solidFill>
              </a:rPr>
              <a:t>maven.compiler.target</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properties</a:t>
            </a:r>
            <a:r>
              <a:rPr lang="sv-SE" sz="4300" dirty="0">
                <a:solidFill>
                  <a:schemeClr val="accent1">
                    <a:lumMod val="75000"/>
                  </a:schemeClr>
                </a:solidFill>
              </a:rPr>
              <a:t>&gt;</a:t>
            </a:r>
            <a:br>
              <a:rPr lang="sv-SE" sz="4300" dirty="0">
                <a:solidFill>
                  <a:schemeClr val="accent1">
                    <a:lumMod val="75000"/>
                  </a:schemeClr>
                </a:solidFill>
              </a:rPr>
            </a:b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dependencies</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dependency</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groupId</a:t>
            </a:r>
            <a:r>
              <a:rPr lang="sv-SE" sz="4300" dirty="0">
                <a:solidFill>
                  <a:schemeClr val="accent1">
                    <a:lumMod val="75000"/>
                  </a:schemeClr>
                </a:solidFill>
              </a:rPr>
              <a:t>&gt;</a:t>
            </a:r>
            <a:r>
              <a:rPr lang="sv-SE" sz="4300" dirty="0" err="1">
                <a:solidFill>
                  <a:schemeClr val="accent1">
                    <a:lumMod val="75000"/>
                  </a:schemeClr>
                </a:solidFill>
              </a:rPr>
              <a:t>junit</a:t>
            </a:r>
            <a:r>
              <a:rPr lang="sv-SE" sz="4300" dirty="0">
                <a:solidFill>
                  <a:schemeClr val="accent1">
                    <a:lumMod val="75000"/>
                  </a:schemeClr>
                </a:solidFill>
              </a:rPr>
              <a:t>&lt;/</a:t>
            </a:r>
            <a:r>
              <a:rPr lang="sv-SE" sz="4300" dirty="0" err="1">
                <a:solidFill>
                  <a:schemeClr val="accent1">
                    <a:lumMod val="75000"/>
                  </a:schemeClr>
                </a:solidFill>
              </a:rPr>
              <a:t>groupId</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artifactId</a:t>
            </a:r>
            <a:r>
              <a:rPr lang="sv-SE" sz="4300" dirty="0">
                <a:solidFill>
                  <a:schemeClr val="accent1">
                    <a:lumMod val="75000"/>
                  </a:schemeClr>
                </a:solidFill>
              </a:rPr>
              <a:t>&gt;</a:t>
            </a:r>
            <a:r>
              <a:rPr lang="sv-SE" sz="4300" dirty="0" err="1">
                <a:solidFill>
                  <a:schemeClr val="accent1">
                    <a:lumMod val="75000"/>
                  </a:schemeClr>
                </a:solidFill>
              </a:rPr>
              <a:t>junit</a:t>
            </a:r>
            <a:r>
              <a:rPr lang="sv-SE" sz="4300" dirty="0">
                <a:solidFill>
                  <a:schemeClr val="accent1">
                    <a:lumMod val="75000"/>
                  </a:schemeClr>
                </a:solidFill>
              </a:rPr>
              <a:t>&lt;/</a:t>
            </a:r>
            <a:r>
              <a:rPr lang="sv-SE" sz="4300" dirty="0" err="1">
                <a:solidFill>
                  <a:schemeClr val="accent1">
                    <a:lumMod val="75000"/>
                  </a:schemeClr>
                </a:solidFill>
              </a:rPr>
              <a:t>artifactId</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&lt;version&gt;4.11&lt;/version&gt;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scope</a:t>
            </a:r>
            <a:r>
              <a:rPr lang="sv-SE" sz="4300" dirty="0">
                <a:solidFill>
                  <a:schemeClr val="accent1">
                    <a:lumMod val="75000"/>
                  </a:schemeClr>
                </a:solidFill>
              </a:rPr>
              <a:t>&gt;test&lt;/</a:t>
            </a:r>
            <a:r>
              <a:rPr lang="sv-SE" sz="4300" dirty="0" err="1">
                <a:solidFill>
                  <a:schemeClr val="accent1">
                    <a:lumMod val="75000"/>
                  </a:schemeClr>
                </a:solidFill>
              </a:rPr>
              <a:t>scope</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dependency</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dependencies</a:t>
            </a:r>
            <a:r>
              <a:rPr lang="sv-SE" sz="4300" dirty="0">
                <a:solidFill>
                  <a:schemeClr val="accent1">
                    <a:lumMod val="75000"/>
                  </a:schemeClr>
                </a:solidFill>
              </a:rPr>
              <a:t>&gt;</a:t>
            </a:r>
            <a:br>
              <a:rPr lang="sv-SE" sz="4300" dirty="0">
                <a:solidFill>
                  <a:schemeClr val="accent1">
                    <a:lumMod val="75000"/>
                  </a:schemeClr>
                </a:solidFill>
              </a:rPr>
            </a:br>
            <a:br>
              <a:rPr lang="sv-SE" sz="4300" dirty="0">
                <a:solidFill>
                  <a:schemeClr val="accent1">
                    <a:lumMod val="75000"/>
                  </a:schemeClr>
                </a:solidFill>
              </a:rPr>
            </a:br>
            <a:r>
              <a:rPr lang="sv-SE" sz="4300" dirty="0">
                <a:solidFill>
                  <a:schemeClr val="accent1">
                    <a:lumMod val="75000"/>
                  </a:schemeClr>
                </a:solidFill>
              </a:rPr>
              <a:t>&lt;/</a:t>
            </a:r>
            <a:r>
              <a:rPr lang="sv-SE" sz="4300" dirty="0" err="1">
                <a:solidFill>
                  <a:schemeClr val="accent1">
                    <a:lumMod val="75000"/>
                  </a:schemeClr>
                </a:solidFill>
              </a:rPr>
              <a:t>project</a:t>
            </a:r>
            <a:r>
              <a:rPr lang="sv-SE" sz="4300" dirty="0">
                <a:solidFill>
                  <a:schemeClr val="accent1">
                    <a:lumMod val="75000"/>
                  </a:schemeClr>
                </a:solidFill>
              </a:rPr>
              <a:t>&gt;</a:t>
            </a:r>
            <a:endParaRPr lang="sv-SE" dirty="0">
              <a:solidFill>
                <a:schemeClr val="accent1">
                  <a:lumMod val="75000"/>
                </a:schemeClr>
              </a:solidFill>
            </a:endParaRPr>
          </a:p>
        </p:txBody>
      </p:sp>
    </p:spTree>
    <p:custDataLst>
      <p:tags r:id="rId1"/>
    </p:custDataLst>
    <p:extLst>
      <p:ext uri="{BB962C8B-B14F-4D97-AF65-F5344CB8AC3E}">
        <p14:creationId xmlns:p14="http://schemas.microsoft.com/office/powerpoint/2010/main" val="16332201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Slutlig design – detalj</a:t>
            </a:r>
          </a:p>
        </p:txBody>
      </p:sp>
      <p:pic>
        <p:nvPicPr>
          <p:cNvPr id="5" name="Content Placeholder 4">
            <a:extLst>
              <a:ext uri="{FF2B5EF4-FFF2-40B4-BE49-F238E27FC236}">
                <a16:creationId xmlns:a16="http://schemas.microsoft.com/office/drawing/2014/main" id="{97D8A8D1-85A5-BC47-8368-F83B5F7A3A97}"/>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3174999" y="1944302"/>
            <a:ext cx="5993129" cy="4012791"/>
          </a:xfrm>
        </p:spPr>
      </p:pic>
    </p:spTree>
    <p:custDataLst>
      <p:tags r:id="rId1"/>
    </p:custDataLst>
    <p:extLst>
      <p:ext uri="{BB962C8B-B14F-4D97-AF65-F5344CB8AC3E}">
        <p14:creationId xmlns:p14="http://schemas.microsoft.com/office/powerpoint/2010/main" val="9667385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Joakim</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normAutofit fontScale="55000" lnSpcReduction="20000"/>
          </a:bodyPr>
          <a:lstStyle/>
          <a:p>
            <a:pPr marL="0" indent="0">
              <a:buNone/>
            </a:pPr>
            <a:r>
              <a:rPr lang="sv-SE" dirty="0">
                <a:solidFill>
                  <a:schemeClr val="accent1">
                    <a:lumMod val="75000"/>
                  </a:schemeClr>
                </a:solidFill>
              </a:rPr>
              <a:t>@Test</a:t>
            </a:r>
          </a:p>
          <a:p>
            <a:pPr marL="0" indent="0">
              <a:buNone/>
            </a:pPr>
            <a:r>
              <a:rPr lang="en-US" dirty="0">
                <a:solidFill>
                  <a:schemeClr val="accent1">
                    <a:lumMod val="75000"/>
                  </a:schemeClr>
                </a:solidFill>
              </a:rPr>
              <a:t>public void setEquipment_addEquipment_strengthNotLowerThan1() {</a:t>
            </a:r>
            <a:endParaRPr lang="sv-SE" dirty="0">
              <a:solidFill>
                <a:schemeClr val="accent1">
                  <a:lumMod val="75000"/>
                </a:schemeClr>
              </a:solidFill>
            </a:endParaRPr>
          </a:p>
          <a:p>
            <a:pPr marL="0" indent="0">
              <a:buNone/>
            </a:pPr>
            <a:r>
              <a:rPr lang="sv-SE" dirty="0">
                <a:solidFill>
                  <a:schemeClr val="accent1">
                    <a:lumMod val="75000"/>
                  </a:schemeClr>
                </a:solidFill>
              </a:rPr>
              <a:t>    </a:t>
            </a:r>
            <a:r>
              <a:rPr lang="sv-SE" dirty="0" err="1">
                <a:solidFill>
                  <a:schemeClr val="accent1">
                    <a:lumMod val="75000"/>
                  </a:schemeClr>
                </a:solidFill>
              </a:rPr>
              <a:t>assertFalse</a:t>
            </a:r>
            <a:r>
              <a:rPr lang="sv-SE" dirty="0">
                <a:solidFill>
                  <a:schemeClr val="accent1">
                    <a:lumMod val="75000"/>
                  </a:schemeClr>
                </a:solidFill>
              </a:rPr>
              <a:t>(</a:t>
            </a:r>
            <a:r>
              <a:rPr lang="sv-SE" dirty="0" err="1">
                <a:solidFill>
                  <a:schemeClr val="accent1">
                    <a:lumMod val="75000"/>
                  </a:schemeClr>
                </a:solidFill>
              </a:rPr>
              <a:t>monster.getEquipment</a:t>
            </a:r>
            <a:r>
              <a:rPr lang="sv-SE" dirty="0">
                <a:solidFill>
                  <a:schemeClr val="accent1">
                    <a:lumMod val="75000"/>
                  </a:schemeClr>
                </a:solidFill>
              </a:rPr>
              <a:t>().</a:t>
            </a:r>
            <a:r>
              <a:rPr lang="sv-SE" dirty="0" err="1">
                <a:solidFill>
                  <a:schemeClr val="accent1">
                    <a:lumMod val="75000"/>
                  </a:schemeClr>
                </a:solidFill>
              </a:rPr>
              <a:t>strength</a:t>
            </a:r>
            <a:r>
              <a:rPr lang="sv-SE" dirty="0">
                <a:solidFill>
                  <a:schemeClr val="accent1">
                    <a:lumMod val="75000"/>
                  </a:schemeClr>
                </a:solidFill>
              </a:rPr>
              <a:t> &lt; 1);</a:t>
            </a:r>
          </a:p>
          <a:p>
            <a:pPr marL="0" indent="0">
              <a:buNone/>
            </a:pPr>
            <a:r>
              <a:rPr lang="en-US" dirty="0">
                <a:solidFill>
                  <a:schemeClr val="accent1">
                    <a:lumMod val="75000"/>
                  </a:schemeClr>
                </a:solidFill>
              </a:rPr>
              <a:t>}</a:t>
            </a:r>
            <a:endParaRPr lang="sv-SE" dirty="0">
              <a:solidFill>
                <a:schemeClr val="accent1">
                  <a:lumMod val="75000"/>
                </a:schemeClr>
              </a:solidFill>
            </a:endParaRPr>
          </a:p>
          <a:p>
            <a:pPr marL="0" indent="0">
              <a:buNone/>
            </a:pPr>
            <a:r>
              <a:rPr lang="en-US" dirty="0">
                <a:solidFill>
                  <a:schemeClr val="accent1">
                    <a:lumMod val="75000"/>
                  </a:schemeClr>
                </a:solidFill>
              </a:rPr>
              <a:t> </a:t>
            </a:r>
            <a:endParaRPr lang="sv-SE" dirty="0">
              <a:solidFill>
                <a:schemeClr val="accent1">
                  <a:lumMod val="75000"/>
                </a:schemeClr>
              </a:solidFill>
            </a:endParaRPr>
          </a:p>
          <a:p>
            <a:pPr marL="0" indent="0">
              <a:buNone/>
            </a:pPr>
            <a:r>
              <a:rPr lang="en-US" dirty="0">
                <a:solidFill>
                  <a:schemeClr val="accent1">
                    <a:lumMod val="75000"/>
                  </a:schemeClr>
                </a:solidFill>
              </a:rPr>
              <a:t>@Test</a:t>
            </a:r>
            <a:endParaRPr lang="sv-SE" dirty="0">
              <a:solidFill>
                <a:schemeClr val="accent1">
                  <a:lumMod val="75000"/>
                </a:schemeClr>
              </a:solidFill>
            </a:endParaRPr>
          </a:p>
          <a:p>
            <a:pPr marL="0" indent="0">
              <a:buNone/>
            </a:pPr>
            <a:r>
              <a:rPr lang="en-US" dirty="0">
                <a:solidFill>
                  <a:schemeClr val="accent1">
                    <a:lumMod val="75000"/>
                  </a:schemeClr>
                </a:solidFill>
              </a:rPr>
              <a:t>public void setEquipment_addEquipment_strengthNotHigherThan100() {</a:t>
            </a:r>
            <a:endParaRPr lang="sv-SE" dirty="0">
              <a:solidFill>
                <a:schemeClr val="accent1">
                  <a:lumMod val="75000"/>
                </a:schemeClr>
              </a:solidFill>
            </a:endParaRPr>
          </a:p>
          <a:p>
            <a:pPr marL="0" indent="0">
              <a:buNone/>
            </a:pPr>
            <a:r>
              <a:rPr lang="sv-SE" dirty="0">
                <a:solidFill>
                  <a:schemeClr val="accent1">
                    <a:lumMod val="75000"/>
                  </a:schemeClr>
                </a:solidFill>
              </a:rPr>
              <a:t>    </a:t>
            </a:r>
            <a:r>
              <a:rPr lang="sv-SE" dirty="0" err="1">
                <a:solidFill>
                  <a:schemeClr val="accent1">
                    <a:lumMod val="75000"/>
                  </a:schemeClr>
                </a:solidFill>
              </a:rPr>
              <a:t>assertFalse</a:t>
            </a:r>
            <a:r>
              <a:rPr lang="sv-SE" dirty="0">
                <a:solidFill>
                  <a:schemeClr val="accent1">
                    <a:lumMod val="75000"/>
                  </a:schemeClr>
                </a:solidFill>
              </a:rPr>
              <a:t>(</a:t>
            </a:r>
            <a:r>
              <a:rPr lang="sv-SE" dirty="0" err="1">
                <a:solidFill>
                  <a:schemeClr val="accent1">
                    <a:lumMod val="75000"/>
                  </a:schemeClr>
                </a:solidFill>
              </a:rPr>
              <a:t>monster.getEquipment</a:t>
            </a:r>
            <a:r>
              <a:rPr lang="sv-SE" dirty="0">
                <a:solidFill>
                  <a:schemeClr val="accent1">
                    <a:lumMod val="75000"/>
                  </a:schemeClr>
                </a:solidFill>
              </a:rPr>
              <a:t>().</a:t>
            </a:r>
            <a:r>
              <a:rPr lang="sv-SE" dirty="0" err="1">
                <a:solidFill>
                  <a:schemeClr val="accent1">
                    <a:lumMod val="75000"/>
                  </a:schemeClr>
                </a:solidFill>
              </a:rPr>
              <a:t>strength</a:t>
            </a:r>
            <a:r>
              <a:rPr lang="sv-SE" dirty="0">
                <a:solidFill>
                  <a:schemeClr val="accent1">
                    <a:lumMod val="75000"/>
                  </a:schemeClr>
                </a:solidFill>
              </a:rPr>
              <a:t> &gt; 100);</a:t>
            </a:r>
          </a:p>
          <a:p>
            <a:pPr marL="0" indent="0">
              <a:buNone/>
            </a:pPr>
            <a:r>
              <a:rPr lang="sv-SE" dirty="0">
                <a:solidFill>
                  <a:schemeClr val="accent1">
                    <a:lumMod val="75000"/>
                  </a:schemeClr>
                </a:solidFill>
              </a:rPr>
              <a:t>}</a:t>
            </a:r>
          </a:p>
          <a:p>
            <a:pPr marL="0" indent="0">
              <a:buNone/>
            </a:pPr>
            <a:endParaRPr lang="sv-SE" dirty="0">
              <a:solidFill>
                <a:schemeClr val="accent1">
                  <a:lumMod val="75000"/>
                </a:schemeClr>
              </a:solidFill>
            </a:endParaRPr>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normAutofit fontScale="55000" lnSpcReduction="20000"/>
          </a:bodyPr>
          <a:lstStyle/>
          <a:p>
            <a:pPr marL="0" indent="0">
              <a:buNone/>
            </a:pPr>
            <a:r>
              <a:rPr lang="sv-SE" dirty="0">
                <a:solidFill>
                  <a:schemeClr val="accent1">
                    <a:lumMod val="75000"/>
                  </a:schemeClr>
                </a:solidFill>
              </a:rPr>
              <a:t>private </a:t>
            </a:r>
            <a:r>
              <a:rPr lang="sv-SE" dirty="0" err="1">
                <a:solidFill>
                  <a:schemeClr val="accent1">
                    <a:lumMod val="75000"/>
                  </a:schemeClr>
                </a:solidFill>
              </a:rPr>
              <a:t>void</a:t>
            </a:r>
            <a:r>
              <a:rPr lang="sv-SE" dirty="0">
                <a:solidFill>
                  <a:schemeClr val="accent1">
                    <a:lumMod val="75000"/>
                  </a:schemeClr>
                </a:solidFill>
              </a:rPr>
              <a:t> </a:t>
            </a:r>
            <a:r>
              <a:rPr lang="sv-SE" dirty="0" err="1">
                <a:solidFill>
                  <a:schemeClr val="accent1">
                    <a:lumMod val="75000"/>
                  </a:schemeClr>
                </a:solidFill>
              </a:rPr>
              <a:t>setEquipment</a:t>
            </a:r>
            <a:r>
              <a:rPr lang="sv-SE" dirty="0">
                <a:solidFill>
                  <a:schemeClr val="accent1">
                    <a:lumMod val="75000"/>
                  </a:schemeClr>
                </a:solidFill>
              </a:rPr>
              <a:t>() {</a:t>
            </a:r>
          </a:p>
          <a:p>
            <a:pPr marL="0" indent="0">
              <a:buNone/>
            </a:pPr>
            <a:r>
              <a:rPr lang="en-US" dirty="0">
                <a:solidFill>
                  <a:schemeClr val="accent1">
                    <a:lumMod val="75000"/>
                  </a:schemeClr>
                </a:solidFill>
              </a:rPr>
              <a:t>        </a:t>
            </a:r>
            <a:r>
              <a:rPr lang="en-US" dirty="0" err="1">
                <a:solidFill>
                  <a:schemeClr val="accent1">
                    <a:lumMod val="75000"/>
                  </a:schemeClr>
                </a:solidFill>
              </a:rPr>
              <a:t>int</a:t>
            </a:r>
            <a:r>
              <a:rPr lang="en-US" dirty="0">
                <a:solidFill>
                  <a:schemeClr val="accent1">
                    <a:lumMod val="75000"/>
                  </a:schemeClr>
                </a:solidFill>
              </a:rPr>
              <a:t> </a:t>
            </a:r>
            <a:r>
              <a:rPr lang="en-US" dirty="0" err="1">
                <a:solidFill>
                  <a:schemeClr val="accent1">
                    <a:lumMod val="75000"/>
                  </a:schemeClr>
                </a:solidFill>
              </a:rPr>
              <a:t>equipmentStrength</a:t>
            </a:r>
            <a:r>
              <a:rPr lang="en-US" dirty="0">
                <a:solidFill>
                  <a:schemeClr val="accent1">
                    <a:lumMod val="75000"/>
                  </a:schemeClr>
                </a:solidFill>
              </a:rPr>
              <a:t> = (</a:t>
            </a:r>
            <a:r>
              <a:rPr lang="en-US" dirty="0" err="1">
                <a:solidFill>
                  <a:schemeClr val="accent1">
                    <a:lumMod val="75000"/>
                  </a:schemeClr>
                </a:solidFill>
              </a:rPr>
              <a:t>int</a:t>
            </a:r>
            <a:r>
              <a:rPr lang="en-US" dirty="0">
                <a:solidFill>
                  <a:schemeClr val="accent1">
                    <a:lumMod val="75000"/>
                  </a:schemeClr>
                </a:solidFill>
              </a:rPr>
              <a:t>) ((100 * </a:t>
            </a:r>
            <a:r>
              <a:rPr lang="en-US" dirty="0" err="1">
                <a:solidFill>
                  <a:schemeClr val="accent1">
                    <a:lumMod val="75000"/>
                  </a:schemeClr>
                </a:solidFill>
              </a:rPr>
              <a:t>Math.random</a:t>
            </a:r>
            <a:r>
              <a:rPr lang="en-US" dirty="0">
                <a:solidFill>
                  <a:schemeClr val="accent1">
                    <a:lumMod val="75000"/>
                  </a:schemeClr>
                </a:solidFill>
              </a:rPr>
              <a:t>()) + 1);</a:t>
            </a:r>
            <a:endParaRPr lang="sv-SE" dirty="0">
              <a:solidFill>
                <a:schemeClr val="accent1">
                  <a:lumMod val="75000"/>
                </a:schemeClr>
              </a:solidFill>
            </a:endParaRPr>
          </a:p>
          <a:p>
            <a:pPr marL="0" indent="0">
              <a:buNone/>
            </a:pPr>
            <a:r>
              <a:rPr lang="en-US" dirty="0">
                <a:solidFill>
                  <a:schemeClr val="accent1">
                    <a:lumMod val="75000"/>
                  </a:schemeClr>
                </a:solidFill>
              </a:rPr>
              <a:t>        if (</a:t>
            </a:r>
            <a:r>
              <a:rPr lang="en-US" dirty="0" err="1">
                <a:solidFill>
                  <a:schemeClr val="accent1">
                    <a:lumMod val="75000"/>
                  </a:schemeClr>
                </a:solidFill>
              </a:rPr>
              <a:t>equipmentStrength</a:t>
            </a:r>
            <a:r>
              <a:rPr lang="en-US" dirty="0">
                <a:solidFill>
                  <a:schemeClr val="accent1">
                    <a:lumMod val="75000"/>
                  </a:schemeClr>
                </a:solidFill>
              </a:rPr>
              <a:t> % 2 != 0) {</a:t>
            </a:r>
            <a:endParaRPr lang="sv-SE" dirty="0">
              <a:solidFill>
                <a:schemeClr val="accent1">
                  <a:lumMod val="75000"/>
                </a:schemeClr>
              </a:solidFill>
            </a:endParaRPr>
          </a:p>
          <a:p>
            <a:pPr marL="0" indent="0">
              <a:buNone/>
            </a:pPr>
            <a:r>
              <a:rPr lang="en-US" dirty="0">
                <a:solidFill>
                  <a:schemeClr val="accent1">
                    <a:lumMod val="75000"/>
                  </a:schemeClr>
                </a:solidFill>
              </a:rPr>
              <a:t>            </a:t>
            </a:r>
            <a:r>
              <a:rPr lang="en-US" dirty="0" err="1">
                <a:solidFill>
                  <a:schemeClr val="accent1">
                    <a:lumMod val="75000"/>
                  </a:schemeClr>
                </a:solidFill>
              </a:rPr>
              <a:t>inventory.addItem</a:t>
            </a:r>
            <a:r>
              <a:rPr lang="en-US" dirty="0">
                <a:solidFill>
                  <a:schemeClr val="accent1">
                    <a:lumMod val="75000"/>
                  </a:schemeClr>
                </a:solidFill>
              </a:rPr>
              <a:t>(new Weapon(</a:t>
            </a:r>
            <a:r>
              <a:rPr lang="en-US" dirty="0" err="1">
                <a:solidFill>
                  <a:schemeClr val="accent1">
                    <a:lumMod val="75000"/>
                  </a:schemeClr>
                </a:solidFill>
              </a:rPr>
              <a:t>equipmentStrength</a:t>
            </a:r>
            <a:r>
              <a:rPr lang="en-US" dirty="0">
                <a:solidFill>
                  <a:schemeClr val="accent1">
                    <a:lumMod val="75000"/>
                  </a:schemeClr>
                </a:solidFill>
              </a:rPr>
              <a:t>));</a:t>
            </a:r>
            <a:endParaRPr lang="sv-SE" dirty="0">
              <a:solidFill>
                <a:schemeClr val="accent1">
                  <a:lumMod val="75000"/>
                </a:schemeClr>
              </a:solidFill>
            </a:endParaRPr>
          </a:p>
          <a:p>
            <a:pPr marL="0" indent="0">
              <a:buNone/>
            </a:pPr>
            <a:r>
              <a:rPr lang="en-US" dirty="0">
                <a:solidFill>
                  <a:schemeClr val="accent1">
                    <a:lumMod val="75000"/>
                  </a:schemeClr>
                </a:solidFill>
              </a:rPr>
              <a:t>        </a:t>
            </a:r>
            <a:r>
              <a:rPr lang="sv-SE" dirty="0">
                <a:solidFill>
                  <a:schemeClr val="accent1">
                    <a:lumMod val="75000"/>
                  </a:schemeClr>
                </a:solidFill>
              </a:rPr>
              <a:t>}</a:t>
            </a:r>
          </a:p>
          <a:p>
            <a:pPr marL="0" indent="0">
              <a:buNone/>
            </a:pPr>
            <a:r>
              <a:rPr lang="en-US" dirty="0">
                <a:solidFill>
                  <a:schemeClr val="accent1">
                    <a:lumMod val="75000"/>
                  </a:schemeClr>
                </a:solidFill>
              </a:rPr>
              <a:t>        else {</a:t>
            </a:r>
            <a:endParaRPr lang="sv-SE" dirty="0">
              <a:solidFill>
                <a:schemeClr val="accent1">
                  <a:lumMod val="75000"/>
                </a:schemeClr>
              </a:solidFill>
            </a:endParaRPr>
          </a:p>
          <a:p>
            <a:pPr marL="0" indent="0">
              <a:buNone/>
            </a:pPr>
            <a:r>
              <a:rPr lang="en-US" dirty="0">
                <a:solidFill>
                  <a:schemeClr val="accent1">
                    <a:lumMod val="75000"/>
                  </a:schemeClr>
                </a:solidFill>
              </a:rPr>
              <a:t>            </a:t>
            </a:r>
            <a:r>
              <a:rPr lang="en-US" dirty="0" err="1">
                <a:solidFill>
                  <a:schemeClr val="accent1">
                    <a:lumMod val="75000"/>
                  </a:schemeClr>
                </a:solidFill>
              </a:rPr>
              <a:t>inventory.addItem</a:t>
            </a:r>
            <a:r>
              <a:rPr lang="en-US" dirty="0">
                <a:solidFill>
                  <a:schemeClr val="accent1">
                    <a:lumMod val="75000"/>
                  </a:schemeClr>
                </a:solidFill>
              </a:rPr>
              <a:t>(new Armor(</a:t>
            </a:r>
            <a:r>
              <a:rPr lang="en-US" dirty="0" err="1">
                <a:solidFill>
                  <a:schemeClr val="accent1">
                    <a:lumMod val="75000"/>
                  </a:schemeClr>
                </a:solidFill>
              </a:rPr>
              <a:t>equipmentStrength</a:t>
            </a:r>
            <a:r>
              <a:rPr lang="en-US" dirty="0">
                <a:solidFill>
                  <a:schemeClr val="accent1">
                    <a:lumMod val="75000"/>
                  </a:schemeClr>
                </a:solidFill>
              </a:rPr>
              <a:t>));</a:t>
            </a:r>
            <a:endParaRPr lang="sv-SE" dirty="0">
              <a:solidFill>
                <a:schemeClr val="accent1">
                  <a:lumMod val="75000"/>
                </a:schemeClr>
              </a:solidFill>
            </a:endParaRPr>
          </a:p>
          <a:p>
            <a:pPr marL="0" indent="0">
              <a:buNone/>
            </a:pPr>
            <a:r>
              <a:rPr lang="en-US" dirty="0">
                <a:solidFill>
                  <a:schemeClr val="accent1">
                    <a:lumMod val="75000"/>
                  </a:schemeClr>
                </a:solidFill>
              </a:rPr>
              <a:t>       </a:t>
            </a:r>
            <a:r>
              <a:rPr lang="sv-SE" dirty="0">
                <a:solidFill>
                  <a:schemeClr val="accent1">
                    <a:lumMod val="75000"/>
                  </a:schemeClr>
                </a:solidFill>
              </a:rPr>
              <a:t>}</a:t>
            </a:r>
            <a:br>
              <a:rPr lang="sv-SE" dirty="0">
                <a:solidFill>
                  <a:schemeClr val="accent1">
                    <a:lumMod val="75000"/>
                  </a:schemeClr>
                </a:solidFill>
              </a:rPr>
            </a:br>
            <a:r>
              <a:rPr lang="sv-SE" dirty="0">
                <a:solidFill>
                  <a:schemeClr val="accent1">
                    <a:lumMod val="75000"/>
                  </a:schemeClr>
                </a:solidFill>
              </a:rPr>
              <a:t>}</a:t>
            </a:r>
          </a:p>
          <a:p>
            <a:pPr marL="0" indent="0">
              <a:buNone/>
            </a:pPr>
            <a:endParaRPr lang="sv-SE" dirty="0">
              <a:solidFill>
                <a:schemeClr val="accent1">
                  <a:lumMod val="75000"/>
                </a:schemeClr>
              </a:solidFill>
            </a:endParaRPr>
          </a:p>
        </p:txBody>
      </p:sp>
    </p:spTree>
    <p:custDataLst>
      <p:tags r:id="rId1"/>
    </p:custDataLst>
    <p:extLst>
      <p:ext uri="{BB962C8B-B14F-4D97-AF65-F5344CB8AC3E}">
        <p14:creationId xmlns:p14="http://schemas.microsoft.com/office/powerpoint/2010/main" val="3148465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Joakim</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a:xfrm>
            <a:off x="839788" y="2505075"/>
            <a:ext cx="5332412" cy="2002757"/>
          </a:xfrm>
        </p:spPr>
        <p:txBody>
          <a:bodyPr>
            <a:normAutofit/>
          </a:bodyPr>
          <a:lstStyle/>
          <a:p>
            <a:pPr marL="0" indent="0">
              <a:buNone/>
            </a:pPr>
            <a:r>
              <a:rPr lang="sv-SE" sz="1600" dirty="0">
                <a:solidFill>
                  <a:schemeClr val="accent1">
                    <a:lumMod val="75000"/>
                  </a:schemeClr>
                </a:solidFill>
              </a:rPr>
              <a:t>@Test</a:t>
            </a:r>
            <a:br>
              <a:rPr lang="sv-SE" sz="1600" dirty="0">
                <a:solidFill>
                  <a:schemeClr val="accent1">
                    <a:lumMod val="75000"/>
                  </a:schemeClr>
                </a:solidFill>
              </a:rPr>
            </a:br>
            <a:r>
              <a:rPr lang="sv-SE" sz="1600" dirty="0">
                <a:solidFill>
                  <a:schemeClr val="accent1">
                    <a:lumMod val="75000"/>
                  </a:schemeClr>
                </a:solidFill>
              </a:rPr>
              <a:t>public </a:t>
            </a:r>
            <a:r>
              <a:rPr lang="sv-SE" sz="1600" dirty="0" err="1">
                <a:solidFill>
                  <a:schemeClr val="accent1">
                    <a:lumMod val="75000"/>
                  </a:schemeClr>
                </a:solidFill>
              </a:rPr>
              <a:t>void</a:t>
            </a:r>
            <a:r>
              <a:rPr lang="sv-SE" sz="1600" dirty="0">
                <a:solidFill>
                  <a:schemeClr val="accent1">
                    <a:lumMod val="75000"/>
                  </a:schemeClr>
                </a:solidFill>
              </a:rPr>
              <a:t> </a:t>
            </a:r>
            <a:r>
              <a:rPr lang="sv-SE" sz="1600" dirty="0" err="1">
                <a:solidFill>
                  <a:schemeClr val="accent1">
                    <a:lumMod val="75000"/>
                  </a:schemeClr>
                </a:solidFill>
              </a:rPr>
              <a:t>pickUpItem_pickUpWeapon_weaponStoredInInventory</a:t>
            </a:r>
            <a:r>
              <a:rPr lang="sv-SE" sz="1600" dirty="0">
                <a:solidFill>
                  <a:schemeClr val="accent1">
                    <a:lumMod val="75000"/>
                  </a:schemeClr>
                </a:solidFill>
              </a:rPr>
              <a:t>() {</a:t>
            </a:r>
          </a:p>
          <a:p>
            <a:pPr marL="0" indent="0">
              <a:buNone/>
            </a:pPr>
            <a:r>
              <a:rPr lang="sv-SE" sz="1600" dirty="0">
                <a:solidFill>
                  <a:schemeClr val="accent1">
                    <a:lumMod val="75000"/>
                  </a:schemeClr>
                </a:solidFill>
              </a:rPr>
              <a:t>    </a:t>
            </a:r>
            <a:r>
              <a:rPr lang="sv-SE" sz="1600" dirty="0" err="1">
                <a:solidFill>
                  <a:schemeClr val="accent1">
                    <a:lumMod val="75000"/>
                  </a:schemeClr>
                </a:solidFill>
              </a:rPr>
              <a:t>hero.pickUpItem</a:t>
            </a:r>
            <a:r>
              <a:rPr lang="sv-SE" sz="1600" dirty="0">
                <a:solidFill>
                  <a:schemeClr val="accent1">
                    <a:lumMod val="75000"/>
                  </a:schemeClr>
                </a:solidFill>
              </a:rPr>
              <a:t>(new </a:t>
            </a:r>
            <a:r>
              <a:rPr lang="sv-SE" sz="1600" dirty="0" err="1">
                <a:solidFill>
                  <a:schemeClr val="accent1">
                    <a:lumMod val="75000"/>
                  </a:schemeClr>
                </a:solidFill>
              </a:rPr>
              <a:t>Weapon</a:t>
            </a:r>
            <a:r>
              <a:rPr lang="sv-SE" sz="1600" dirty="0">
                <a:solidFill>
                  <a:schemeClr val="accent1">
                    <a:lumMod val="75000"/>
                  </a:schemeClr>
                </a:solidFill>
              </a:rPr>
              <a:t>(10));</a:t>
            </a:r>
          </a:p>
          <a:p>
            <a:pPr marL="0" indent="0">
              <a:buNone/>
            </a:pPr>
            <a:r>
              <a:rPr lang="sv-SE" sz="1600" dirty="0">
                <a:solidFill>
                  <a:schemeClr val="accent1">
                    <a:lumMod val="75000"/>
                  </a:schemeClr>
                </a:solidFill>
              </a:rPr>
              <a:t>    </a:t>
            </a:r>
            <a:r>
              <a:rPr lang="sv-SE" sz="1600" dirty="0" err="1">
                <a:solidFill>
                  <a:schemeClr val="accent1">
                    <a:lumMod val="75000"/>
                  </a:schemeClr>
                </a:solidFill>
              </a:rPr>
              <a:t>assertEquals</a:t>
            </a:r>
            <a:r>
              <a:rPr lang="sv-SE" sz="1600" dirty="0">
                <a:solidFill>
                  <a:schemeClr val="accent1">
                    <a:lumMod val="75000"/>
                  </a:schemeClr>
                </a:solidFill>
              </a:rPr>
              <a:t>(new </a:t>
            </a:r>
            <a:r>
              <a:rPr lang="sv-SE" sz="1600" dirty="0" err="1">
                <a:solidFill>
                  <a:schemeClr val="accent1">
                    <a:lumMod val="75000"/>
                  </a:schemeClr>
                </a:solidFill>
              </a:rPr>
              <a:t>Weapon</a:t>
            </a:r>
            <a:r>
              <a:rPr lang="sv-SE" sz="1600" dirty="0">
                <a:solidFill>
                  <a:schemeClr val="accent1">
                    <a:lumMod val="75000"/>
                  </a:schemeClr>
                </a:solidFill>
              </a:rPr>
              <a:t>(10), </a:t>
            </a:r>
            <a:r>
              <a:rPr lang="sv-SE" sz="1600" dirty="0" err="1">
                <a:solidFill>
                  <a:schemeClr val="accent1">
                    <a:lumMod val="75000"/>
                  </a:schemeClr>
                </a:solidFill>
              </a:rPr>
              <a:t>hero.inventory.getItem</a:t>
            </a:r>
            <a:r>
              <a:rPr lang="sv-SE" sz="1600" dirty="0">
                <a:solidFill>
                  <a:schemeClr val="accent1">
                    <a:lumMod val="75000"/>
                  </a:schemeClr>
                </a:solidFill>
              </a:rPr>
              <a:t>(0));</a:t>
            </a:r>
          </a:p>
          <a:p>
            <a:pPr marL="0" indent="0">
              <a:buNone/>
            </a:pPr>
            <a:r>
              <a:rPr lang="sv-SE" sz="1600" dirty="0">
                <a:solidFill>
                  <a:schemeClr val="accent1">
                    <a:lumMod val="75000"/>
                  </a:schemeClr>
                </a:solidFill>
              </a:rPr>
              <a:t>}</a:t>
            </a:r>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a:xfrm>
            <a:off x="6172200" y="2505075"/>
            <a:ext cx="5183188" cy="2002757"/>
          </a:xfrm>
        </p:spPr>
        <p:txBody>
          <a:bodyPr>
            <a:normAutofit/>
          </a:bodyPr>
          <a:lstStyle/>
          <a:p>
            <a:pPr marL="0" indent="0">
              <a:buNone/>
            </a:pPr>
            <a:r>
              <a:rPr lang="sv-SE" sz="1600" dirty="0">
                <a:solidFill>
                  <a:schemeClr val="accent1">
                    <a:lumMod val="75000"/>
                  </a:schemeClr>
                </a:solidFill>
              </a:rPr>
              <a:t>public </a:t>
            </a:r>
            <a:r>
              <a:rPr lang="sv-SE" sz="1600" dirty="0" err="1">
                <a:solidFill>
                  <a:schemeClr val="accent1">
                    <a:lumMod val="75000"/>
                  </a:schemeClr>
                </a:solidFill>
              </a:rPr>
              <a:t>void</a:t>
            </a:r>
            <a:r>
              <a:rPr lang="sv-SE" sz="1600" dirty="0">
                <a:solidFill>
                  <a:schemeClr val="accent1">
                    <a:lumMod val="75000"/>
                  </a:schemeClr>
                </a:solidFill>
              </a:rPr>
              <a:t> </a:t>
            </a:r>
            <a:r>
              <a:rPr lang="sv-SE" sz="1600" dirty="0" err="1">
                <a:solidFill>
                  <a:schemeClr val="accent1">
                    <a:lumMod val="75000"/>
                  </a:schemeClr>
                </a:solidFill>
              </a:rPr>
              <a:t>pickUpItem</a:t>
            </a:r>
            <a:r>
              <a:rPr lang="sv-SE" sz="1600" dirty="0">
                <a:solidFill>
                  <a:schemeClr val="accent1">
                    <a:lumMod val="75000"/>
                  </a:schemeClr>
                </a:solidFill>
              </a:rPr>
              <a:t>(</a:t>
            </a:r>
            <a:r>
              <a:rPr lang="sv-SE" sz="1600" dirty="0" err="1">
                <a:solidFill>
                  <a:schemeClr val="accent1">
                    <a:lumMod val="75000"/>
                  </a:schemeClr>
                </a:solidFill>
              </a:rPr>
              <a:t>Object</a:t>
            </a:r>
            <a:r>
              <a:rPr lang="sv-SE" sz="1600" dirty="0">
                <a:solidFill>
                  <a:schemeClr val="accent1">
                    <a:lumMod val="75000"/>
                  </a:schemeClr>
                </a:solidFill>
              </a:rPr>
              <a:t> item) {</a:t>
            </a:r>
          </a:p>
          <a:p>
            <a:pPr marL="0" indent="0">
              <a:buNone/>
            </a:pPr>
            <a:r>
              <a:rPr lang="sv-SE" sz="1600" dirty="0">
                <a:solidFill>
                  <a:schemeClr val="accent1">
                    <a:lumMod val="75000"/>
                  </a:schemeClr>
                </a:solidFill>
              </a:rPr>
              <a:t>…</a:t>
            </a:r>
          </a:p>
          <a:p>
            <a:pPr marL="0" indent="0">
              <a:buNone/>
            </a:pPr>
            <a:r>
              <a:rPr lang="sv-SE" sz="1600" dirty="0" err="1">
                <a:solidFill>
                  <a:schemeClr val="accent1">
                    <a:lumMod val="75000"/>
                  </a:schemeClr>
                </a:solidFill>
              </a:rPr>
              <a:t>else</a:t>
            </a:r>
            <a:r>
              <a:rPr lang="sv-SE" sz="1600" dirty="0">
                <a:solidFill>
                  <a:schemeClr val="accent1">
                    <a:lumMod val="75000"/>
                  </a:schemeClr>
                </a:solidFill>
              </a:rPr>
              <a:t> </a:t>
            </a:r>
            <a:r>
              <a:rPr lang="sv-SE" sz="1600" dirty="0" err="1">
                <a:solidFill>
                  <a:schemeClr val="accent1">
                    <a:lumMod val="75000"/>
                  </a:schemeClr>
                </a:solidFill>
              </a:rPr>
              <a:t>if</a:t>
            </a:r>
            <a:r>
              <a:rPr lang="sv-SE" sz="1600" dirty="0">
                <a:solidFill>
                  <a:schemeClr val="accent1">
                    <a:lumMod val="75000"/>
                  </a:schemeClr>
                </a:solidFill>
              </a:rPr>
              <a:t> (item </a:t>
            </a:r>
            <a:r>
              <a:rPr lang="sv-SE" sz="1600" dirty="0" err="1">
                <a:solidFill>
                  <a:schemeClr val="accent1">
                    <a:lumMod val="75000"/>
                  </a:schemeClr>
                </a:solidFill>
              </a:rPr>
              <a:t>instanceof</a:t>
            </a:r>
            <a:r>
              <a:rPr lang="sv-SE" sz="1600" dirty="0">
                <a:solidFill>
                  <a:schemeClr val="accent1">
                    <a:lumMod val="75000"/>
                  </a:schemeClr>
                </a:solidFill>
              </a:rPr>
              <a:t> Equipment) {</a:t>
            </a:r>
          </a:p>
          <a:p>
            <a:pPr marL="0" indent="0">
              <a:buNone/>
            </a:pPr>
            <a:r>
              <a:rPr lang="sv-SE" sz="1600" dirty="0">
                <a:solidFill>
                  <a:schemeClr val="accent1">
                    <a:lumMod val="75000"/>
                  </a:schemeClr>
                </a:solidFill>
              </a:rPr>
              <a:t>    </a:t>
            </a:r>
            <a:r>
              <a:rPr lang="sv-SE" sz="1600" dirty="0" err="1">
                <a:solidFill>
                  <a:schemeClr val="accent1">
                    <a:lumMod val="75000"/>
                  </a:schemeClr>
                </a:solidFill>
              </a:rPr>
              <a:t>inventory.addItem</a:t>
            </a:r>
            <a:r>
              <a:rPr lang="sv-SE" sz="1600" dirty="0">
                <a:solidFill>
                  <a:schemeClr val="accent1">
                    <a:lumMod val="75000"/>
                  </a:schemeClr>
                </a:solidFill>
              </a:rPr>
              <a:t>((Equipment) item);</a:t>
            </a:r>
          </a:p>
          <a:p>
            <a:pPr marL="0" indent="0">
              <a:buNone/>
            </a:pPr>
            <a:r>
              <a:rPr lang="sv-SE" sz="1600" dirty="0">
                <a:solidFill>
                  <a:schemeClr val="accent1">
                    <a:lumMod val="75000"/>
                  </a:schemeClr>
                </a:solidFill>
              </a:rPr>
              <a:t>}</a:t>
            </a:r>
          </a:p>
        </p:txBody>
      </p:sp>
    </p:spTree>
    <p:custDataLst>
      <p:tags r:id="rId1"/>
    </p:custDataLst>
    <p:extLst>
      <p:ext uri="{BB962C8B-B14F-4D97-AF65-F5344CB8AC3E}">
        <p14:creationId xmlns:p14="http://schemas.microsoft.com/office/powerpoint/2010/main" val="13504909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Joakim</a:t>
            </a:r>
          </a:p>
        </p:txBody>
      </p:sp>
      <p:sp>
        <p:nvSpPr>
          <p:cNvPr id="4" name="Platshållare för text 3"/>
          <p:cNvSpPr>
            <a:spLocks noGrp="1"/>
          </p:cNvSpPr>
          <p:nvPr>
            <p:ph type="body" idx="1"/>
          </p:nvPr>
        </p:nvSpPr>
        <p:spPr>
          <a:xfrm>
            <a:off x="836612" y="1470903"/>
            <a:ext cx="5157787" cy="823912"/>
          </a:xfrm>
        </p:spPr>
        <p:txBody>
          <a:bodyPr/>
          <a:lstStyle/>
          <a:p>
            <a:r>
              <a:rPr lang="sv-SE" dirty="0" err="1"/>
              <a:t>Testkod</a:t>
            </a:r>
            <a:r>
              <a:rPr lang="sv-SE" dirty="0"/>
              <a:t> - </a:t>
            </a:r>
            <a:r>
              <a:rPr lang="sv-SE" dirty="0" err="1"/>
              <a:t>refaktorerad</a:t>
            </a:r>
            <a:endParaRPr lang="sv-SE" dirty="0"/>
          </a:p>
        </p:txBody>
      </p:sp>
      <p:sp>
        <p:nvSpPr>
          <p:cNvPr id="5" name="Platshållare för innehåll 4"/>
          <p:cNvSpPr>
            <a:spLocks noGrp="1"/>
          </p:cNvSpPr>
          <p:nvPr>
            <p:ph sz="half" idx="2"/>
          </p:nvPr>
        </p:nvSpPr>
        <p:spPr>
          <a:xfrm>
            <a:off x="839788" y="2505075"/>
            <a:ext cx="5157787" cy="1325563"/>
          </a:xfrm>
        </p:spPr>
        <p:txBody>
          <a:bodyPr>
            <a:noAutofit/>
          </a:bodyPr>
          <a:lstStyle/>
          <a:p>
            <a:pPr marL="0" indent="0">
              <a:buNone/>
            </a:pPr>
            <a:r>
              <a:rPr lang="sv-SE" sz="1600" dirty="0">
                <a:solidFill>
                  <a:schemeClr val="accent1">
                    <a:lumMod val="75000"/>
                  </a:schemeClr>
                </a:solidFill>
              </a:rPr>
              <a:t>@Test</a:t>
            </a:r>
            <a:br>
              <a:rPr lang="sv-SE" sz="1600" dirty="0">
                <a:solidFill>
                  <a:schemeClr val="accent1">
                    <a:lumMod val="75000"/>
                  </a:schemeClr>
                </a:solidFill>
              </a:rPr>
            </a:br>
            <a:r>
              <a:rPr lang="sv-SE" sz="1600" dirty="0">
                <a:solidFill>
                  <a:schemeClr val="accent1">
                    <a:lumMod val="75000"/>
                  </a:schemeClr>
                </a:solidFill>
              </a:rPr>
              <a:t>public </a:t>
            </a:r>
            <a:r>
              <a:rPr lang="sv-SE" sz="1600" dirty="0" err="1">
                <a:solidFill>
                  <a:schemeClr val="accent1">
                    <a:lumMod val="75000"/>
                  </a:schemeClr>
                </a:solidFill>
              </a:rPr>
              <a:t>void</a:t>
            </a:r>
            <a:r>
              <a:rPr lang="sv-SE" sz="1600" dirty="0">
                <a:solidFill>
                  <a:schemeClr val="accent1">
                    <a:lumMod val="75000"/>
                  </a:schemeClr>
                </a:solidFill>
              </a:rPr>
              <a:t> </a:t>
            </a:r>
            <a:r>
              <a:rPr lang="sv-SE" sz="1600" dirty="0" err="1">
                <a:solidFill>
                  <a:schemeClr val="accent1">
                    <a:lumMod val="75000"/>
                  </a:schemeClr>
                </a:solidFill>
              </a:rPr>
              <a:t>pickUpItem_threeWeaponsInInventory_equippedWithStrongest</a:t>
            </a:r>
            <a:r>
              <a:rPr lang="sv-SE" sz="1600" dirty="0">
                <a:solidFill>
                  <a:schemeClr val="accent1">
                    <a:lumMod val="75000"/>
                  </a:schemeClr>
                </a:solidFill>
              </a:rPr>
              <a:t>() {</a:t>
            </a:r>
            <a:br>
              <a:rPr lang="sv-SE" sz="1600" dirty="0">
                <a:solidFill>
                  <a:schemeClr val="accent1">
                    <a:lumMod val="75000"/>
                  </a:schemeClr>
                </a:solidFill>
              </a:rPr>
            </a:br>
            <a:r>
              <a:rPr lang="sv-SE" sz="1600" dirty="0">
                <a:solidFill>
                  <a:schemeClr val="accent1">
                    <a:lumMod val="75000"/>
                  </a:schemeClr>
                </a:solidFill>
              </a:rPr>
              <a:t>    </a:t>
            </a:r>
            <a:r>
              <a:rPr lang="sv-SE" sz="1600" dirty="0" err="1">
                <a:solidFill>
                  <a:schemeClr val="accent1">
                    <a:lumMod val="75000"/>
                  </a:schemeClr>
                </a:solidFill>
              </a:rPr>
              <a:t>hero.pickUpItem</a:t>
            </a:r>
            <a:r>
              <a:rPr lang="sv-SE" sz="1600" dirty="0">
                <a:solidFill>
                  <a:schemeClr val="accent1">
                    <a:lumMod val="75000"/>
                  </a:schemeClr>
                </a:solidFill>
              </a:rPr>
              <a:t>(new </a:t>
            </a:r>
            <a:r>
              <a:rPr lang="sv-SE" sz="1600" dirty="0" err="1">
                <a:solidFill>
                  <a:schemeClr val="accent1">
                    <a:lumMod val="75000"/>
                  </a:schemeClr>
                </a:solidFill>
              </a:rPr>
              <a:t>Weapon</a:t>
            </a:r>
            <a:r>
              <a:rPr lang="sv-SE" sz="1600" dirty="0">
                <a:solidFill>
                  <a:schemeClr val="accent1">
                    <a:lumMod val="75000"/>
                  </a:schemeClr>
                </a:solidFill>
              </a:rPr>
              <a:t>(50));</a:t>
            </a:r>
            <a:br>
              <a:rPr lang="sv-SE" sz="1600" dirty="0">
                <a:solidFill>
                  <a:schemeClr val="accent1">
                    <a:lumMod val="75000"/>
                  </a:schemeClr>
                </a:solidFill>
              </a:rPr>
            </a:br>
            <a:r>
              <a:rPr lang="sv-SE" sz="1600" dirty="0">
                <a:solidFill>
                  <a:schemeClr val="accent1">
                    <a:lumMod val="75000"/>
                  </a:schemeClr>
                </a:solidFill>
              </a:rPr>
              <a:t>    </a:t>
            </a:r>
            <a:r>
              <a:rPr lang="sv-SE" sz="1600" dirty="0" err="1">
                <a:solidFill>
                  <a:schemeClr val="accent1">
                    <a:lumMod val="75000"/>
                  </a:schemeClr>
                </a:solidFill>
              </a:rPr>
              <a:t>hero.pickUpItem</a:t>
            </a:r>
            <a:r>
              <a:rPr lang="sv-SE" sz="1600" dirty="0">
                <a:solidFill>
                  <a:schemeClr val="accent1">
                    <a:lumMod val="75000"/>
                  </a:schemeClr>
                </a:solidFill>
              </a:rPr>
              <a:t>(new </a:t>
            </a:r>
            <a:r>
              <a:rPr lang="sv-SE" sz="1600" dirty="0" err="1">
                <a:solidFill>
                  <a:schemeClr val="accent1">
                    <a:lumMod val="75000"/>
                  </a:schemeClr>
                </a:solidFill>
              </a:rPr>
              <a:t>Weapon</a:t>
            </a:r>
            <a:r>
              <a:rPr lang="sv-SE" sz="1600" dirty="0">
                <a:solidFill>
                  <a:schemeClr val="accent1">
                    <a:lumMod val="75000"/>
                  </a:schemeClr>
                </a:solidFill>
              </a:rPr>
              <a:t>(89));</a:t>
            </a:r>
            <a:br>
              <a:rPr lang="sv-SE" sz="1600" dirty="0">
                <a:solidFill>
                  <a:schemeClr val="accent1">
                    <a:lumMod val="75000"/>
                  </a:schemeClr>
                </a:solidFill>
              </a:rPr>
            </a:br>
            <a:r>
              <a:rPr lang="sv-SE" sz="1600" dirty="0">
                <a:solidFill>
                  <a:schemeClr val="accent1">
                    <a:lumMod val="75000"/>
                  </a:schemeClr>
                </a:solidFill>
              </a:rPr>
              <a:t>    </a:t>
            </a:r>
            <a:r>
              <a:rPr lang="sv-SE" sz="1600" dirty="0" err="1">
                <a:solidFill>
                  <a:schemeClr val="accent1">
                    <a:lumMod val="75000"/>
                  </a:schemeClr>
                </a:solidFill>
              </a:rPr>
              <a:t>hero.pickUpItem</a:t>
            </a:r>
            <a:r>
              <a:rPr lang="sv-SE" sz="1600" dirty="0">
                <a:solidFill>
                  <a:schemeClr val="accent1">
                    <a:lumMod val="75000"/>
                  </a:schemeClr>
                </a:solidFill>
              </a:rPr>
              <a:t>(new </a:t>
            </a:r>
            <a:r>
              <a:rPr lang="sv-SE" sz="1600" dirty="0" err="1">
                <a:solidFill>
                  <a:schemeClr val="accent1">
                    <a:lumMod val="75000"/>
                  </a:schemeClr>
                </a:solidFill>
              </a:rPr>
              <a:t>Weapon</a:t>
            </a:r>
            <a:r>
              <a:rPr lang="sv-SE" sz="1600" dirty="0">
                <a:solidFill>
                  <a:schemeClr val="accent1">
                    <a:lumMod val="75000"/>
                  </a:schemeClr>
                </a:solidFill>
              </a:rPr>
              <a:t>(42));</a:t>
            </a:r>
            <a:br>
              <a:rPr lang="sv-SE" sz="1600" dirty="0">
                <a:solidFill>
                  <a:schemeClr val="accent1">
                    <a:lumMod val="75000"/>
                  </a:schemeClr>
                </a:solidFill>
              </a:rPr>
            </a:br>
            <a:r>
              <a:rPr lang="sv-SE" sz="1600" dirty="0">
                <a:solidFill>
                  <a:schemeClr val="accent1">
                    <a:lumMod val="75000"/>
                  </a:schemeClr>
                </a:solidFill>
              </a:rPr>
              <a:t>    </a:t>
            </a:r>
            <a:r>
              <a:rPr lang="sv-SE" sz="1600" i="1" dirty="0" err="1">
                <a:solidFill>
                  <a:schemeClr val="accent1">
                    <a:lumMod val="75000"/>
                  </a:schemeClr>
                </a:solidFill>
              </a:rPr>
              <a:t>assertEquals</a:t>
            </a:r>
            <a:r>
              <a:rPr lang="sv-SE" sz="1600" dirty="0">
                <a:solidFill>
                  <a:schemeClr val="accent1">
                    <a:lumMod val="75000"/>
                  </a:schemeClr>
                </a:solidFill>
              </a:rPr>
              <a:t>(89, </a:t>
            </a:r>
            <a:r>
              <a:rPr lang="sv-SE" sz="1600" dirty="0" err="1">
                <a:solidFill>
                  <a:schemeClr val="accent1">
                    <a:lumMod val="75000"/>
                  </a:schemeClr>
                </a:solidFill>
              </a:rPr>
              <a:t>hero.getEquippedWeapon</a:t>
            </a:r>
            <a:r>
              <a:rPr lang="sv-SE" sz="1600" dirty="0">
                <a:solidFill>
                  <a:schemeClr val="accent1">
                    <a:lumMod val="75000"/>
                  </a:schemeClr>
                </a:solidFill>
              </a:rPr>
              <a:t>().</a:t>
            </a:r>
            <a:r>
              <a:rPr lang="sv-SE" sz="1600" dirty="0" err="1">
                <a:solidFill>
                  <a:schemeClr val="accent1">
                    <a:lumMod val="75000"/>
                  </a:schemeClr>
                </a:solidFill>
              </a:rPr>
              <a:t>getDamage</a:t>
            </a:r>
            <a:r>
              <a:rPr lang="sv-SE" sz="1600" dirty="0">
                <a:solidFill>
                  <a:schemeClr val="accent1">
                    <a:lumMod val="75000"/>
                  </a:schemeClr>
                </a:solidFill>
              </a:rPr>
              <a:t>());</a:t>
            </a:r>
            <a:br>
              <a:rPr lang="sv-SE" sz="1600" dirty="0">
                <a:solidFill>
                  <a:schemeClr val="accent1">
                    <a:lumMod val="75000"/>
                  </a:schemeClr>
                </a:solidFill>
              </a:rPr>
            </a:br>
            <a:r>
              <a:rPr lang="sv-SE" sz="1600" dirty="0">
                <a:solidFill>
                  <a:schemeClr val="accent1">
                    <a:lumMod val="75000"/>
                  </a:schemeClr>
                </a:solidFill>
              </a:rPr>
              <a:t>}</a:t>
            </a:r>
          </a:p>
        </p:txBody>
      </p:sp>
      <p:sp>
        <p:nvSpPr>
          <p:cNvPr id="6" name="Platshållare för text 5"/>
          <p:cNvSpPr>
            <a:spLocks noGrp="1"/>
          </p:cNvSpPr>
          <p:nvPr>
            <p:ph type="body" sz="quarter" idx="3"/>
          </p:nvPr>
        </p:nvSpPr>
        <p:spPr>
          <a:xfrm>
            <a:off x="6172200" y="1470903"/>
            <a:ext cx="5183188" cy="823912"/>
          </a:xfrm>
        </p:spPr>
        <p:txBody>
          <a:bodyPr/>
          <a:lstStyle/>
          <a:p>
            <a:r>
              <a:rPr lang="sv-SE" dirty="0"/>
              <a:t>Koden som testas - </a:t>
            </a:r>
            <a:r>
              <a:rPr lang="sv-SE" dirty="0" err="1"/>
              <a:t>refaktorerad</a:t>
            </a:r>
            <a:endParaRPr lang="sv-SE" dirty="0"/>
          </a:p>
        </p:txBody>
      </p:sp>
      <p:sp>
        <p:nvSpPr>
          <p:cNvPr id="7" name="Platshållare för innehåll 6"/>
          <p:cNvSpPr>
            <a:spLocks noGrp="1"/>
          </p:cNvSpPr>
          <p:nvPr>
            <p:ph sz="quarter" idx="4"/>
          </p:nvPr>
        </p:nvSpPr>
        <p:spPr/>
        <p:txBody>
          <a:bodyPr>
            <a:noAutofit/>
          </a:bodyPr>
          <a:lstStyle/>
          <a:p>
            <a:pPr marL="0" indent="0">
              <a:buNone/>
            </a:pPr>
            <a:r>
              <a:rPr lang="sv-SE" sz="1400" dirty="0">
                <a:solidFill>
                  <a:schemeClr val="accent1">
                    <a:lumMod val="75000"/>
                  </a:schemeClr>
                </a:solidFill>
              </a:rPr>
              <a:t>public </a:t>
            </a:r>
            <a:r>
              <a:rPr lang="sv-SE" sz="1400" dirty="0" err="1">
                <a:solidFill>
                  <a:schemeClr val="accent1">
                    <a:lumMod val="75000"/>
                  </a:schemeClr>
                </a:solidFill>
              </a:rPr>
              <a:t>void</a:t>
            </a:r>
            <a:r>
              <a:rPr lang="sv-SE" sz="1400" dirty="0">
                <a:solidFill>
                  <a:schemeClr val="accent1">
                    <a:lumMod val="75000"/>
                  </a:schemeClr>
                </a:solidFill>
              </a:rPr>
              <a:t> </a:t>
            </a:r>
            <a:r>
              <a:rPr lang="sv-SE" sz="1400" dirty="0" err="1">
                <a:solidFill>
                  <a:schemeClr val="accent1">
                    <a:lumMod val="75000"/>
                  </a:schemeClr>
                </a:solidFill>
              </a:rPr>
              <a:t>pickUpItem</a:t>
            </a:r>
            <a:r>
              <a:rPr lang="sv-SE" sz="1400" dirty="0">
                <a:solidFill>
                  <a:schemeClr val="accent1">
                    <a:lumMod val="75000"/>
                  </a:schemeClr>
                </a:solidFill>
              </a:rPr>
              <a:t>(Item item) {</a:t>
            </a:r>
            <a:br>
              <a:rPr lang="sv-SE" sz="1400" dirty="0">
                <a:solidFill>
                  <a:schemeClr val="accent1">
                    <a:lumMod val="75000"/>
                  </a:schemeClr>
                </a:solidFill>
              </a:rPr>
            </a:b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else</a:t>
            </a:r>
            <a:r>
              <a:rPr lang="sv-SE" sz="1400" dirty="0">
                <a:solidFill>
                  <a:schemeClr val="accent1">
                    <a:lumMod val="75000"/>
                  </a:schemeClr>
                </a:solidFill>
              </a:rPr>
              <a:t> </a:t>
            </a:r>
            <a:r>
              <a:rPr lang="sv-SE" sz="1400" dirty="0" err="1">
                <a:solidFill>
                  <a:schemeClr val="accent1">
                    <a:lumMod val="75000"/>
                  </a:schemeClr>
                </a:solidFill>
              </a:rPr>
              <a:t>if</a:t>
            </a:r>
            <a:r>
              <a:rPr lang="sv-SE" sz="1400" dirty="0">
                <a:solidFill>
                  <a:schemeClr val="accent1">
                    <a:lumMod val="75000"/>
                  </a:schemeClr>
                </a:solidFill>
              </a:rPr>
              <a:t> (item </a:t>
            </a:r>
            <a:r>
              <a:rPr lang="sv-SE" sz="1400" dirty="0" err="1">
                <a:solidFill>
                  <a:schemeClr val="accent1">
                    <a:lumMod val="75000"/>
                  </a:schemeClr>
                </a:solidFill>
              </a:rPr>
              <a:t>instanceof</a:t>
            </a:r>
            <a:r>
              <a:rPr lang="sv-SE" sz="1400" dirty="0">
                <a:solidFill>
                  <a:schemeClr val="accent1">
                    <a:lumMod val="75000"/>
                  </a:schemeClr>
                </a:solidFill>
              </a:rPr>
              <a:t> Equipment)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pickUpEquipment</a:t>
            </a:r>
            <a:r>
              <a:rPr lang="sv-SE" sz="1400" dirty="0">
                <a:solidFill>
                  <a:schemeClr val="accent1">
                    <a:lumMod val="75000"/>
                  </a:schemeClr>
                </a:solidFill>
              </a:rPr>
              <a:t>((Equipment) item);</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inventory.addItem</a:t>
            </a:r>
            <a:r>
              <a:rPr lang="sv-SE" sz="1400" dirty="0">
                <a:solidFill>
                  <a:schemeClr val="accent1">
                    <a:lumMod val="75000"/>
                  </a:schemeClr>
                </a:solidFill>
              </a:rPr>
              <a:t>((Equipment) item);</a:t>
            </a:r>
            <a:br>
              <a:rPr lang="sv-SE" sz="1400" dirty="0">
                <a:solidFill>
                  <a:schemeClr val="accent1">
                    <a:lumMod val="75000"/>
                  </a:schemeClr>
                </a:solidFill>
              </a:rPr>
            </a:b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a:t>
            </a:r>
            <a:br>
              <a:rPr lang="sv-SE" sz="1400" dirty="0">
                <a:solidFill>
                  <a:schemeClr val="accent1">
                    <a:lumMod val="75000"/>
                  </a:schemeClr>
                </a:solidFill>
              </a:rPr>
            </a:br>
            <a:endParaRPr lang="sv-SE" sz="1400" dirty="0">
              <a:solidFill>
                <a:schemeClr val="accent1">
                  <a:lumMod val="75000"/>
                </a:schemeClr>
              </a:solidFill>
            </a:endParaRPr>
          </a:p>
          <a:p>
            <a:pPr marL="0" indent="0">
              <a:buNone/>
            </a:pPr>
            <a:r>
              <a:rPr lang="sv-SE" sz="1400" dirty="0">
                <a:solidFill>
                  <a:schemeClr val="accent1">
                    <a:lumMod val="75000"/>
                  </a:schemeClr>
                </a:solidFill>
              </a:rPr>
              <a:t>private </a:t>
            </a:r>
            <a:r>
              <a:rPr lang="sv-SE" sz="1400" dirty="0" err="1">
                <a:solidFill>
                  <a:schemeClr val="accent1">
                    <a:lumMod val="75000"/>
                  </a:schemeClr>
                </a:solidFill>
              </a:rPr>
              <a:t>void</a:t>
            </a:r>
            <a:r>
              <a:rPr lang="sv-SE" sz="1400" dirty="0">
                <a:solidFill>
                  <a:schemeClr val="accent1">
                    <a:lumMod val="75000"/>
                  </a:schemeClr>
                </a:solidFill>
              </a:rPr>
              <a:t> </a:t>
            </a:r>
            <a:r>
              <a:rPr lang="sv-SE" sz="1400" dirty="0" err="1">
                <a:solidFill>
                  <a:schemeClr val="accent1">
                    <a:lumMod val="75000"/>
                  </a:schemeClr>
                </a:solidFill>
              </a:rPr>
              <a:t>setActiveEquipment</a:t>
            </a:r>
            <a:r>
              <a:rPr lang="sv-SE" sz="1400" dirty="0">
                <a:solidFill>
                  <a:schemeClr val="accent1">
                    <a:lumMod val="75000"/>
                  </a:schemeClr>
                </a:solidFill>
              </a:rPr>
              <a:t> (Equipment item)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if</a:t>
            </a:r>
            <a:r>
              <a:rPr lang="sv-SE" sz="1400" dirty="0">
                <a:solidFill>
                  <a:schemeClr val="accent1">
                    <a:lumMod val="75000"/>
                  </a:schemeClr>
                </a:solidFill>
              </a:rPr>
              <a:t> (item </a:t>
            </a:r>
            <a:r>
              <a:rPr lang="sv-SE" sz="1400" dirty="0" err="1">
                <a:solidFill>
                  <a:schemeClr val="accent1">
                    <a:lumMod val="75000"/>
                  </a:schemeClr>
                </a:solidFill>
              </a:rPr>
              <a:t>instanceof</a:t>
            </a:r>
            <a:r>
              <a:rPr lang="sv-SE" sz="1400" dirty="0">
                <a:solidFill>
                  <a:schemeClr val="accent1">
                    <a:lumMod val="75000"/>
                  </a:schemeClr>
                </a:solidFill>
              </a:rPr>
              <a:t> </a:t>
            </a:r>
            <a:r>
              <a:rPr lang="sv-SE" sz="1400" dirty="0" err="1">
                <a:solidFill>
                  <a:schemeClr val="accent1">
                    <a:lumMod val="75000"/>
                  </a:schemeClr>
                </a:solidFill>
              </a:rPr>
              <a:t>Armor</a:t>
            </a: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else</a:t>
            </a:r>
            <a:r>
              <a:rPr lang="sv-SE" sz="1400" dirty="0">
                <a:solidFill>
                  <a:schemeClr val="accent1">
                    <a:lumMod val="75000"/>
                  </a:schemeClr>
                </a:solidFill>
              </a:rPr>
              <a:t> </a:t>
            </a:r>
            <a:r>
              <a:rPr lang="sv-SE" sz="1400" dirty="0" err="1">
                <a:solidFill>
                  <a:schemeClr val="accent1">
                    <a:lumMod val="75000"/>
                  </a:schemeClr>
                </a:solidFill>
              </a:rPr>
              <a:t>if</a:t>
            </a:r>
            <a:r>
              <a:rPr lang="sv-SE" sz="1400" dirty="0">
                <a:solidFill>
                  <a:schemeClr val="accent1">
                    <a:lumMod val="75000"/>
                  </a:schemeClr>
                </a:solidFill>
              </a:rPr>
              <a:t> (item </a:t>
            </a:r>
            <a:r>
              <a:rPr lang="sv-SE" sz="1400" dirty="0" err="1">
                <a:solidFill>
                  <a:schemeClr val="accent1">
                    <a:lumMod val="75000"/>
                  </a:schemeClr>
                </a:solidFill>
              </a:rPr>
              <a:t>instanceof</a:t>
            </a:r>
            <a:r>
              <a:rPr lang="sv-SE" sz="1400" dirty="0">
                <a:solidFill>
                  <a:schemeClr val="accent1">
                    <a:lumMod val="75000"/>
                  </a:schemeClr>
                </a:solidFill>
              </a:rPr>
              <a:t> </a:t>
            </a:r>
            <a:r>
              <a:rPr lang="sv-SE" sz="1400" dirty="0" err="1">
                <a:solidFill>
                  <a:schemeClr val="accent1">
                    <a:lumMod val="75000"/>
                  </a:schemeClr>
                </a:solidFill>
              </a:rPr>
              <a:t>Weapon</a:t>
            </a: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if</a:t>
            </a:r>
            <a:r>
              <a:rPr lang="sv-SE" sz="1400" dirty="0">
                <a:solidFill>
                  <a:schemeClr val="accent1">
                    <a:lumMod val="75000"/>
                  </a:schemeClr>
                </a:solidFill>
              </a:rPr>
              <a:t> (</a:t>
            </a:r>
            <a:r>
              <a:rPr lang="sv-SE" sz="1400" dirty="0" err="1">
                <a:solidFill>
                  <a:schemeClr val="accent1">
                    <a:lumMod val="75000"/>
                  </a:schemeClr>
                </a:solidFill>
              </a:rPr>
              <a:t>equippedWeapon</a:t>
            </a:r>
            <a:r>
              <a:rPr lang="sv-SE" sz="1400" dirty="0">
                <a:solidFill>
                  <a:schemeClr val="accent1">
                    <a:lumMod val="75000"/>
                  </a:schemeClr>
                </a:solidFill>
              </a:rPr>
              <a:t> == </a:t>
            </a:r>
            <a:r>
              <a:rPr lang="sv-SE" sz="1400" dirty="0" err="1">
                <a:solidFill>
                  <a:schemeClr val="accent1">
                    <a:lumMod val="75000"/>
                  </a:schemeClr>
                </a:solidFill>
              </a:rPr>
              <a:t>null</a:t>
            </a:r>
            <a:r>
              <a:rPr lang="sv-SE" sz="1400" dirty="0">
                <a:solidFill>
                  <a:schemeClr val="accent1">
                    <a:lumMod val="75000"/>
                  </a:schemeClr>
                </a:solidFill>
              </a:rPr>
              <a:t> || </a:t>
            </a:r>
            <a:r>
              <a:rPr lang="sv-SE" sz="1400" dirty="0" err="1">
                <a:solidFill>
                  <a:schemeClr val="accent1">
                    <a:lumMod val="75000"/>
                  </a:schemeClr>
                </a:solidFill>
              </a:rPr>
              <a:t>item.strength</a:t>
            </a:r>
            <a:r>
              <a:rPr lang="sv-SE" sz="1400" dirty="0">
                <a:solidFill>
                  <a:schemeClr val="accent1">
                    <a:lumMod val="75000"/>
                  </a:schemeClr>
                </a:solidFill>
              </a:rPr>
              <a:t> &gt; </a:t>
            </a:r>
            <a:r>
              <a:rPr lang="sv-SE" sz="1400" dirty="0" err="1">
                <a:solidFill>
                  <a:schemeClr val="accent1">
                    <a:lumMod val="75000"/>
                  </a:schemeClr>
                </a:solidFill>
              </a:rPr>
              <a:t>equippedWeapon.strength</a:t>
            </a: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equippedWeapon</a:t>
            </a:r>
            <a:r>
              <a:rPr lang="sv-SE" sz="1400" dirty="0">
                <a:solidFill>
                  <a:schemeClr val="accent1">
                    <a:lumMod val="75000"/>
                  </a:schemeClr>
                </a:solidFill>
              </a:rPr>
              <a:t> = (</a:t>
            </a:r>
            <a:r>
              <a:rPr lang="sv-SE" sz="1400" dirty="0" err="1">
                <a:solidFill>
                  <a:schemeClr val="accent1">
                    <a:lumMod val="75000"/>
                  </a:schemeClr>
                </a:solidFill>
              </a:rPr>
              <a:t>Weapon</a:t>
            </a:r>
            <a:r>
              <a:rPr lang="sv-SE" sz="1400" dirty="0">
                <a:solidFill>
                  <a:schemeClr val="accent1">
                    <a:lumMod val="75000"/>
                  </a:schemeClr>
                </a:solidFill>
              </a:rPr>
              <a:t>) item;</a:t>
            </a:r>
            <a:br>
              <a:rPr lang="sv-SE" sz="1400" dirty="0">
                <a:solidFill>
                  <a:schemeClr val="accent1">
                    <a:lumMod val="75000"/>
                  </a:schemeClr>
                </a:solidFill>
              </a:rPr>
            </a:b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a:t>
            </a:r>
          </a:p>
        </p:txBody>
      </p:sp>
    </p:spTree>
    <p:custDataLst>
      <p:tags r:id="rId1"/>
    </p:custDataLst>
    <p:extLst>
      <p:ext uri="{BB962C8B-B14F-4D97-AF65-F5344CB8AC3E}">
        <p14:creationId xmlns:p14="http://schemas.microsoft.com/office/powerpoint/2010/main" val="20362733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Lovisa</a:t>
            </a:r>
          </a:p>
        </p:txBody>
      </p:sp>
      <p:sp>
        <p:nvSpPr>
          <p:cNvPr id="4" name="Platshållare för text 3"/>
          <p:cNvSpPr>
            <a:spLocks noGrp="1"/>
          </p:cNvSpPr>
          <p:nvPr>
            <p:ph type="body" idx="1"/>
          </p:nvPr>
        </p:nvSpPr>
        <p:spPr>
          <a:xfrm>
            <a:off x="839788" y="1681163"/>
            <a:ext cx="5157787" cy="473101"/>
          </a:xfrm>
        </p:spPr>
        <p:txBody>
          <a:bodyPr/>
          <a:lstStyle/>
          <a:p>
            <a:r>
              <a:rPr lang="sv-SE" dirty="0" err="1"/>
              <a:t>Testkod</a:t>
            </a:r>
            <a:endParaRPr lang="sv-SE" dirty="0"/>
          </a:p>
        </p:txBody>
      </p:sp>
      <p:sp>
        <p:nvSpPr>
          <p:cNvPr id="5" name="Platshållare för innehåll 4"/>
          <p:cNvSpPr>
            <a:spLocks noGrp="1"/>
          </p:cNvSpPr>
          <p:nvPr>
            <p:ph sz="half" idx="2"/>
          </p:nvPr>
        </p:nvSpPr>
        <p:spPr>
          <a:xfrm>
            <a:off x="839788" y="2154264"/>
            <a:ext cx="5157787" cy="4035399"/>
          </a:xfrm>
        </p:spPr>
        <p:txBody>
          <a:bodyPr>
            <a:normAutofit/>
          </a:bodyPr>
          <a:lstStyle/>
          <a:p>
            <a:pPr marL="0" indent="0">
              <a:buNone/>
            </a:pPr>
            <a:r>
              <a:rPr lang="sv-SE" sz="1500" dirty="0">
                <a:solidFill>
                  <a:schemeClr val="accent1">
                    <a:lumMod val="75000"/>
                  </a:schemeClr>
                </a:solidFill>
              </a:rPr>
              <a:t>public </a:t>
            </a:r>
            <a:r>
              <a:rPr lang="sv-SE" sz="1500" dirty="0" err="1">
                <a:solidFill>
                  <a:schemeClr val="accent1">
                    <a:lumMod val="75000"/>
                  </a:schemeClr>
                </a:solidFill>
              </a:rPr>
              <a:t>class</a:t>
            </a:r>
            <a:r>
              <a:rPr lang="sv-SE" sz="1500" dirty="0">
                <a:solidFill>
                  <a:schemeClr val="accent1">
                    <a:lumMod val="75000"/>
                  </a:schemeClr>
                </a:solidFill>
              </a:rPr>
              <a:t> </a:t>
            </a:r>
            <a:r>
              <a:rPr lang="sv-SE" sz="1500" dirty="0" err="1">
                <a:solidFill>
                  <a:schemeClr val="accent1">
                    <a:lumMod val="75000"/>
                  </a:schemeClr>
                </a:solidFill>
              </a:rPr>
              <a:t>MapTest</a:t>
            </a:r>
            <a:r>
              <a:rPr lang="sv-SE" sz="1500" dirty="0">
                <a:solidFill>
                  <a:schemeClr val="accent1">
                    <a:lumMod val="75000"/>
                  </a:schemeClr>
                </a:solidFill>
              </a:rPr>
              <a:t> {</a:t>
            </a:r>
          </a:p>
          <a:p>
            <a:pPr marL="0" indent="0">
              <a:buNone/>
            </a:pPr>
            <a:r>
              <a:rPr lang="sv-SE" sz="1500" dirty="0">
                <a:solidFill>
                  <a:schemeClr val="accent1">
                    <a:lumMod val="75000"/>
                  </a:schemeClr>
                </a:solidFill>
              </a:rPr>
              <a:t>   private </a:t>
            </a:r>
            <a:r>
              <a:rPr lang="sv-SE" sz="1500" dirty="0" err="1">
                <a:solidFill>
                  <a:schemeClr val="accent1">
                    <a:lumMod val="75000"/>
                  </a:schemeClr>
                </a:solidFill>
              </a:rPr>
              <a:t>Map</a:t>
            </a:r>
            <a:r>
              <a:rPr lang="sv-SE" sz="1500" dirty="0">
                <a:solidFill>
                  <a:schemeClr val="accent1">
                    <a:lumMod val="75000"/>
                  </a:schemeClr>
                </a:solidFill>
              </a:rPr>
              <a:t> </a:t>
            </a:r>
            <a:r>
              <a:rPr lang="sv-SE" sz="1500" dirty="0" err="1">
                <a:solidFill>
                  <a:schemeClr val="accent1">
                    <a:lumMod val="75000"/>
                  </a:schemeClr>
                </a:solidFill>
              </a:rPr>
              <a:t>map</a:t>
            </a:r>
            <a:r>
              <a:rPr lang="sv-SE" sz="1500" dirty="0">
                <a:solidFill>
                  <a:schemeClr val="accent1">
                    <a:lumMod val="75000"/>
                  </a:schemeClr>
                </a:solidFill>
              </a:rPr>
              <a:t> = new </a:t>
            </a:r>
            <a:r>
              <a:rPr lang="sv-SE" sz="1500" dirty="0" err="1">
                <a:solidFill>
                  <a:schemeClr val="accent1">
                    <a:lumMod val="75000"/>
                  </a:schemeClr>
                </a:solidFill>
              </a:rPr>
              <a:t>Map</a:t>
            </a:r>
            <a:r>
              <a:rPr lang="sv-SE" sz="1500" dirty="0">
                <a:solidFill>
                  <a:schemeClr val="accent1">
                    <a:lumMod val="75000"/>
                  </a:schemeClr>
                </a:solidFill>
              </a:rPr>
              <a:t>(200, 100);</a:t>
            </a:r>
          </a:p>
          <a:p>
            <a:pPr marL="0" indent="0">
              <a:buNone/>
            </a:pPr>
            <a:endParaRPr lang="sv-SE" sz="1500" dirty="0">
              <a:solidFill>
                <a:schemeClr val="accent1">
                  <a:lumMod val="75000"/>
                </a:schemeClr>
              </a:solidFill>
            </a:endParaRPr>
          </a:p>
          <a:p>
            <a:pPr marL="0" indent="0">
              <a:buNone/>
            </a:pPr>
            <a:r>
              <a:rPr lang="sv-SE" sz="1500" dirty="0">
                <a:solidFill>
                  <a:schemeClr val="accent1">
                    <a:lumMod val="75000"/>
                  </a:schemeClr>
                </a:solidFill>
              </a:rPr>
              <a:t>   @Test</a:t>
            </a:r>
          </a:p>
          <a:p>
            <a:pPr marL="0" indent="0">
              <a:buNone/>
            </a:pPr>
            <a:r>
              <a:rPr lang="sv-SE" sz="1500" dirty="0">
                <a:solidFill>
                  <a:schemeClr val="accent1">
                    <a:lumMod val="75000"/>
                  </a:schemeClr>
                </a:solidFill>
              </a:rPr>
              <a:t>   public </a:t>
            </a:r>
            <a:r>
              <a:rPr lang="sv-SE" sz="1500" dirty="0" err="1">
                <a:solidFill>
                  <a:schemeClr val="accent1">
                    <a:lumMod val="75000"/>
                  </a:schemeClr>
                </a:solidFill>
              </a:rPr>
              <a:t>void</a:t>
            </a:r>
            <a:r>
              <a:rPr lang="sv-SE" sz="1500" dirty="0">
                <a:solidFill>
                  <a:schemeClr val="accent1">
                    <a:lumMod val="75000"/>
                  </a:schemeClr>
                </a:solidFill>
              </a:rPr>
              <a:t> createMap_width200_True(){</a:t>
            </a:r>
          </a:p>
          <a:p>
            <a:pPr marL="0" indent="0">
              <a:buNone/>
            </a:pPr>
            <a:r>
              <a:rPr lang="sv-SE" sz="1500" dirty="0">
                <a:solidFill>
                  <a:schemeClr val="accent1">
                    <a:lumMod val="75000"/>
                  </a:schemeClr>
                </a:solidFill>
              </a:rPr>
              <a:t>       </a:t>
            </a:r>
            <a:r>
              <a:rPr lang="sv-SE" sz="1500" dirty="0" err="1">
                <a:solidFill>
                  <a:schemeClr val="accent1">
                    <a:lumMod val="75000"/>
                  </a:schemeClr>
                </a:solidFill>
              </a:rPr>
              <a:t>assertEquals</a:t>
            </a:r>
            <a:r>
              <a:rPr lang="sv-SE" sz="1500" dirty="0">
                <a:solidFill>
                  <a:schemeClr val="accent1">
                    <a:lumMod val="75000"/>
                  </a:schemeClr>
                </a:solidFill>
              </a:rPr>
              <a:t>(200, </a:t>
            </a:r>
            <a:r>
              <a:rPr lang="sv-SE" sz="1500" dirty="0" err="1">
                <a:solidFill>
                  <a:schemeClr val="accent1">
                    <a:lumMod val="75000"/>
                  </a:schemeClr>
                </a:solidFill>
              </a:rPr>
              <a:t>map.getMap</a:t>
            </a:r>
            <a:r>
              <a:rPr lang="sv-SE" sz="1500" dirty="0">
                <a:solidFill>
                  <a:schemeClr val="accent1">
                    <a:lumMod val="75000"/>
                  </a:schemeClr>
                </a:solidFill>
              </a:rPr>
              <a:t>()[0].</a:t>
            </a:r>
            <a:r>
              <a:rPr lang="sv-SE" sz="1500" dirty="0" err="1">
                <a:solidFill>
                  <a:schemeClr val="accent1">
                    <a:lumMod val="75000"/>
                  </a:schemeClr>
                </a:solidFill>
              </a:rPr>
              <a:t>length</a:t>
            </a:r>
            <a:r>
              <a:rPr lang="sv-SE" sz="1500" dirty="0">
                <a:solidFill>
                  <a:schemeClr val="accent1">
                    <a:lumMod val="75000"/>
                  </a:schemeClr>
                </a:solidFill>
              </a:rPr>
              <a:t>);</a:t>
            </a:r>
          </a:p>
          <a:p>
            <a:pPr marL="0" indent="0">
              <a:buNone/>
            </a:pPr>
            <a:r>
              <a:rPr lang="sv-SE" sz="1500" dirty="0">
                <a:solidFill>
                  <a:schemeClr val="accent1">
                    <a:lumMod val="75000"/>
                  </a:schemeClr>
                </a:solidFill>
              </a:rPr>
              <a:t>   }</a:t>
            </a:r>
          </a:p>
          <a:p>
            <a:pPr marL="0" indent="0">
              <a:buNone/>
            </a:pPr>
            <a:endParaRPr lang="sv-SE" sz="1500" dirty="0">
              <a:solidFill>
                <a:schemeClr val="accent1">
                  <a:lumMod val="75000"/>
                </a:schemeClr>
              </a:solidFill>
            </a:endParaRPr>
          </a:p>
          <a:p>
            <a:pPr marL="0" indent="0">
              <a:buNone/>
            </a:pPr>
            <a:r>
              <a:rPr lang="sv-SE" sz="1500" dirty="0">
                <a:solidFill>
                  <a:schemeClr val="accent1">
                    <a:lumMod val="75000"/>
                  </a:schemeClr>
                </a:solidFill>
              </a:rPr>
              <a:t>   @Test</a:t>
            </a:r>
          </a:p>
          <a:p>
            <a:pPr marL="0" indent="0">
              <a:buNone/>
            </a:pPr>
            <a:r>
              <a:rPr lang="sv-SE" sz="1500" dirty="0">
                <a:solidFill>
                  <a:schemeClr val="accent1">
                    <a:lumMod val="75000"/>
                  </a:schemeClr>
                </a:solidFill>
              </a:rPr>
              <a:t>   public </a:t>
            </a:r>
            <a:r>
              <a:rPr lang="sv-SE" sz="1500" dirty="0" err="1">
                <a:solidFill>
                  <a:schemeClr val="accent1">
                    <a:lumMod val="75000"/>
                  </a:schemeClr>
                </a:solidFill>
              </a:rPr>
              <a:t>void</a:t>
            </a:r>
            <a:r>
              <a:rPr lang="sv-SE" sz="1500" dirty="0">
                <a:solidFill>
                  <a:schemeClr val="accent1">
                    <a:lumMod val="75000"/>
                  </a:schemeClr>
                </a:solidFill>
              </a:rPr>
              <a:t> createMap_height100_True(){</a:t>
            </a:r>
          </a:p>
          <a:p>
            <a:pPr marL="0" indent="0">
              <a:buNone/>
            </a:pPr>
            <a:r>
              <a:rPr lang="sv-SE" sz="1500" dirty="0">
                <a:solidFill>
                  <a:schemeClr val="accent1">
                    <a:lumMod val="75000"/>
                  </a:schemeClr>
                </a:solidFill>
              </a:rPr>
              <a:t>       </a:t>
            </a:r>
            <a:r>
              <a:rPr lang="sv-SE" sz="1500" dirty="0" err="1">
                <a:solidFill>
                  <a:schemeClr val="accent1">
                    <a:lumMod val="75000"/>
                  </a:schemeClr>
                </a:solidFill>
              </a:rPr>
              <a:t>assertEquals</a:t>
            </a:r>
            <a:r>
              <a:rPr lang="sv-SE" sz="1500" dirty="0">
                <a:solidFill>
                  <a:schemeClr val="accent1">
                    <a:lumMod val="75000"/>
                  </a:schemeClr>
                </a:solidFill>
              </a:rPr>
              <a:t>(100, </a:t>
            </a:r>
            <a:r>
              <a:rPr lang="sv-SE" sz="1500" dirty="0" err="1">
                <a:solidFill>
                  <a:schemeClr val="accent1">
                    <a:lumMod val="75000"/>
                  </a:schemeClr>
                </a:solidFill>
              </a:rPr>
              <a:t>map.getMap</a:t>
            </a:r>
            <a:r>
              <a:rPr lang="sv-SE" sz="1500" dirty="0">
                <a:solidFill>
                  <a:schemeClr val="accent1">
                    <a:lumMod val="75000"/>
                  </a:schemeClr>
                </a:solidFill>
              </a:rPr>
              <a:t>().</a:t>
            </a:r>
            <a:r>
              <a:rPr lang="sv-SE" sz="1500" dirty="0" err="1">
                <a:solidFill>
                  <a:schemeClr val="accent1">
                    <a:lumMod val="75000"/>
                  </a:schemeClr>
                </a:solidFill>
              </a:rPr>
              <a:t>length</a:t>
            </a:r>
            <a:r>
              <a:rPr lang="sv-SE" sz="1500" dirty="0">
                <a:solidFill>
                  <a:schemeClr val="accent1">
                    <a:lumMod val="75000"/>
                  </a:schemeClr>
                </a:solidFill>
              </a:rPr>
              <a:t>);</a:t>
            </a:r>
          </a:p>
          <a:p>
            <a:pPr marL="0" indent="0">
              <a:buNone/>
            </a:pPr>
            <a:r>
              <a:rPr lang="sv-SE" sz="1500" dirty="0">
                <a:solidFill>
                  <a:schemeClr val="accent1">
                    <a:lumMod val="75000"/>
                  </a:schemeClr>
                </a:solidFill>
              </a:rPr>
              <a:t>   }</a:t>
            </a:r>
          </a:p>
        </p:txBody>
      </p:sp>
      <p:sp>
        <p:nvSpPr>
          <p:cNvPr id="6" name="Platshållare för text 5"/>
          <p:cNvSpPr>
            <a:spLocks noGrp="1"/>
          </p:cNvSpPr>
          <p:nvPr>
            <p:ph type="body" sz="quarter" idx="3"/>
          </p:nvPr>
        </p:nvSpPr>
        <p:spPr>
          <a:xfrm>
            <a:off x="5780868" y="1681163"/>
            <a:ext cx="5574520" cy="473101"/>
          </a:xfrm>
        </p:spPr>
        <p:txBody>
          <a:bodyPr/>
          <a:lstStyle/>
          <a:p>
            <a:r>
              <a:rPr lang="sv-SE" dirty="0"/>
              <a:t>Koden som testas</a:t>
            </a:r>
          </a:p>
        </p:txBody>
      </p:sp>
      <p:sp>
        <p:nvSpPr>
          <p:cNvPr id="7" name="Platshållare för innehåll 6"/>
          <p:cNvSpPr>
            <a:spLocks noGrp="1"/>
          </p:cNvSpPr>
          <p:nvPr>
            <p:ph sz="quarter" idx="4"/>
          </p:nvPr>
        </p:nvSpPr>
        <p:spPr>
          <a:xfrm>
            <a:off x="5780868" y="2154264"/>
            <a:ext cx="5574520" cy="4035399"/>
          </a:xfrm>
        </p:spPr>
        <p:txBody>
          <a:bodyPr>
            <a:noAutofit/>
          </a:bodyPr>
          <a:lstStyle/>
          <a:p>
            <a:pPr marL="0" indent="0">
              <a:lnSpc>
                <a:spcPct val="120000"/>
              </a:lnSpc>
              <a:spcBef>
                <a:spcPts val="0"/>
              </a:spcBef>
              <a:buNone/>
            </a:pPr>
            <a:r>
              <a:rPr lang="sv-SE" sz="1500" dirty="0">
                <a:solidFill>
                  <a:schemeClr val="accent1">
                    <a:lumMod val="75000"/>
                  </a:schemeClr>
                </a:solidFill>
              </a:rPr>
              <a:t>public </a:t>
            </a:r>
            <a:r>
              <a:rPr lang="sv-SE" sz="1500" dirty="0" err="1">
                <a:solidFill>
                  <a:schemeClr val="accent1">
                    <a:lumMod val="75000"/>
                  </a:schemeClr>
                </a:solidFill>
              </a:rPr>
              <a:t>class</a:t>
            </a:r>
            <a:r>
              <a:rPr lang="sv-SE" sz="1500" dirty="0">
                <a:solidFill>
                  <a:schemeClr val="accent1">
                    <a:lumMod val="75000"/>
                  </a:schemeClr>
                </a:solidFill>
              </a:rPr>
              <a:t> </a:t>
            </a:r>
            <a:r>
              <a:rPr lang="sv-SE" sz="1500" dirty="0" err="1">
                <a:solidFill>
                  <a:schemeClr val="accent1">
                    <a:lumMod val="75000"/>
                  </a:schemeClr>
                </a:solidFill>
              </a:rPr>
              <a:t>Map</a:t>
            </a:r>
            <a:r>
              <a:rPr lang="sv-SE" sz="1500" dirty="0">
                <a:solidFill>
                  <a:schemeClr val="accent1">
                    <a:lumMod val="75000"/>
                  </a:schemeClr>
                </a:solidFill>
              </a:rPr>
              <a:t>:</a:t>
            </a:r>
          </a:p>
          <a:p>
            <a:pPr marL="0" indent="0">
              <a:lnSpc>
                <a:spcPct val="120000"/>
              </a:lnSpc>
              <a:spcBef>
                <a:spcPts val="0"/>
              </a:spcBef>
              <a:buNone/>
            </a:pPr>
            <a:r>
              <a:rPr lang="sv-SE" sz="1500" dirty="0">
                <a:solidFill>
                  <a:schemeClr val="accent1">
                    <a:lumMod val="75000"/>
                  </a:schemeClr>
                </a:solidFill>
              </a:rPr>
              <a:t>   private </a:t>
            </a:r>
            <a:r>
              <a:rPr lang="sv-SE" sz="1500" dirty="0" err="1">
                <a:solidFill>
                  <a:schemeClr val="accent1">
                    <a:lumMod val="75000"/>
                  </a:schemeClr>
                </a:solidFill>
              </a:rPr>
              <a:t>int</a:t>
            </a:r>
            <a:r>
              <a:rPr lang="sv-SE" sz="1500" dirty="0">
                <a:solidFill>
                  <a:schemeClr val="accent1">
                    <a:lumMod val="75000"/>
                  </a:schemeClr>
                </a:solidFill>
              </a:rPr>
              <a:t> </a:t>
            </a:r>
            <a:r>
              <a:rPr lang="sv-SE" sz="1500" dirty="0" err="1">
                <a:solidFill>
                  <a:schemeClr val="accent1">
                    <a:lumMod val="75000"/>
                  </a:schemeClr>
                </a:solidFill>
              </a:rPr>
              <a:t>width</a:t>
            </a:r>
            <a:r>
              <a:rPr lang="sv-SE" sz="1500" dirty="0">
                <a:solidFill>
                  <a:schemeClr val="accent1">
                    <a:lumMod val="75000"/>
                  </a:schemeClr>
                </a:solidFill>
              </a:rPr>
              <a:t>;</a:t>
            </a:r>
          </a:p>
          <a:p>
            <a:pPr marL="0" indent="0">
              <a:lnSpc>
                <a:spcPct val="120000"/>
              </a:lnSpc>
              <a:spcBef>
                <a:spcPts val="0"/>
              </a:spcBef>
              <a:buNone/>
            </a:pPr>
            <a:r>
              <a:rPr lang="sv-SE" sz="1500" dirty="0">
                <a:solidFill>
                  <a:schemeClr val="accent1">
                    <a:lumMod val="75000"/>
                  </a:schemeClr>
                </a:solidFill>
              </a:rPr>
              <a:t>   private </a:t>
            </a:r>
            <a:r>
              <a:rPr lang="sv-SE" sz="1500" dirty="0" err="1">
                <a:solidFill>
                  <a:schemeClr val="accent1">
                    <a:lumMod val="75000"/>
                  </a:schemeClr>
                </a:solidFill>
              </a:rPr>
              <a:t>int</a:t>
            </a:r>
            <a:r>
              <a:rPr lang="sv-SE" sz="1500" dirty="0">
                <a:solidFill>
                  <a:schemeClr val="accent1">
                    <a:lumMod val="75000"/>
                  </a:schemeClr>
                </a:solidFill>
              </a:rPr>
              <a:t> </a:t>
            </a:r>
            <a:r>
              <a:rPr lang="sv-SE" sz="1500" dirty="0" err="1">
                <a:solidFill>
                  <a:schemeClr val="accent1">
                    <a:lumMod val="75000"/>
                  </a:schemeClr>
                </a:solidFill>
              </a:rPr>
              <a:t>height</a:t>
            </a:r>
            <a:r>
              <a:rPr lang="sv-SE" sz="1500" dirty="0">
                <a:solidFill>
                  <a:schemeClr val="accent1">
                    <a:lumMod val="75000"/>
                  </a:schemeClr>
                </a:solidFill>
              </a:rPr>
              <a:t>;</a:t>
            </a:r>
          </a:p>
          <a:p>
            <a:pPr marL="0" indent="0">
              <a:lnSpc>
                <a:spcPct val="120000"/>
              </a:lnSpc>
              <a:spcBef>
                <a:spcPts val="0"/>
              </a:spcBef>
              <a:buNone/>
            </a:pPr>
            <a:r>
              <a:rPr lang="sv-SE" sz="1500" dirty="0">
                <a:solidFill>
                  <a:schemeClr val="accent1">
                    <a:lumMod val="75000"/>
                  </a:schemeClr>
                </a:solidFill>
              </a:rPr>
              <a:t>   private </a:t>
            </a:r>
            <a:r>
              <a:rPr lang="sv-SE" sz="1500" dirty="0" err="1">
                <a:solidFill>
                  <a:schemeClr val="accent1">
                    <a:lumMod val="75000"/>
                  </a:schemeClr>
                </a:solidFill>
              </a:rPr>
              <a:t>GameObject</a:t>
            </a:r>
            <a:r>
              <a:rPr lang="sv-SE" sz="1500" dirty="0">
                <a:solidFill>
                  <a:schemeClr val="accent1">
                    <a:lumMod val="75000"/>
                  </a:schemeClr>
                </a:solidFill>
              </a:rPr>
              <a:t>[][] </a:t>
            </a:r>
            <a:r>
              <a:rPr lang="sv-SE" sz="1500" dirty="0" err="1">
                <a:solidFill>
                  <a:schemeClr val="accent1">
                    <a:lumMod val="75000"/>
                  </a:schemeClr>
                </a:solidFill>
              </a:rPr>
              <a:t>map</a:t>
            </a:r>
            <a:r>
              <a:rPr lang="sv-SE" sz="1500" dirty="0">
                <a:solidFill>
                  <a:schemeClr val="accent1">
                    <a:lumMod val="75000"/>
                  </a:schemeClr>
                </a:solidFill>
              </a:rPr>
              <a:t>;</a:t>
            </a:r>
          </a:p>
          <a:p>
            <a:pPr marL="0" indent="0">
              <a:lnSpc>
                <a:spcPct val="120000"/>
              </a:lnSpc>
              <a:spcBef>
                <a:spcPts val="0"/>
              </a:spcBef>
              <a:buNone/>
            </a:pPr>
            <a:endParaRPr lang="sv-SE" sz="900" dirty="0">
              <a:solidFill>
                <a:schemeClr val="accent1">
                  <a:lumMod val="75000"/>
                </a:schemeClr>
              </a:solidFill>
            </a:endParaRPr>
          </a:p>
          <a:p>
            <a:pPr marL="0" indent="0">
              <a:lnSpc>
                <a:spcPct val="120000"/>
              </a:lnSpc>
              <a:spcBef>
                <a:spcPts val="0"/>
              </a:spcBef>
              <a:buNone/>
            </a:pPr>
            <a:r>
              <a:rPr lang="sv-SE" sz="1500" dirty="0">
                <a:solidFill>
                  <a:schemeClr val="accent1">
                    <a:lumMod val="75000"/>
                  </a:schemeClr>
                </a:solidFill>
              </a:rPr>
              <a:t>   </a:t>
            </a:r>
            <a:r>
              <a:rPr lang="sv-SE" sz="1500" dirty="0" err="1">
                <a:solidFill>
                  <a:schemeClr val="accent1">
                    <a:lumMod val="75000"/>
                  </a:schemeClr>
                </a:solidFill>
              </a:rPr>
              <a:t>Map</a:t>
            </a:r>
            <a:r>
              <a:rPr lang="sv-SE" sz="1500" dirty="0">
                <a:solidFill>
                  <a:schemeClr val="accent1">
                    <a:lumMod val="75000"/>
                  </a:schemeClr>
                </a:solidFill>
              </a:rPr>
              <a:t>(</a:t>
            </a:r>
            <a:r>
              <a:rPr lang="sv-SE" sz="1500" dirty="0" err="1">
                <a:solidFill>
                  <a:schemeClr val="accent1">
                    <a:lumMod val="75000"/>
                  </a:schemeClr>
                </a:solidFill>
              </a:rPr>
              <a:t>int</a:t>
            </a:r>
            <a:r>
              <a:rPr lang="sv-SE" sz="1500" dirty="0">
                <a:solidFill>
                  <a:schemeClr val="accent1">
                    <a:lumMod val="75000"/>
                  </a:schemeClr>
                </a:solidFill>
              </a:rPr>
              <a:t> </a:t>
            </a:r>
            <a:r>
              <a:rPr lang="sv-SE" sz="1500" dirty="0" err="1">
                <a:solidFill>
                  <a:schemeClr val="accent1">
                    <a:lumMod val="75000"/>
                  </a:schemeClr>
                </a:solidFill>
              </a:rPr>
              <a:t>width</a:t>
            </a:r>
            <a:r>
              <a:rPr lang="sv-SE" sz="1500" dirty="0">
                <a:solidFill>
                  <a:schemeClr val="accent1">
                    <a:lumMod val="75000"/>
                  </a:schemeClr>
                </a:solidFill>
              </a:rPr>
              <a:t>, </a:t>
            </a:r>
            <a:r>
              <a:rPr lang="sv-SE" sz="1500" dirty="0" err="1">
                <a:solidFill>
                  <a:schemeClr val="accent1">
                    <a:lumMod val="75000"/>
                  </a:schemeClr>
                </a:solidFill>
              </a:rPr>
              <a:t>int</a:t>
            </a:r>
            <a:r>
              <a:rPr lang="sv-SE" sz="1500" dirty="0">
                <a:solidFill>
                  <a:schemeClr val="accent1">
                    <a:lumMod val="75000"/>
                  </a:schemeClr>
                </a:solidFill>
              </a:rPr>
              <a:t> </a:t>
            </a:r>
            <a:r>
              <a:rPr lang="sv-SE" sz="1500" dirty="0" err="1">
                <a:solidFill>
                  <a:schemeClr val="accent1">
                    <a:lumMod val="75000"/>
                  </a:schemeClr>
                </a:solidFill>
              </a:rPr>
              <a:t>height</a:t>
            </a:r>
            <a:r>
              <a:rPr lang="sv-SE" sz="1500" dirty="0">
                <a:solidFill>
                  <a:schemeClr val="accent1">
                    <a:lumMod val="75000"/>
                  </a:schemeClr>
                </a:solidFill>
              </a:rPr>
              <a:t>) {</a:t>
            </a:r>
          </a:p>
          <a:p>
            <a:pPr marL="0" indent="0">
              <a:lnSpc>
                <a:spcPct val="120000"/>
              </a:lnSpc>
              <a:spcBef>
                <a:spcPts val="0"/>
              </a:spcBef>
              <a:buNone/>
            </a:pPr>
            <a:r>
              <a:rPr lang="sv-SE" sz="1500" dirty="0">
                <a:solidFill>
                  <a:schemeClr val="accent1">
                    <a:lumMod val="75000"/>
                  </a:schemeClr>
                </a:solidFill>
              </a:rPr>
              <a:t>       </a:t>
            </a:r>
            <a:r>
              <a:rPr lang="sv-SE" sz="1500" dirty="0" err="1">
                <a:solidFill>
                  <a:schemeClr val="accent1">
                    <a:lumMod val="75000"/>
                  </a:schemeClr>
                </a:solidFill>
              </a:rPr>
              <a:t>this.width</a:t>
            </a:r>
            <a:r>
              <a:rPr lang="sv-SE" sz="1500" dirty="0">
                <a:solidFill>
                  <a:schemeClr val="accent1">
                    <a:lumMod val="75000"/>
                  </a:schemeClr>
                </a:solidFill>
              </a:rPr>
              <a:t> = </a:t>
            </a:r>
            <a:r>
              <a:rPr lang="sv-SE" sz="1500" dirty="0" err="1">
                <a:solidFill>
                  <a:schemeClr val="accent1">
                    <a:lumMod val="75000"/>
                  </a:schemeClr>
                </a:solidFill>
              </a:rPr>
              <a:t>width</a:t>
            </a:r>
            <a:r>
              <a:rPr lang="sv-SE" sz="1500" dirty="0">
                <a:solidFill>
                  <a:schemeClr val="accent1">
                    <a:lumMod val="75000"/>
                  </a:schemeClr>
                </a:solidFill>
              </a:rPr>
              <a:t>;</a:t>
            </a:r>
          </a:p>
          <a:p>
            <a:pPr marL="0" indent="0">
              <a:lnSpc>
                <a:spcPct val="120000"/>
              </a:lnSpc>
              <a:spcBef>
                <a:spcPts val="0"/>
              </a:spcBef>
              <a:buNone/>
            </a:pPr>
            <a:r>
              <a:rPr lang="sv-SE" sz="1500" dirty="0">
                <a:solidFill>
                  <a:schemeClr val="accent1">
                    <a:lumMod val="75000"/>
                  </a:schemeClr>
                </a:solidFill>
              </a:rPr>
              <a:t>       </a:t>
            </a:r>
            <a:r>
              <a:rPr lang="sv-SE" sz="1500" dirty="0" err="1">
                <a:solidFill>
                  <a:schemeClr val="accent1">
                    <a:lumMod val="75000"/>
                  </a:schemeClr>
                </a:solidFill>
              </a:rPr>
              <a:t>this.height</a:t>
            </a:r>
            <a:r>
              <a:rPr lang="sv-SE" sz="1500" dirty="0">
                <a:solidFill>
                  <a:schemeClr val="accent1">
                    <a:lumMod val="75000"/>
                  </a:schemeClr>
                </a:solidFill>
              </a:rPr>
              <a:t> = </a:t>
            </a:r>
            <a:r>
              <a:rPr lang="sv-SE" sz="1500" dirty="0" err="1">
                <a:solidFill>
                  <a:schemeClr val="accent1">
                    <a:lumMod val="75000"/>
                  </a:schemeClr>
                </a:solidFill>
              </a:rPr>
              <a:t>height</a:t>
            </a:r>
            <a:r>
              <a:rPr lang="sv-SE" sz="1500" dirty="0">
                <a:solidFill>
                  <a:schemeClr val="accent1">
                    <a:lumMod val="75000"/>
                  </a:schemeClr>
                </a:solidFill>
              </a:rPr>
              <a:t>;</a:t>
            </a:r>
          </a:p>
          <a:p>
            <a:pPr marL="0" indent="0">
              <a:lnSpc>
                <a:spcPct val="120000"/>
              </a:lnSpc>
              <a:spcBef>
                <a:spcPts val="0"/>
              </a:spcBef>
              <a:buNone/>
            </a:pPr>
            <a:r>
              <a:rPr lang="sv-SE" sz="1500" dirty="0">
                <a:solidFill>
                  <a:schemeClr val="accent1">
                    <a:lumMod val="75000"/>
                  </a:schemeClr>
                </a:solidFill>
              </a:rPr>
              <a:t>       </a:t>
            </a:r>
            <a:r>
              <a:rPr lang="sv-SE" sz="1500" dirty="0" err="1">
                <a:solidFill>
                  <a:schemeClr val="accent1">
                    <a:lumMod val="75000"/>
                  </a:schemeClr>
                </a:solidFill>
              </a:rPr>
              <a:t>createMap</a:t>
            </a:r>
            <a:r>
              <a:rPr lang="sv-SE" sz="1500" dirty="0">
                <a:solidFill>
                  <a:schemeClr val="accent1">
                    <a:lumMod val="75000"/>
                  </a:schemeClr>
                </a:solidFill>
              </a:rPr>
              <a:t>();</a:t>
            </a:r>
          </a:p>
          <a:p>
            <a:pPr marL="0" indent="0">
              <a:lnSpc>
                <a:spcPct val="120000"/>
              </a:lnSpc>
              <a:spcBef>
                <a:spcPts val="0"/>
              </a:spcBef>
              <a:buNone/>
            </a:pPr>
            <a:r>
              <a:rPr lang="sv-SE" sz="1500" dirty="0">
                <a:solidFill>
                  <a:schemeClr val="accent1">
                    <a:lumMod val="75000"/>
                  </a:schemeClr>
                </a:solidFill>
              </a:rPr>
              <a:t>   }</a:t>
            </a:r>
          </a:p>
          <a:p>
            <a:pPr marL="0" indent="0">
              <a:lnSpc>
                <a:spcPct val="120000"/>
              </a:lnSpc>
              <a:spcBef>
                <a:spcPts val="0"/>
              </a:spcBef>
              <a:buNone/>
            </a:pPr>
            <a:endParaRPr lang="sv-SE" sz="900" dirty="0">
              <a:solidFill>
                <a:schemeClr val="accent1">
                  <a:lumMod val="75000"/>
                </a:schemeClr>
              </a:solidFill>
            </a:endParaRPr>
          </a:p>
          <a:p>
            <a:pPr marL="0" indent="0">
              <a:lnSpc>
                <a:spcPct val="120000"/>
              </a:lnSpc>
              <a:spcBef>
                <a:spcPts val="0"/>
              </a:spcBef>
              <a:buNone/>
            </a:pPr>
            <a:r>
              <a:rPr lang="sv-SE" sz="1500" dirty="0">
                <a:solidFill>
                  <a:schemeClr val="accent1">
                    <a:lumMod val="75000"/>
                  </a:schemeClr>
                </a:solidFill>
              </a:rPr>
              <a:t>   public </a:t>
            </a:r>
            <a:r>
              <a:rPr lang="sv-SE" sz="1500" dirty="0" err="1">
                <a:solidFill>
                  <a:schemeClr val="accent1">
                    <a:lumMod val="75000"/>
                  </a:schemeClr>
                </a:solidFill>
              </a:rPr>
              <a:t>int</a:t>
            </a:r>
            <a:r>
              <a:rPr lang="sv-SE" sz="1500" dirty="0">
                <a:solidFill>
                  <a:schemeClr val="accent1">
                    <a:lumMod val="75000"/>
                  </a:schemeClr>
                </a:solidFill>
              </a:rPr>
              <a:t> </a:t>
            </a:r>
            <a:r>
              <a:rPr lang="sv-SE" sz="1500" dirty="0" err="1">
                <a:solidFill>
                  <a:schemeClr val="accent1">
                    <a:lumMod val="75000"/>
                  </a:schemeClr>
                </a:solidFill>
              </a:rPr>
              <a:t>getWidth</a:t>
            </a:r>
            <a:r>
              <a:rPr lang="sv-SE" sz="1500" dirty="0">
                <a:solidFill>
                  <a:schemeClr val="accent1">
                    <a:lumMod val="75000"/>
                  </a:schemeClr>
                </a:solidFill>
              </a:rPr>
              <a:t>() {</a:t>
            </a:r>
          </a:p>
          <a:p>
            <a:pPr marL="0" indent="0">
              <a:lnSpc>
                <a:spcPct val="120000"/>
              </a:lnSpc>
              <a:spcBef>
                <a:spcPts val="0"/>
              </a:spcBef>
              <a:buNone/>
            </a:pPr>
            <a:r>
              <a:rPr lang="sv-SE" sz="1500" dirty="0">
                <a:solidFill>
                  <a:schemeClr val="accent1">
                    <a:lumMod val="75000"/>
                  </a:schemeClr>
                </a:solidFill>
              </a:rPr>
              <a:t>   public </a:t>
            </a:r>
            <a:r>
              <a:rPr lang="sv-SE" sz="1500" dirty="0" err="1">
                <a:solidFill>
                  <a:schemeClr val="accent1">
                    <a:lumMod val="75000"/>
                  </a:schemeClr>
                </a:solidFill>
              </a:rPr>
              <a:t>int</a:t>
            </a:r>
            <a:r>
              <a:rPr lang="sv-SE" sz="1500" dirty="0">
                <a:solidFill>
                  <a:schemeClr val="accent1">
                    <a:lumMod val="75000"/>
                  </a:schemeClr>
                </a:solidFill>
              </a:rPr>
              <a:t> </a:t>
            </a:r>
            <a:r>
              <a:rPr lang="sv-SE" sz="1500" dirty="0" err="1">
                <a:solidFill>
                  <a:schemeClr val="accent1">
                    <a:lumMod val="75000"/>
                  </a:schemeClr>
                </a:solidFill>
              </a:rPr>
              <a:t>getHeight</a:t>
            </a:r>
            <a:r>
              <a:rPr lang="sv-SE" sz="1500" dirty="0">
                <a:solidFill>
                  <a:schemeClr val="accent1">
                    <a:lumMod val="75000"/>
                  </a:schemeClr>
                </a:solidFill>
              </a:rPr>
              <a:t>() { </a:t>
            </a:r>
            <a:r>
              <a:rPr lang="sv-SE" sz="1500" dirty="0" err="1">
                <a:solidFill>
                  <a:schemeClr val="accent1">
                    <a:lumMod val="75000"/>
                  </a:schemeClr>
                </a:solidFill>
              </a:rPr>
              <a:t>return</a:t>
            </a:r>
            <a:r>
              <a:rPr lang="sv-SE" sz="1500" dirty="0">
                <a:solidFill>
                  <a:schemeClr val="accent1">
                    <a:lumMod val="75000"/>
                  </a:schemeClr>
                </a:solidFill>
              </a:rPr>
              <a:t> </a:t>
            </a:r>
            <a:r>
              <a:rPr lang="sv-SE" sz="1500" dirty="0" err="1">
                <a:solidFill>
                  <a:schemeClr val="accent1">
                    <a:lumMod val="75000"/>
                  </a:schemeClr>
                </a:solidFill>
              </a:rPr>
              <a:t>this.height</a:t>
            </a:r>
            <a:r>
              <a:rPr lang="sv-SE" sz="1500" dirty="0">
                <a:solidFill>
                  <a:schemeClr val="accent1">
                    <a:lumMod val="75000"/>
                  </a:schemeClr>
                </a:solidFill>
              </a:rPr>
              <a:t>; }</a:t>
            </a:r>
          </a:p>
          <a:p>
            <a:pPr marL="0" indent="0">
              <a:lnSpc>
                <a:spcPct val="120000"/>
              </a:lnSpc>
              <a:spcBef>
                <a:spcPts val="0"/>
              </a:spcBef>
              <a:buNone/>
            </a:pPr>
            <a:endParaRPr lang="sv-SE" sz="900" dirty="0">
              <a:solidFill>
                <a:schemeClr val="accent1">
                  <a:lumMod val="75000"/>
                </a:schemeClr>
              </a:solidFill>
            </a:endParaRPr>
          </a:p>
          <a:p>
            <a:pPr marL="0" indent="0">
              <a:lnSpc>
                <a:spcPct val="120000"/>
              </a:lnSpc>
              <a:spcBef>
                <a:spcPts val="0"/>
              </a:spcBef>
              <a:buNone/>
            </a:pPr>
            <a:r>
              <a:rPr lang="sv-SE" sz="1500" dirty="0">
                <a:solidFill>
                  <a:schemeClr val="accent1">
                    <a:lumMod val="75000"/>
                  </a:schemeClr>
                </a:solidFill>
              </a:rPr>
              <a:t>   private </a:t>
            </a:r>
            <a:r>
              <a:rPr lang="sv-SE" sz="1500" dirty="0" err="1">
                <a:solidFill>
                  <a:schemeClr val="accent1">
                    <a:lumMod val="75000"/>
                  </a:schemeClr>
                </a:solidFill>
              </a:rPr>
              <a:t>void</a:t>
            </a:r>
            <a:r>
              <a:rPr lang="sv-SE" sz="1500" dirty="0">
                <a:solidFill>
                  <a:schemeClr val="accent1">
                    <a:lumMod val="75000"/>
                  </a:schemeClr>
                </a:solidFill>
              </a:rPr>
              <a:t> </a:t>
            </a:r>
            <a:r>
              <a:rPr lang="sv-SE" sz="1500" dirty="0" err="1">
                <a:solidFill>
                  <a:schemeClr val="accent1">
                    <a:lumMod val="75000"/>
                  </a:schemeClr>
                </a:solidFill>
              </a:rPr>
              <a:t>createMap</a:t>
            </a:r>
            <a:r>
              <a:rPr lang="sv-SE" sz="1500" dirty="0">
                <a:solidFill>
                  <a:schemeClr val="accent1">
                    <a:lumMod val="75000"/>
                  </a:schemeClr>
                </a:solidFill>
              </a:rPr>
              <a:t>(){ </a:t>
            </a:r>
            <a:r>
              <a:rPr lang="sv-SE" sz="1500" dirty="0" err="1">
                <a:solidFill>
                  <a:schemeClr val="accent1">
                    <a:lumMod val="75000"/>
                  </a:schemeClr>
                </a:solidFill>
              </a:rPr>
              <a:t>map</a:t>
            </a:r>
            <a:r>
              <a:rPr lang="sv-SE" sz="1500" dirty="0">
                <a:solidFill>
                  <a:schemeClr val="accent1">
                    <a:lumMod val="75000"/>
                  </a:schemeClr>
                </a:solidFill>
              </a:rPr>
              <a:t> = new </a:t>
            </a:r>
            <a:r>
              <a:rPr lang="sv-SE" sz="1500" dirty="0" err="1">
                <a:solidFill>
                  <a:schemeClr val="accent1">
                    <a:lumMod val="75000"/>
                  </a:schemeClr>
                </a:solidFill>
              </a:rPr>
              <a:t>GameObject</a:t>
            </a:r>
            <a:r>
              <a:rPr lang="sv-SE" sz="1500" dirty="0">
                <a:solidFill>
                  <a:schemeClr val="accent1">
                    <a:lumMod val="75000"/>
                  </a:schemeClr>
                </a:solidFill>
              </a:rPr>
              <a:t>[</a:t>
            </a:r>
            <a:r>
              <a:rPr lang="sv-SE" sz="1500" dirty="0" err="1">
                <a:solidFill>
                  <a:schemeClr val="accent1">
                    <a:lumMod val="75000"/>
                  </a:schemeClr>
                </a:solidFill>
              </a:rPr>
              <a:t>height</a:t>
            </a:r>
            <a:r>
              <a:rPr lang="sv-SE" sz="1500" dirty="0">
                <a:solidFill>
                  <a:schemeClr val="accent1">
                    <a:lumMod val="75000"/>
                  </a:schemeClr>
                </a:solidFill>
              </a:rPr>
              <a:t>][</a:t>
            </a:r>
            <a:r>
              <a:rPr lang="sv-SE" sz="1500" dirty="0" err="1">
                <a:solidFill>
                  <a:schemeClr val="accent1">
                    <a:lumMod val="75000"/>
                  </a:schemeClr>
                </a:solidFill>
              </a:rPr>
              <a:t>width</a:t>
            </a:r>
            <a:r>
              <a:rPr lang="sv-SE" sz="1500" dirty="0">
                <a:solidFill>
                  <a:schemeClr val="accent1">
                    <a:lumMod val="75000"/>
                  </a:schemeClr>
                </a:solidFill>
              </a:rPr>
              <a:t>]; }</a:t>
            </a:r>
          </a:p>
          <a:p>
            <a:pPr marL="0" indent="0">
              <a:lnSpc>
                <a:spcPct val="120000"/>
              </a:lnSpc>
              <a:spcBef>
                <a:spcPts val="0"/>
              </a:spcBef>
              <a:buNone/>
            </a:pPr>
            <a:endParaRPr lang="sv-SE" sz="800" dirty="0">
              <a:solidFill>
                <a:schemeClr val="accent1">
                  <a:lumMod val="75000"/>
                </a:schemeClr>
              </a:solidFill>
            </a:endParaRPr>
          </a:p>
          <a:p>
            <a:pPr marL="0" indent="0">
              <a:lnSpc>
                <a:spcPct val="120000"/>
              </a:lnSpc>
              <a:spcBef>
                <a:spcPts val="0"/>
              </a:spcBef>
              <a:buNone/>
            </a:pPr>
            <a:r>
              <a:rPr lang="sv-SE" sz="1500" dirty="0">
                <a:solidFill>
                  <a:schemeClr val="accent1">
                    <a:lumMod val="75000"/>
                  </a:schemeClr>
                </a:solidFill>
              </a:rPr>
              <a:t>   public </a:t>
            </a:r>
            <a:r>
              <a:rPr lang="sv-SE" sz="1500" dirty="0" err="1">
                <a:solidFill>
                  <a:schemeClr val="accent1">
                    <a:lumMod val="75000"/>
                  </a:schemeClr>
                </a:solidFill>
              </a:rPr>
              <a:t>GameObject</a:t>
            </a:r>
            <a:r>
              <a:rPr lang="sv-SE" sz="1500" dirty="0">
                <a:solidFill>
                  <a:schemeClr val="accent1">
                    <a:lumMod val="75000"/>
                  </a:schemeClr>
                </a:solidFill>
              </a:rPr>
              <a:t>[][] </a:t>
            </a:r>
            <a:r>
              <a:rPr lang="sv-SE" sz="1500" dirty="0" err="1">
                <a:solidFill>
                  <a:schemeClr val="accent1">
                    <a:lumMod val="75000"/>
                  </a:schemeClr>
                </a:solidFill>
              </a:rPr>
              <a:t>getMap</a:t>
            </a:r>
            <a:r>
              <a:rPr lang="sv-SE" sz="1500" dirty="0">
                <a:solidFill>
                  <a:schemeClr val="accent1">
                    <a:lumMod val="75000"/>
                  </a:schemeClr>
                </a:solidFill>
              </a:rPr>
              <a:t>(){ </a:t>
            </a:r>
            <a:r>
              <a:rPr lang="sv-SE" sz="1500" dirty="0" err="1">
                <a:solidFill>
                  <a:schemeClr val="accent1">
                    <a:lumMod val="75000"/>
                  </a:schemeClr>
                </a:solidFill>
              </a:rPr>
              <a:t>return</a:t>
            </a:r>
            <a:r>
              <a:rPr lang="sv-SE" sz="1500" dirty="0">
                <a:solidFill>
                  <a:schemeClr val="accent1">
                    <a:lumMod val="75000"/>
                  </a:schemeClr>
                </a:solidFill>
              </a:rPr>
              <a:t> </a:t>
            </a:r>
            <a:r>
              <a:rPr lang="sv-SE" sz="1500" dirty="0" err="1">
                <a:solidFill>
                  <a:schemeClr val="accent1">
                    <a:lumMod val="75000"/>
                  </a:schemeClr>
                </a:solidFill>
              </a:rPr>
              <a:t>map</a:t>
            </a:r>
            <a:r>
              <a:rPr lang="sv-SE" sz="1500" dirty="0">
                <a:solidFill>
                  <a:schemeClr val="accent1">
                    <a:lumMod val="75000"/>
                  </a:schemeClr>
                </a:solidFill>
              </a:rPr>
              <a:t>; }</a:t>
            </a:r>
          </a:p>
        </p:txBody>
      </p:sp>
    </p:spTree>
    <p:custDataLst>
      <p:tags r:id="rId1"/>
    </p:custDataLst>
    <p:extLst>
      <p:ext uri="{BB962C8B-B14F-4D97-AF65-F5344CB8AC3E}">
        <p14:creationId xmlns:p14="http://schemas.microsoft.com/office/powerpoint/2010/main" val="50726910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26"/>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457</TotalTime>
  <Words>3427</Words>
  <Application>Microsoft Macintosh PowerPoint</Application>
  <PresentationFormat>Widescreen</PresentationFormat>
  <Paragraphs>374</Paragraphs>
  <Slides>40</Slides>
  <Notes>38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40</vt:i4>
      </vt:variant>
    </vt:vector>
  </HeadingPairs>
  <TitlesOfParts>
    <vt:vector size="45" baseType="lpstr">
      <vt:lpstr>Arial</vt:lpstr>
      <vt:lpstr>Calibri</vt:lpstr>
      <vt:lpstr>Calibri Light</vt:lpstr>
      <vt:lpstr>Wingdings</vt:lpstr>
      <vt:lpstr>Office-tema</vt:lpstr>
      <vt:lpstr>Grupp nr: 5</vt:lpstr>
      <vt:lpstr>Verktyg</vt:lpstr>
      <vt:lpstr>Slutlig design – översikt</vt:lpstr>
      <vt:lpstr>Slutlig design – detalj</vt:lpstr>
      <vt:lpstr>Slutlig design – detalj</vt:lpstr>
      <vt:lpstr>TDD-exempel: Joakim</vt:lpstr>
      <vt:lpstr>TDD-exempel: Joakim</vt:lpstr>
      <vt:lpstr>TDD-exempel: Joakim</vt:lpstr>
      <vt:lpstr>TDD-exempel: Lovisa</vt:lpstr>
      <vt:lpstr>TDD-exempel: Lovisa</vt:lpstr>
      <vt:lpstr>TDD-exempel: Hampus</vt:lpstr>
      <vt:lpstr>TDD-exempel: Hampus</vt:lpstr>
      <vt:lpstr>TDD-exempel: Hampus</vt:lpstr>
      <vt:lpstr>TDD-exempel: Ruben</vt:lpstr>
      <vt:lpstr>TDD-exempel: Ruben</vt:lpstr>
      <vt:lpstr>TDD-exempel: Henriette</vt:lpstr>
      <vt:lpstr>TDD-exempel: Henriette</vt:lpstr>
      <vt:lpstr>TDD erfarenheter</vt:lpstr>
      <vt:lpstr>Testfallsdesign ekvivalensklasser: class Hero</vt:lpstr>
      <vt:lpstr>Ekvivalensklasserna</vt:lpstr>
      <vt:lpstr>Testfall</vt:lpstr>
      <vt:lpstr>Testmatris</vt:lpstr>
      <vt:lpstr>Tillståndsmaskin: Equipped items (class Hero)</vt:lpstr>
      <vt:lpstr>Tillståndsmaskin</vt:lpstr>
      <vt:lpstr>Testfall</vt:lpstr>
      <vt:lpstr>Granskning</vt:lpstr>
      <vt:lpstr>Granskningsrapport</vt:lpstr>
      <vt:lpstr>Erfarenheter av granskning</vt:lpstr>
      <vt:lpstr>Kodkritiksystem: FindBugs IDEA</vt:lpstr>
      <vt:lpstr>Kodkritiksystem: FindBugs IDEA, efter korrigering/granskning</vt:lpstr>
      <vt:lpstr>Statiska mått</vt:lpstr>
      <vt:lpstr>Statiska mått (objektorienterade)</vt:lpstr>
      <vt:lpstr>Täckningsgrad</vt:lpstr>
      <vt:lpstr>Profiler - GeneratedMap</vt:lpstr>
      <vt:lpstr>PowerPoint Presentation</vt:lpstr>
      <vt:lpstr>PowerPoint Presentation</vt:lpstr>
      <vt:lpstr>PowerPoint Presentation</vt:lpstr>
      <vt:lpstr>PowerPoint Presentation</vt:lpstr>
      <vt:lpstr>Byggscript 1</vt:lpstr>
      <vt:lpstr>Byggscript 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Grupp nr: 5</dc:title>
  <dc:creator>Hampus Idstam</dc:creator>
  <cp:lastModifiedBy>Henriette Walker</cp:lastModifiedBy>
  <cp:revision>15</cp:revision>
  <dcterms:created xsi:type="dcterms:W3CDTF">2018-10-30T10:13:30Z</dcterms:created>
  <dcterms:modified xsi:type="dcterms:W3CDTF">2018-10-30T21:04:05Z</dcterms:modified>
</cp:coreProperties>
</file>