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92" r:id="rId5"/>
    <p:sldId id="293" r:id="rId6"/>
    <p:sldId id="282" r:id="rId7"/>
    <p:sldId id="283" r:id="rId8"/>
    <p:sldId id="299" r:id="rId9"/>
    <p:sldId id="284" r:id="rId10"/>
    <p:sldId id="285" r:id="rId11"/>
    <p:sldId id="286" r:id="rId12"/>
    <p:sldId id="296" r:id="rId13"/>
    <p:sldId id="300" r:id="rId14"/>
    <p:sldId id="288" r:id="rId15"/>
    <p:sldId id="289" r:id="rId16"/>
    <p:sldId id="291" r:id="rId17"/>
    <p:sldId id="290" r:id="rId18"/>
    <p:sldId id="260" r:id="rId19"/>
    <p:sldId id="261" r:id="rId20"/>
    <p:sldId id="262" r:id="rId21"/>
    <p:sldId id="264" r:id="rId22"/>
    <p:sldId id="298" r:id="rId23"/>
    <p:sldId id="265" r:id="rId24"/>
    <p:sldId id="266" r:id="rId25"/>
    <p:sldId id="267" r:id="rId26"/>
    <p:sldId id="273" r:id="rId27"/>
    <p:sldId id="274" r:id="rId28"/>
    <p:sldId id="275" r:id="rId29"/>
    <p:sldId id="276" r:id="rId30"/>
    <p:sldId id="301" r:id="rId31"/>
    <p:sldId id="277" r:id="rId32"/>
    <p:sldId id="297" r:id="rId33"/>
    <p:sldId id="278" r:id="rId34"/>
    <p:sldId id="302" r:id="rId35"/>
    <p:sldId id="279" r:id="rId36"/>
    <p:sldId id="304" r:id="rId37"/>
    <p:sldId id="303" r:id="rId38"/>
    <p:sldId id="305" r:id="rId39"/>
    <p:sldId id="280" r:id="rId40"/>
    <p:sldId id="294" r:id="rId41"/>
  </p:sldIdLst>
  <p:sldSz cx="12192000" cy="6858000"/>
  <p:notesSz cx="6858000" cy="9144000"/>
  <p:custDataLst>
    <p:tags r:id="rId43"/>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iette Walker" initials="HW" lastIdx="0" clrIdx="0">
    <p:extLst>
      <p:ext uri="{19B8F6BF-5375-455C-9EA6-DF929625EA0E}">
        <p15:presenceInfo xmlns:p15="http://schemas.microsoft.com/office/powerpoint/2012/main" userId="S::hegu5050@win.su.se::3ca82cd0-4be3-4c67-836d-cfa5990abc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346"/>
    <p:restoredTop sz="85086" autoAdjust="0"/>
  </p:normalViewPr>
  <p:slideViewPr>
    <p:cSldViewPr snapToGrid="0">
      <p:cViewPr varScale="1">
        <p:scale>
          <a:sx n="92" d="100"/>
          <a:sy n="92" d="100"/>
        </p:scale>
        <p:origin x="288" y="19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2018-10-30</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150242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04580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2208820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3050129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WMC är högst utöver kartan vilket gör att vi tycker denna klass bör testas mer utförligt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0313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lvl="1"/>
            <a:r>
              <a:rPr lang="sv-SE" dirty="0"/>
              <a:t>Motivering till varför vi valt </a:t>
            </a:r>
            <a:r>
              <a:rPr lang="sv-SE" dirty="0" err="1"/>
              <a:t>GeneratedMap</a:t>
            </a:r>
            <a:r>
              <a:rPr lang="sv-SE" dirty="0"/>
              <a:t>:</a:t>
            </a:r>
          </a:p>
          <a:p>
            <a:pPr lvl="1"/>
            <a:r>
              <a:rPr lang="sv-SE" dirty="0"/>
              <a:t>Den klass vi modifierat mest = </a:t>
            </a:r>
            <a:r>
              <a:rPr lang="sv-SE" dirty="0">
                <a:sym typeface="Wingdings" pitchFamily="2" charset="2"/>
              </a:rPr>
              <a:t>överväganden som kan kritiseras</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Skriv upp definitionen av </a:t>
            </a:r>
            <a:r>
              <a:rPr lang="sv-SE" sz="1200" kern="1200" dirty="0" err="1">
                <a:solidFill>
                  <a:schemeClr val="tx1"/>
                </a:solidFill>
                <a:effectLst/>
                <a:latin typeface="+mn-lt"/>
                <a:ea typeface="+mn-ea"/>
                <a:cs typeface="+mn-cs"/>
              </a:rPr>
              <a:t>Severity</a:t>
            </a:r>
            <a:r>
              <a:rPr lang="sv-SE" sz="1200" kern="1200" dirty="0">
                <a:solidFill>
                  <a:schemeClr val="tx1"/>
                </a:solidFill>
                <a:effectLst/>
                <a:latin typeface="+mn-lt"/>
                <a:ea typeface="+mn-ea"/>
                <a:cs typeface="+mn-cs"/>
              </a:rPr>
              <a:t>-rankings.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3955757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 </a:t>
            </a:r>
            <a:r>
              <a:rPr lang="sv-SE" dirty="0"/>
              <a:t>Rader kod för projektet resp. testerna för att kunna jämföra.</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pPr>
              <a:lnSpc>
                <a:spcPct val="100000"/>
              </a:lnSpc>
              <a:spcBef>
                <a:spcPts val="0"/>
              </a:spcBef>
            </a:pPr>
            <a:endParaRPr lang="sv-SE" dirty="0"/>
          </a:p>
          <a:p>
            <a:pPr>
              <a:lnSpc>
                <a:spcPct val="100000"/>
              </a:lnSpc>
              <a:spcBef>
                <a:spcPts val="0"/>
              </a:spcBef>
            </a:pPr>
            <a:r>
              <a:rPr lang="sv-SE" i="1" dirty="0"/>
              <a:t>Indikerar måtten om vi gjort </a:t>
            </a:r>
            <a:r>
              <a:rPr lang="sv-SE" i="1" dirty="0" err="1"/>
              <a:t>trade-offs</a:t>
            </a:r>
            <a:r>
              <a:rPr lang="sv-SE" i="1" dirty="0"/>
              <a:t> mellan motstridiga krav; som ökad återanvändning genom mer arv, eller enkelhet att testa genom mindre arv?</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3898918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25093188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37</a:t>
            </a:fld>
            <a:endParaRPr lang="sv-SE"/>
          </a:p>
        </p:txBody>
      </p:sp>
    </p:spTree>
    <p:extLst>
      <p:ext uri="{BB962C8B-B14F-4D97-AF65-F5344CB8AC3E}">
        <p14:creationId xmlns:p14="http://schemas.microsoft.com/office/powerpoint/2010/main" val="15645698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39</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40</a:t>
            </a:fld>
            <a:endParaRPr lang="sv-SE"/>
          </a:p>
        </p:txBody>
      </p:sp>
    </p:spTree>
    <p:extLst>
      <p:ext uri="{BB962C8B-B14F-4D97-AF65-F5344CB8AC3E}">
        <p14:creationId xmlns:p14="http://schemas.microsoft.com/office/powerpoint/2010/main" val="2555513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Initialt sparades ett item i </a:t>
            </a:r>
            <a:r>
              <a:rPr lang="sv-SE" dirty="0" err="1"/>
              <a:t>inventoryt</a:t>
            </a:r>
            <a:r>
              <a:rPr lang="sv-SE" dirty="0"/>
              <a:t>, vi ville dock att det starkaste vapnet/</a:t>
            </a:r>
            <a:r>
              <a:rPr lang="sv-SE" dirty="0" err="1"/>
              <a:t>armor</a:t>
            </a:r>
            <a:r>
              <a:rPr lang="sv-SE" dirty="0"/>
              <a:t> som plockades upp direkt skulle sättas som Heros aktiva. Därför adderades en hjälpmetod som jämför vapnet med det aktiva, och om det är </a:t>
            </a:r>
            <a:r>
              <a:rPr lang="sv-SE" dirty="0" err="1"/>
              <a:t>null</a:t>
            </a:r>
            <a:r>
              <a:rPr lang="sv-SE" dirty="0"/>
              <a:t> eller svagare så byts det ut.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1126885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3089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2018-10-30</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2018-10-30</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2018-10-30</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2018-10-30</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30.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tags" Target="../tags/tag31.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3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34.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6612" y="2093119"/>
            <a:ext cx="5157787" cy="4399756"/>
          </a:xfrm>
        </p:spPr>
        <p:txBody>
          <a:bodyPr>
            <a:normAutofit/>
          </a:bodyPr>
          <a:lstStyle/>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 new </a:t>
            </a:r>
            <a:r>
              <a:rPr lang="sv-SE" sz="1400" dirty="0" err="1">
                <a:solidFill>
                  <a:schemeClr val="accent1">
                    <a:lumMod val="75000"/>
                  </a:schemeClr>
                </a:solidFill>
              </a:rPr>
              <a:t>Map</a:t>
            </a:r>
            <a:r>
              <a:rPr lang="sv-SE" sz="1400" dirty="0">
                <a:solidFill>
                  <a:schemeClr val="accent1">
                    <a:lumMod val="75000"/>
                  </a:schemeClr>
                </a:solidFill>
              </a:rPr>
              <a:t>(20,20);</a:t>
            </a:r>
            <a:br>
              <a:rPr lang="sv-SE" sz="1400" dirty="0">
                <a:solidFill>
                  <a:schemeClr val="accent1">
                    <a:lumMod val="75000"/>
                  </a:schemeClr>
                </a:solidFill>
              </a:rPr>
            </a:br>
            <a:r>
              <a:rPr lang="sv-SE" sz="1400" dirty="0">
                <a:solidFill>
                  <a:schemeClr val="accent1">
                    <a:lumMod val="75000"/>
                  </a:schemeClr>
                </a:solidFill>
              </a:rPr>
              <a:t>    Wall </a:t>
            </a:r>
            <a:r>
              <a:rPr lang="sv-SE" sz="1400" dirty="0" err="1">
                <a:solidFill>
                  <a:schemeClr val="accent1">
                    <a:lumMod val="75000"/>
                  </a:schemeClr>
                </a:solidFill>
              </a:rPr>
              <a:t>wall</a:t>
            </a:r>
            <a:r>
              <a:rPr lang="sv-SE" sz="1400" dirty="0">
                <a:solidFill>
                  <a:schemeClr val="accent1">
                    <a:lumMod val="75000"/>
                  </a:schemeClr>
                </a:solidFill>
              </a:rPr>
              <a:t> = new Wall();</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(10, 10, </a:t>
            </a:r>
            <a:r>
              <a:rPr lang="sv-SE" sz="1400" dirty="0" err="1">
                <a:solidFill>
                  <a:schemeClr val="accent1">
                    <a:lumMod val="75000"/>
                  </a:schemeClr>
                </a:solidFill>
              </a:rPr>
              <a:t>wall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p>
          <a:p>
            <a:pPr marL="0" indent="0">
              <a:lnSpc>
                <a:spcPct val="100000"/>
              </a:lnSpc>
              <a:spcBef>
                <a:spcPts val="0"/>
              </a:spcBef>
              <a:buNone/>
            </a:pPr>
            <a:endParaRPr lang="sv-SE" sz="1400" dirty="0">
              <a:solidFill>
                <a:schemeClr val="accent1">
                  <a:lumMod val="75000"/>
                </a:schemeClr>
              </a:solidFill>
            </a:endParaRPr>
          </a:p>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removeItemThatDontExist_ok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r>
              <a:rPr lang="sv-SE" sz="1400" dirty="0" err="1">
                <a:solidFill>
                  <a:schemeClr val="accent1">
                    <a:lumMod val="75000"/>
                  </a:schemeClr>
                </a:solidFill>
              </a:rPr>
              <a:t>expected</a:t>
            </a:r>
            <a:r>
              <a:rPr lang="sv-SE" sz="1400" dirty="0">
                <a:solidFill>
                  <a:schemeClr val="accent1">
                    <a:lumMod val="75000"/>
                  </a:schemeClr>
                </a:solidFill>
              </a:rPr>
              <a:t> = </a:t>
            </a:r>
            <a:r>
              <a:rPr lang="sv-SE" sz="1400" dirty="0" err="1">
                <a:solidFill>
                  <a:schemeClr val="accent1">
                    <a:lumMod val="75000"/>
                  </a:schemeClr>
                </a:solidFill>
              </a:rPr>
              <a:t>IndexOutOfBoundsException.class</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removeItemFromMap_indexOutOfBound</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(400,500);</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6612" y="2093119"/>
            <a:ext cx="5157787" cy="4399756"/>
          </a:xfrm>
        </p:spPr>
        <p:txBody>
          <a:bodyPr>
            <a:noAutofit/>
          </a:bodyPr>
          <a:lstStyle/>
          <a:p>
            <a:pPr marL="0" indent="0">
              <a:buNone/>
            </a:pP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removeItem_mapWithAWall_returningWall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Wall </a:t>
            </a:r>
            <a:r>
              <a:rPr lang="sv-SE" sz="1200" dirty="0" err="1">
                <a:solidFill>
                  <a:schemeClr val="accent1">
                    <a:lumMod val="75000"/>
                  </a:schemeClr>
                </a:solidFill>
              </a:rPr>
              <a:t>wall</a:t>
            </a:r>
            <a:r>
              <a:rPr lang="sv-SE" sz="1200" dirty="0">
                <a:solidFill>
                  <a:schemeClr val="accent1">
                    <a:lumMod val="75000"/>
                  </a:schemeClr>
                </a:solidFill>
              </a:rPr>
              <a:t> = new Wall();</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map.placeGameObject</a:t>
            </a:r>
            <a:r>
              <a:rPr lang="sv-SE" sz="1200" dirty="0">
                <a:solidFill>
                  <a:schemeClr val="accent1">
                    <a:lumMod val="75000"/>
                  </a:schemeClr>
                </a:solidFill>
              </a:rPr>
              <a:t>(10, 10, </a:t>
            </a:r>
            <a:r>
              <a:rPr lang="sv-SE" sz="1200" dirty="0" err="1">
                <a:solidFill>
                  <a:schemeClr val="accent1">
                    <a:lumMod val="75000"/>
                  </a:schemeClr>
                </a:solidFill>
              </a:rPr>
              <a:t>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assertEquals</a:t>
            </a:r>
            <a:r>
              <a:rPr lang="sv-SE" sz="1200" dirty="0">
                <a:solidFill>
                  <a:schemeClr val="accent1">
                    <a:lumMod val="75000"/>
                  </a:schemeClr>
                </a:solidFill>
              </a:rPr>
              <a:t>(</a:t>
            </a:r>
            <a:r>
              <a:rPr lang="sv-SE" sz="1200" dirty="0" err="1">
                <a:solidFill>
                  <a:schemeClr val="accent1">
                    <a:lumMod val="75000"/>
                  </a:schemeClr>
                </a:solidFill>
              </a:rPr>
              <a:t>wall</a:t>
            </a: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map.getMap</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removeItem_removeItemThatDontExist_returnNull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removeItem_WrongWidth_indexOutOfBound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(5,30);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removeItem_WrongHeight_indexOutOfBound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(30,5);</a:t>
            </a:r>
            <a:br>
              <a:rPr lang="sv-SE" sz="1200" dirty="0">
                <a:solidFill>
                  <a:schemeClr val="accent1">
                    <a:lumMod val="75000"/>
                  </a:schemeClr>
                </a:solidFill>
              </a:rPr>
            </a:br>
            <a:r>
              <a:rPr lang="sv-SE" sz="12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4591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400" dirty="0"/>
              <a:t>@Test</a:t>
            </a:r>
            <a:br>
              <a:rPr lang="sv-SE" sz="1400" dirty="0"/>
            </a:br>
            <a:r>
              <a:rPr lang="sv-SE" sz="1400" dirty="0"/>
              <a:t>public </a:t>
            </a:r>
            <a:r>
              <a:rPr lang="sv-SE" sz="1400" dirty="0" err="1"/>
              <a:t>void</a:t>
            </a:r>
            <a:r>
              <a:rPr lang="sv-SE" sz="1400" dirty="0"/>
              <a:t> getStrength_EquipmentEmtpy_0strength(){</a:t>
            </a:r>
            <a:br>
              <a:rPr lang="sv-SE" sz="1400" dirty="0"/>
            </a:br>
            <a:r>
              <a:rPr lang="sv-SE" sz="1400" dirty="0"/>
              <a:t>    Hero </a:t>
            </a:r>
            <a:r>
              <a:rPr lang="sv-SE" sz="1400" dirty="0" err="1"/>
              <a:t>hero</a:t>
            </a:r>
            <a:r>
              <a:rPr lang="sv-SE" sz="1400" dirty="0"/>
              <a:t> = new Hero(100);</a:t>
            </a:r>
            <a:br>
              <a:rPr lang="sv-SE" sz="1400" dirty="0"/>
            </a:br>
            <a:r>
              <a:rPr lang="sv-SE" sz="1400" dirty="0"/>
              <a:t>    </a:t>
            </a:r>
            <a:r>
              <a:rPr lang="sv-SE" sz="1400" i="1" dirty="0" err="1"/>
              <a:t>assertEquals</a:t>
            </a:r>
            <a:r>
              <a:rPr lang="sv-SE" sz="1400" dirty="0"/>
              <a:t>(0, </a:t>
            </a:r>
            <a:r>
              <a:rPr lang="sv-SE" sz="1400" dirty="0" err="1"/>
              <a:t>hero.getStrength</a:t>
            </a:r>
            <a:r>
              <a:rPr lang="sv-SE" sz="1400" dirty="0"/>
              <a:t>());</a:t>
            </a:r>
            <a:br>
              <a:rPr lang="sv-SE" sz="1400" dirty="0"/>
            </a:br>
            <a:r>
              <a:rPr lang="sv-SE" sz="1400" dirty="0"/>
              <a:t>}</a:t>
            </a:r>
            <a:br>
              <a:rPr lang="sv-SE" sz="1400" dirty="0"/>
            </a:br>
            <a:br>
              <a:rPr lang="sv-SE" sz="1400" dirty="0"/>
            </a:br>
            <a:r>
              <a:rPr lang="sv-SE" sz="1400" dirty="0"/>
              <a:t>@Test</a:t>
            </a:r>
            <a:br>
              <a:rPr lang="sv-SE" sz="1400" dirty="0"/>
            </a:br>
            <a:r>
              <a:rPr lang="sv-SE" sz="1400" dirty="0"/>
              <a:t>public </a:t>
            </a:r>
            <a:r>
              <a:rPr lang="sv-SE" sz="1400" dirty="0" err="1"/>
              <a:t>void</a:t>
            </a:r>
            <a:r>
              <a:rPr lang="sv-SE" sz="1400" dirty="0"/>
              <a:t> getStrength_EquipmentWeapon_5Strength(){</a:t>
            </a:r>
            <a:br>
              <a:rPr lang="sv-SE" sz="1400" dirty="0"/>
            </a:br>
            <a:r>
              <a:rPr lang="sv-SE" sz="1400" dirty="0"/>
              <a:t>    Hero </a:t>
            </a:r>
            <a:r>
              <a:rPr lang="sv-SE" sz="1400" dirty="0" err="1"/>
              <a:t>hero</a:t>
            </a:r>
            <a:r>
              <a:rPr lang="sv-SE" sz="1400" dirty="0"/>
              <a:t> = new Hero(100);</a:t>
            </a:r>
            <a:br>
              <a:rPr lang="sv-SE" sz="1400" dirty="0"/>
            </a:br>
            <a:r>
              <a:rPr lang="sv-SE" sz="1400" dirty="0"/>
              <a:t>    </a:t>
            </a:r>
            <a:r>
              <a:rPr lang="sv-SE" sz="1400" dirty="0" err="1"/>
              <a:t>hero.pickUpItem</a:t>
            </a:r>
            <a:r>
              <a:rPr lang="sv-SE" sz="1400" dirty="0"/>
              <a:t>(new </a:t>
            </a:r>
            <a:r>
              <a:rPr lang="sv-SE" sz="1400" dirty="0" err="1"/>
              <a:t>Weapon</a:t>
            </a:r>
            <a:r>
              <a:rPr lang="sv-SE" sz="1400" dirty="0"/>
              <a:t>(5));</a:t>
            </a:r>
            <a:br>
              <a:rPr lang="sv-SE" sz="1400" dirty="0"/>
            </a:br>
            <a:r>
              <a:rPr lang="sv-SE" sz="1400" dirty="0"/>
              <a:t>    </a:t>
            </a:r>
            <a:r>
              <a:rPr lang="sv-SE" sz="1400" i="1" dirty="0" err="1"/>
              <a:t>assertEquals</a:t>
            </a:r>
            <a:r>
              <a:rPr lang="sv-SE" sz="1400" dirty="0"/>
              <a:t>(5, </a:t>
            </a:r>
            <a:r>
              <a:rPr lang="sv-SE" sz="1400" dirty="0" err="1"/>
              <a:t>hero.getStrength</a:t>
            </a:r>
            <a:r>
              <a:rPr lang="sv-SE" sz="1400" dirty="0"/>
              <a:t>());</a:t>
            </a:r>
            <a:br>
              <a:rPr lang="sv-SE" sz="1400" dirty="0"/>
            </a:br>
            <a:r>
              <a:rPr lang="sv-SE" sz="1400" dirty="0"/>
              <a:t>}</a:t>
            </a:r>
            <a:br>
              <a:rPr lang="sv-SE" sz="1400" dirty="0"/>
            </a:br>
            <a:br>
              <a:rPr lang="sv-SE" sz="1400" dirty="0"/>
            </a:br>
            <a:r>
              <a:rPr lang="sv-SE" sz="1400" dirty="0"/>
              <a:t>@Test</a:t>
            </a:r>
            <a:br>
              <a:rPr lang="sv-SE" sz="1400" dirty="0"/>
            </a:br>
            <a:r>
              <a:rPr lang="sv-SE" sz="1400" dirty="0"/>
              <a:t>public </a:t>
            </a:r>
            <a:r>
              <a:rPr lang="sv-SE" sz="1400" dirty="0" err="1"/>
              <a:t>void</a:t>
            </a:r>
            <a:r>
              <a:rPr lang="sv-SE" sz="1400" dirty="0"/>
              <a:t> getStrength_EquipmentWeaponArmor_10Strength(){</a:t>
            </a:r>
            <a:br>
              <a:rPr lang="sv-SE" sz="1400" dirty="0"/>
            </a:br>
            <a:r>
              <a:rPr lang="sv-SE" sz="1400" dirty="0"/>
              <a:t>    Hero </a:t>
            </a:r>
            <a:r>
              <a:rPr lang="sv-SE" sz="1400" dirty="0" err="1"/>
              <a:t>hero</a:t>
            </a:r>
            <a:r>
              <a:rPr lang="sv-SE" sz="1400" dirty="0"/>
              <a:t> = new Hero(100);</a:t>
            </a:r>
            <a:br>
              <a:rPr lang="sv-SE" sz="1400" dirty="0"/>
            </a:br>
            <a:r>
              <a:rPr lang="sv-SE" sz="1400" dirty="0"/>
              <a:t>    </a:t>
            </a:r>
            <a:r>
              <a:rPr lang="sv-SE" sz="1400" dirty="0" err="1"/>
              <a:t>hero.pickUpItem</a:t>
            </a:r>
            <a:r>
              <a:rPr lang="sv-SE" sz="1400" dirty="0"/>
              <a:t>(new </a:t>
            </a:r>
            <a:r>
              <a:rPr lang="sv-SE" sz="1400" dirty="0" err="1"/>
              <a:t>Weapon</a:t>
            </a:r>
            <a:r>
              <a:rPr lang="sv-SE" sz="1400" dirty="0"/>
              <a:t>(5));</a:t>
            </a:r>
            <a:br>
              <a:rPr lang="sv-SE" sz="1400" dirty="0"/>
            </a:br>
            <a:r>
              <a:rPr lang="sv-SE" sz="1400" dirty="0"/>
              <a:t>    </a:t>
            </a:r>
            <a:r>
              <a:rPr lang="sv-SE" sz="1400" dirty="0" err="1"/>
              <a:t>hero.pickUpItem</a:t>
            </a:r>
            <a:r>
              <a:rPr lang="sv-SE" sz="1400" dirty="0"/>
              <a:t>(new </a:t>
            </a:r>
            <a:r>
              <a:rPr lang="sv-SE" sz="1400" dirty="0" err="1"/>
              <a:t>Armor</a:t>
            </a:r>
            <a:r>
              <a:rPr lang="sv-SE" sz="1400" dirty="0"/>
              <a:t>(5));</a:t>
            </a:r>
            <a:br>
              <a:rPr lang="sv-SE" sz="1400" dirty="0"/>
            </a:br>
            <a:r>
              <a:rPr lang="sv-SE" sz="1400" dirty="0"/>
              <a:t>    </a:t>
            </a:r>
            <a:r>
              <a:rPr lang="sv-SE" sz="1400" i="1" dirty="0" err="1"/>
              <a:t>assertEquals</a:t>
            </a:r>
            <a:r>
              <a:rPr lang="sv-SE" sz="1400" dirty="0"/>
              <a:t>(10, </a:t>
            </a:r>
            <a:r>
              <a:rPr lang="sv-SE" sz="1400" dirty="0" err="1"/>
              <a:t>hero.getStrength</a:t>
            </a:r>
            <a:r>
              <a:rPr lang="sv-SE" sz="1400" dirty="0"/>
              <a:t>());</a:t>
            </a:r>
            <a:br>
              <a:rPr lang="sv-SE" sz="1400" dirty="0"/>
            </a:br>
            <a:r>
              <a:rPr lang="sv-SE" sz="1400" dirty="0"/>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fontScale="70000" lnSpcReduction="20000"/>
          </a:bodyPr>
          <a:lstStyle/>
          <a:p>
            <a:pPr marL="0" indent="0">
              <a:buNone/>
            </a:pPr>
            <a:r>
              <a:rPr lang="sv-SE" dirty="0"/>
              <a:t>public </a:t>
            </a:r>
            <a:r>
              <a:rPr lang="sv-SE" dirty="0" err="1"/>
              <a:t>int</a:t>
            </a:r>
            <a:r>
              <a:rPr lang="sv-SE" dirty="0"/>
              <a:t> </a:t>
            </a:r>
            <a:r>
              <a:rPr lang="sv-SE" dirty="0" err="1"/>
              <a:t>getStrength</a:t>
            </a:r>
            <a:r>
              <a:rPr lang="sv-SE" dirty="0"/>
              <a:t>(){</a:t>
            </a:r>
          </a:p>
          <a:p>
            <a:pPr marL="0" indent="0">
              <a:buNone/>
            </a:pPr>
            <a:br>
              <a:rPr lang="sv-SE" dirty="0"/>
            </a:br>
            <a:r>
              <a:rPr lang="sv-SE" dirty="0"/>
              <a:t>   </a:t>
            </a:r>
            <a:r>
              <a:rPr lang="sv-SE" dirty="0" err="1"/>
              <a:t>int</a:t>
            </a:r>
            <a:r>
              <a:rPr lang="sv-SE" dirty="0"/>
              <a:t> total = 0;</a:t>
            </a:r>
          </a:p>
          <a:p>
            <a:pPr marL="0" indent="0">
              <a:buNone/>
            </a:pPr>
            <a:br>
              <a:rPr lang="sv-SE" dirty="0"/>
            </a:br>
            <a:r>
              <a:rPr lang="sv-SE" dirty="0"/>
              <a:t>    </a:t>
            </a:r>
            <a:r>
              <a:rPr lang="sv-SE" dirty="0" err="1"/>
              <a:t>if</a:t>
            </a:r>
            <a:r>
              <a:rPr lang="sv-SE" dirty="0"/>
              <a:t>(</a:t>
            </a:r>
            <a:r>
              <a:rPr lang="sv-SE" dirty="0" err="1"/>
              <a:t>equippedWeapon</a:t>
            </a:r>
            <a:r>
              <a:rPr lang="sv-SE" dirty="0"/>
              <a:t> != </a:t>
            </a:r>
            <a:r>
              <a:rPr lang="sv-SE" dirty="0" err="1"/>
              <a:t>null</a:t>
            </a:r>
            <a:r>
              <a:rPr lang="sv-SE" dirty="0"/>
              <a:t>){</a:t>
            </a:r>
            <a:br>
              <a:rPr lang="sv-SE" dirty="0"/>
            </a:br>
            <a:r>
              <a:rPr lang="sv-SE" dirty="0"/>
              <a:t>        total += </a:t>
            </a:r>
            <a:r>
              <a:rPr lang="sv-SE" dirty="0" err="1"/>
              <a:t>equippedWeapon.getDamage</a:t>
            </a:r>
            <a:r>
              <a:rPr lang="sv-SE" dirty="0"/>
              <a:t>();</a:t>
            </a:r>
            <a:br>
              <a:rPr lang="sv-SE" dirty="0"/>
            </a:br>
            <a:r>
              <a:rPr lang="sv-SE" dirty="0"/>
              <a:t>    }</a:t>
            </a:r>
            <a:br>
              <a:rPr lang="sv-SE" dirty="0"/>
            </a:br>
            <a:r>
              <a:rPr lang="sv-SE" dirty="0"/>
              <a:t>    </a:t>
            </a:r>
            <a:r>
              <a:rPr lang="sv-SE" dirty="0" err="1"/>
              <a:t>if</a:t>
            </a:r>
            <a:r>
              <a:rPr lang="sv-SE" dirty="0"/>
              <a:t>(</a:t>
            </a:r>
            <a:r>
              <a:rPr lang="sv-SE" dirty="0" err="1"/>
              <a:t>equippedArmor</a:t>
            </a:r>
            <a:r>
              <a:rPr lang="sv-SE" dirty="0"/>
              <a:t> != </a:t>
            </a:r>
            <a:r>
              <a:rPr lang="sv-SE" dirty="0" err="1"/>
              <a:t>null</a:t>
            </a:r>
            <a:r>
              <a:rPr lang="sv-SE" dirty="0"/>
              <a:t>){</a:t>
            </a:r>
            <a:br>
              <a:rPr lang="sv-SE" dirty="0"/>
            </a:br>
            <a:r>
              <a:rPr lang="sv-SE" dirty="0"/>
              <a:t>        total += </a:t>
            </a:r>
            <a:r>
              <a:rPr lang="sv-SE" dirty="0" err="1"/>
              <a:t>equippedArmor.getResistance</a:t>
            </a:r>
            <a:r>
              <a:rPr lang="sv-SE" dirty="0"/>
              <a:t>();</a:t>
            </a:r>
            <a:br>
              <a:rPr lang="sv-SE" dirty="0"/>
            </a:br>
            <a:r>
              <a:rPr lang="sv-SE" dirty="0"/>
              <a:t>    }</a:t>
            </a:r>
          </a:p>
          <a:p>
            <a:pPr marL="0" indent="0">
              <a:buNone/>
            </a:pPr>
            <a:br>
              <a:rPr lang="sv-SE" dirty="0"/>
            </a:br>
            <a:r>
              <a:rPr lang="sv-SE" dirty="0"/>
              <a:t>    </a:t>
            </a:r>
            <a:r>
              <a:rPr lang="sv-SE" dirty="0" err="1"/>
              <a:t>return</a:t>
            </a:r>
            <a:r>
              <a:rPr lang="sv-SE" dirty="0"/>
              <a:t> total;</a:t>
            </a:r>
            <a:br>
              <a:rPr lang="sv-SE" dirty="0"/>
            </a:br>
            <a:r>
              <a:rPr lang="sv-SE" dirty="0"/>
              <a:t>}</a:t>
            </a:r>
          </a:p>
        </p:txBody>
      </p:sp>
    </p:spTree>
    <p:custDataLst>
      <p:tags r:id="rId1"/>
    </p:custDataLst>
    <p:extLst>
      <p:ext uri="{BB962C8B-B14F-4D97-AF65-F5344CB8AC3E}">
        <p14:creationId xmlns:p14="http://schemas.microsoft.com/office/powerpoint/2010/main" val="4068900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a:xfrm>
            <a:off x="382772" y="1227348"/>
            <a:ext cx="5614803" cy="823912"/>
          </a:xfrm>
        </p:spPr>
        <p:txBody>
          <a:bodyPr/>
          <a:lstStyle/>
          <a:p>
            <a:r>
              <a:rPr lang="sv-SE" dirty="0" err="1"/>
              <a:t>Testkod</a:t>
            </a:r>
            <a:endParaRPr lang="sv-SE" dirty="0"/>
          </a:p>
        </p:txBody>
      </p:sp>
      <p:sp>
        <p:nvSpPr>
          <p:cNvPr id="5" name="Platshållare för innehåll 4"/>
          <p:cNvSpPr>
            <a:spLocks noGrp="1"/>
          </p:cNvSpPr>
          <p:nvPr>
            <p:ph sz="half" idx="2"/>
          </p:nvPr>
        </p:nvSpPr>
        <p:spPr>
          <a:xfrm>
            <a:off x="304800" y="2101893"/>
            <a:ext cx="5864224" cy="3684588"/>
          </a:xfrm>
        </p:spPr>
        <p:txBody>
          <a:bodyPr>
            <a:noAutofit/>
          </a:bodyPr>
          <a:lstStyle/>
          <a:p>
            <a:pPr marL="0" indent="0">
              <a:buNone/>
            </a:pPr>
            <a:r>
              <a:rPr lang="sv-SE" sz="1400" dirty="0">
                <a:solidFill>
                  <a:schemeClr val="accent1">
                    <a:lumMod val="75000"/>
                  </a:schemeClr>
                </a:solidFill>
              </a:rPr>
              <a:t>@Test </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moveCreatures_OneCreatureOnEmptyMap_CreatureHasMoved</a:t>
            </a:r>
            <a:r>
              <a:rPr lang="sv-SE" sz="1400" dirty="0">
                <a:solidFill>
                  <a:schemeClr val="accent1">
                    <a:lumMod val="75000"/>
                  </a:schemeClr>
                </a:solidFill>
              </a:rPr>
              <a:t>() { </a:t>
            </a:r>
            <a:br>
              <a:rPr lang="sv-SE" sz="1400" dirty="0">
                <a:solidFill>
                  <a:schemeClr val="accent1">
                    <a:lumMod val="75000"/>
                  </a:schemeClr>
                </a:solidFill>
              </a:rPr>
            </a:br>
            <a:r>
              <a:rPr lang="sv-SE" sz="1400" dirty="0">
                <a:solidFill>
                  <a:schemeClr val="accent1">
                    <a:lumMod val="75000"/>
                  </a:schemeClr>
                </a:solidFill>
              </a:rPr>
              <a:t>    Monster monster = new Monster(10, 1);</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(1,1, monster);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map.moveCreatures</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()[1][1]); </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69024" y="1227348"/>
            <a:ext cx="5183188" cy="823912"/>
          </a:xfrm>
        </p:spPr>
        <p:txBody>
          <a:bodyPr/>
          <a:lstStyle/>
          <a:p>
            <a:r>
              <a:rPr lang="sv-SE" dirty="0"/>
              <a:t>Koden som testas</a:t>
            </a:r>
          </a:p>
        </p:txBody>
      </p:sp>
      <p:sp>
        <p:nvSpPr>
          <p:cNvPr id="7" name="Platshållare för innehåll 6"/>
          <p:cNvSpPr>
            <a:spLocks noGrp="1"/>
          </p:cNvSpPr>
          <p:nvPr>
            <p:ph sz="quarter" idx="4"/>
          </p:nvPr>
        </p:nvSpPr>
        <p:spPr>
          <a:xfrm>
            <a:off x="6169024" y="2101893"/>
            <a:ext cx="5183188" cy="3684588"/>
          </a:xfrm>
        </p:spPr>
        <p:txBody>
          <a:bodyPr>
            <a:no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moveCreatures</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for (</a:t>
            </a:r>
            <a:r>
              <a:rPr lang="sv-SE" sz="1400" dirty="0" err="1">
                <a:solidFill>
                  <a:schemeClr val="accent1">
                    <a:lumMod val="75000"/>
                  </a:schemeClr>
                </a:solidFill>
              </a:rPr>
              <a:t>Creature</a:t>
            </a:r>
            <a:r>
              <a:rPr lang="sv-SE" sz="1400" dirty="0">
                <a:solidFill>
                  <a:schemeClr val="accent1">
                    <a:lumMod val="75000"/>
                  </a:schemeClr>
                </a:solidFill>
              </a:rPr>
              <a:t> c : </a:t>
            </a:r>
            <a:r>
              <a:rPr lang="sv-SE" sz="1400" dirty="0" err="1">
                <a:solidFill>
                  <a:schemeClr val="accent1">
                    <a:lumMod val="75000"/>
                  </a:schemeClr>
                </a:solidFill>
              </a:rPr>
              <a:t>creatures</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int</a:t>
            </a:r>
            <a:r>
              <a:rPr lang="sv-SE" sz="1400" dirty="0">
                <a:solidFill>
                  <a:schemeClr val="accent1">
                    <a:lumMod val="75000"/>
                  </a:schemeClr>
                </a:solidFill>
              </a:rPr>
              <a:t> </a:t>
            </a:r>
            <a:r>
              <a:rPr lang="sv-SE" sz="1400" dirty="0" err="1">
                <a:solidFill>
                  <a:schemeClr val="accent1">
                    <a:lumMod val="75000"/>
                  </a:schemeClr>
                </a:solidFill>
              </a:rPr>
              <a:t>pos</a:t>
            </a:r>
            <a:r>
              <a:rPr lang="sv-SE" sz="1400" dirty="0">
                <a:solidFill>
                  <a:schemeClr val="accent1">
                    <a:lumMod val="75000"/>
                  </a:schemeClr>
                </a:solidFill>
              </a:rPr>
              <a:t>[] = </a:t>
            </a:r>
            <a:r>
              <a:rPr lang="sv-SE" sz="1400" dirty="0" err="1">
                <a:solidFill>
                  <a:schemeClr val="accent1">
                    <a:lumMod val="75000"/>
                  </a:schemeClr>
                </a:solidFill>
              </a:rPr>
              <a:t>c.moveCreature</a:t>
            </a: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Stationary</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boolean</a:t>
            </a:r>
            <a:r>
              <a:rPr lang="sv-SE" sz="1400" dirty="0">
                <a:solidFill>
                  <a:schemeClr val="accent1">
                    <a:lumMod val="75000"/>
                  </a:schemeClr>
                </a:solidFill>
              </a:rPr>
              <a:t> </a:t>
            </a:r>
            <a:r>
              <a:rPr lang="sv-SE" sz="1400" dirty="0" err="1">
                <a:solidFill>
                  <a:schemeClr val="accent1">
                    <a:lumMod val="75000"/>
                  </a:schemeClr>
                </a:solidFill>
              </a:rPr>
              <a:t>allowed</a:t>
            </a:r>
            <a:r>
              <a:rPr lang="sv-SE" sz="1400" dirty="0">
                <a:solidFill>
                  <a:schemeClr val="accent1">
                    <a:lumMod val="75000"/>
                  </a:schemeClr>
                </a:solidFill>
              </a:rPr>
              <a:t> = </a:t>
            </a:r>
            <a:r>
              <a:rPr lang="sv-SE" sz="1400" dirty="0" err="1">
                <a:solidFill>
                  <a:schemeClr val="accent1">
                    <a:lumMod val="75000"/>
                  </a:schemeClr>
                </a:solidFill>
              </a:rPr>
              <a:t>false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(c </a:t>
            </a:r>
            <a:r>
              <a:rPr lang="sv-SE" sz="1400" dirty="0" err="1">
                <a:solidFill>
                  <a:schemeClr val="accent1">
                    <a:lumMod val="75000"/>
                  </a:schemeClr>
                </a:solidFill>
              </a:rPr>
              <a:t>instanceof</a:t>
            </a:r>
            <a:r>
              <a:rPr lang="sv-SE" sz="1400" dirty="0">
                <a:solidFill>
                  <a:schemeClr val="accent1">
                    <a:lumMod val="75000"/>
                  </a:schemeClr>
                </a:solidFill>
              </a:rPr>
              <a:t> Hero)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allowed</a:t>
            </a:r>
            <a:r>
              <a:rPr lang="sv-SE" sz="1400" dirty="0">
                <a:solidFill>
                  <a:schemeClr val="accent1">
                    <a:lumMod val="75000"/>
                  </a:schemeClr>
                </a:solidFill>
              </a:rPr>
              <a:t> = </a:t>
            </a:r>
            <a:r>
              <a:rPr lang="sv-SE" sz="1400" dirty="0" err="1">
                <a:solidFill>
                  <a:schemeClr val="accent1">
                    <a:lumMod val="75000"/>
                  </a:schemeClr>
                </a:solidFill>
              </a:rPr>
              <a:t>true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 </a:t>
            </a:r>
            <a:r>
              <a:rPr lang="sv-SE" sz="1400" dirty="0" err="1">
                <a:solidFill>
                  <a:schemeClr val="accent1">
                    <a:lumMod val="75000"/>
                  </a:schemeClr>
                </a:solidFill>
              </a:rPr>
              <a:t>instanceof</a:t>
            </a:r>
            <a:r>
              <a:rPr lang="sv-SE" sz="1400" dirty="0">
                <a:solidFill>
                  <a:schemeClr val="accent1">
                    <a:lumMod val="75000"/>
                  </a:schemeClr>
                </a:solidFill>
              </a:rPr>
              <a:t> Item) {</a:t>
            </a:r>
            <a:br>
              <a:rPr lang="sv-SE" sz="1400" dirty="0">
                <a:solidFill>
                  <a:schemeClr val="accent1">
                    <a:lumMod val="75000"/>
                  </a:schemeClr>
                </a:solidFill>
              </a:rPr>
            </a:br>
            <a:r>
              <a:rPr lang="sv-SE" sz="1400" dirty="0">
                <a:solidFill>
                  <a:schemeClr val="accent1">
                    <a:lumMod val="75000"/>
                  </a:schemeClr>
                </a:solidFill>
              </a:rPr>
              <a:t>                    ((Hero) c).</a:t>
            </a:r>
            <a:r>
              <a:rPr lang="sv-SE" sz="1400" dirty="0" err="1">
                <a:solidFill>
                  <a:schemeClr val="accent1">
                    <a:lumMod val="75000"/>
                  </a:schemeClr>
                </a:solidFill>
              </a:rPr>
              <a:t>pickUpItem</a:t>
            </a:r>
            <a:r>
              <a:rPr lang="sv-SE" sz="1400" dirty="0">
                <a:solidFill>
                  <a:schemeClr val="accent1">
                    <a:lumMod val="75000"/>
                  </a:schemeClr>
                </a:solidFill>
              </a:rPr>
              <a:t>((Item)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 </a:t>
            </a:r>
            <a:r>
              <a:rPr lang="sv-SE" sz="1400" dirty="0" err="1">
                <a:solidFill>
                  <a:schemeClr val="accent1">
                    <a:lumMod val="75000"/>
                  </a:schemeClr>
                </a:solidFill>
              </a:rPr>
              <a:t>else</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 == </a:t>
            </a:r>
            <a:r>
              <a:rPr lang="sv-SE" sz="1400" dirty="0" err="1">
                <a:solidFill>
                  <a:schemeClr val="accent1">
                    <a:lumMod val="75000"/>
                  </a:schemeClr>
                </a:solidFill>
              </a:rPr>
              <a:t>null</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allowed</a:t>
            </a:r>
            <a:r>
              <a:rPr lang="sv-SE" sz="1400" dirty="0">
                <a:solidFill>
                  <a:schemeClr val="accent1">
                    <a:lumMod val="75000"/>
                  </a:schemeClr>
                </a:solidFill>
              </a:rPr>
              <a:t> = </a:t>
            </a:r>
            <a:r>
              <a:rPr lang="sv-SE" sz="1400" dirty="0" err="1">
                <a:solidFill>
                  <a:schemeClr val="accent1">
                    <a:lumMod val="75000"/>
                  </a:schemeClr>
                </a:solidFill>
              </a:rPr>
              <a:t>true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allowed</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[0]][</a:t>
            </a:r>
            <a:r>
              <a:rPr lang="sv-SE" sz="1400" dirty="0" err="1">
                <a:solidFill>
                  <a:schemeClr val="accent1">
                    <a:lumMod val="75000"/>
                  </a:schemeClr>
                </a:solidFill>
              </a:rPr>
              <a:t>pos</a:t>
            </a:r>
            <a:r>
              <a:rPr lang="sv-SE" sz="1400" dirty="0">
                <a:solidFill>
                  <a:schemeClr val="accent1">
                    <a:lumMod val="75000"/>
                  </a:schemeClr>
                </a:solidFill>
              </a:rPr>
              <a:t>[1]]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 = c;</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c.setPosition</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 </a:t>
            </a:r>
            <a:r>
              <a:rPr lang="sv-SE" sz="1400" dirty="0" err="1">
                <a:solidFill>
                  <a:schemeClr val="accent1">
                    <a:lumMod val="75000"/>
                  </a:schemeClr>
                </a:solidFill>
              </a:rPr>
              <a:t>pos</a:t>
            </a:r>
            <a:r>
              <a:rPr lang="sv-SE" sz="1400" dirty="0">
                <a:solidFill>
                  <a:schemeClr val="accent1">
                    <a:lumMod val="75000"/>
                  </a:schemeClr>
                </a:solidFill>
              </a:rPr>
              <a:t>[3]);</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593016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9788" y="2589195"/>
            <a:ext cx="5157787" cy="3600467"/>
          </a:xfrm>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 första versionen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fontScale="77500" lnSpcReduction="20000"/>
          </a:bodyPr>
          <a:lstStyle/>
          <a:p>
            <a:pPr>
              <a:lnSpc>
                <a:spcPct val="160000"/>
              </a:lnSpc>
              <a:spcBef>
                <a:spcPts val="100"/>
              </a:spcBef>
            </a:pPr>
            <a:r>
              <a:rPr lang="sv-SE" dirty="0"/>
              <a:t>Omvänt arbetssätt</a:t>
            </a:r>
          </a:p>
          <a:p>
            <a:pPr lvl="1">
              <a:lnSpc>
                <a:spcPct val="160000"/>
              </a:lnSpc>
              <a:spcBef>
                <a:spcPts val="100"/>
              </a:spcBef>
            </a:pPr>
            <a:r>
              <a:rPr lang="sv-SE" dirty="0"/>
              <a:t>Snarare utforskande testning</a:t>
            </a:r>
          </a:p>
          <a:p>
            <a:pPr lvl="1">
              <a:lnSpc>
                <a:spcPct val="160000"/>
              </a:lnSpc>
              <a:spcBef>
                <a:spcPts val="100"/>
              </a:spcBef>
            </a:pPr>
            <a:r>
              <a:rPr lang="sv-SE" dirty="0"/>
              <a:t>Kompileringsfel innan </a:t>
            </a:r>
            <a:r>
              <a:rPr lang="sv-SE" dirty="0" err="1"/>
              <a:t>konstruktorer</a:t>
            </a:r>
            <a:r>
              <a:rPr lang="sv-SE" dirty="0"/>
              <a:t> skrivits</a:t>
            </a:r>
          </a:p>
          <a:p>
            <a:pPr lvl="1">
              <a:lnSpc>
                <a:spcPct val="160000"/>
              </a:lnSpc>
              <a:spcBef>
                <a:spcPts val="100"/>
              </a:spcBef>
            </a:pPr>
            <a:endParaRPr lang="sv-SE" sz="500" dirty="0"/>
          </a:p>
          <a:p>
            <a:pPr>
              <a:lnSpc>
                <a:spcPct val="160000"/>
              </a:lnSpc>
              <a:spcBef>
                <a:spcPts val="100"/>
              </a:spcBef>
            </a:pPr>
            <a:r>
              <a:rPr lang="sv-SE" dirty="0"/>
              <a:t>Ingen testplan, oordnade testfall, vad har testats?</a:t>
            </a:r>
          </a:p>
          <a:p>
            <a:pPr lvl="1">
              <a:lnSpc>
                <a:spcPct val="160000"/>
              </a:lnSpc>
              <a:spcBef>
                <a:spcPts val="100"/>
              </a:spcBef>
            </a:pPr>
            <a:r>
              <a:rPr lang="sv-SE" dirty="0"/>
              <a:t>Inga spårbarhetsmatriser</a:t>
            </a:r>
          </a:p>
          <a:p>
            <a:pPr>
              <a:lnSpc>
                <a:spcPct val="160000"/>
              </a:lnSpc>
              <a:spcBef>
                <a:spcPts val="100"/>
              </a:spcBef>
            </a:pPr>
            <a:endParaRPr lang="sv-SE" sz="500" dirty="0"/>
          </a:p>
          <a:p>
            <a:pPr>
              <a:lnSpc>
                <a:spcPct val="160000"/>
              </a:lnSpc>
              <a:spcBef>
                <a:spcPts val="100"/>
              </a:spcBef>
            </a:pPr>
            <a:r>
              <a:rPr lang="sv-SE" dirty="0"/>
              <a:t>Svårt namnge testfall</a:t>
            </a:r>
          </a:p>
          <a:p>
            <a:pPr>
              <a:lnSpc>
                <a:spcPct val="160000"/>
              </a:lnSpc>
              <a:spcBef>
                <a:spcPts val="100"/>
              </a:spcBef>
            </a:pPr>
            <a:endParaRPr lang="sv-SE" sz="500" dirty="0"/>
          </a:p>
          <a:p>
            <a:pPr>
              <a:lnSpc>
                <a:spcPct val="160000"/>
              </a:lnSpc>
              <a:spcBef>
                <a:spcPts val="100"/>
              </a:spcBef>
            </a:pPr>
            <a:r>
              <a:rPr lang="sv-SE" dirty="0"/>
              <a:t>Testning slumpfunktioner</a:t>
            </a:r>
          </a:p>
          <a:p>
            <a:pPr>
              <a:lnSpc>
                <a:spcPct val="160000"/>
              </a:lnSpc>
              <a:spcBef>
                <a:spcPts val="100"/>
              </a:spcBef>
            </a:pPr>
            <a:endParaRPr lang="sv-SE" sz="500" dirty="0"/>
          </a:p>
          <a:p>
            <a:pPr marL="457200" lvl="1" indent="0">
              <a:lnSpc>
                <a:spcPct val="160000"/>
              </a:lnSpc>
              <a:spcBef>
                <a:spcPts val="100"/>
              </a:spcBef>
              <a:buNone/>
            </a:pPr>
            <a:endParaRPr lang="sv-SE" sz="500" dirty="0"/>
          </a:p>
          <a:p>
            <a:pPr>
              <a:lnSpc>
                <a:spcPct val="160000"/>
              </a:lnSpc>
              <a:spcBef>
                <a:spcPts val="100"/>
              </a:spcBef>
            </a:pPr>
            <a:r>
              <a:rPr lang="sv-SE" dirty="0"/>
              <a:t>Bra arbetssätt för att dela upp metoder i hanterbara bitar!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a:t>
            </a:r>
            <a:r>
              <a:rPr lang="sv-SE" dirty="0" err="1"/>
              <a:t>class</a:t>
            </a:r>
            <a:r>
              <a:rPr lang="sv-SE" dirty="0"/>
              <a:t> Hero</a:t>
            </a:r>
          </a:p>
        </p:txBody>
      </p:sp>
      <p:sp>
        <p:nvSpPr>
          <p:cNvPr id="3" name="Platshållare för innehåll 2"/>
          <p:cNvSpPr>
            <a:spLocks noGrp="1"/>
          </p:cNvSpPr>
          <p:nvPr>
            <p:ph idx="1"/>
          </p:nvPr>
        </p:nvSpPr>
        <p:spPr/>
        <p:txBody>
          <a:bodyPr>
            <a:normAutofit/>
          </a:bodyPr>
          <a:lstStyle/>
          <a:p>
            <a:pPr>
              <a:lnSpc>
                <a:spcPct val="150000"/>
              </a:lnSpc>
            </a:pPr>
            <a:r>
              <a:rPr lang="sv-SE" dirty="0"/>
              <a:t>Syfte: Testa indatadomänen för </a:t>
            </a:r>
            <a:r>
              <a:rPr lang="sv-SE" dirty="0" err="1"/>
              <a:t>konstruktor</a:t>
            </a:r>
            <a:r>
              <a:rPr lang="sv-SE" dirty="0"/>
              <a:t> och metoder i Hero</a:t>
            </a:r>
            <a:endParaRPr lang="sv-SE" sz="1400" dirty="0"/>
          </a:p>
          <a:p>
            <a:pPr>
              <a:lnSpc>
                <a:spcPct val="150000"/>
              </a:lnSpc>
            </a:pPr>
            <a:r>
              <a:rPr lang="sv-SE" dirty="0"/>
              <a:t>Motivering: Tydliga valida och </a:t>
            </a:r>
            <a:r>
              <a:rPr lang="sv-SE" dirty="0" err="1"/>
              <a:t>invalida</a:t>
            </a:r>
            <a:r>
              <a:rPr lang="sv-SE" dirty="0"/>
              <a:t> värden i klassen. Hög komplexitet, WMC (25).</a:t>
            </a:r>
          </a:p>
          <a:p>
            <a:pPr>
              <a:lnSpc>
                <a:spcPct val="150000"/>
              </a:lnSpc>
            </a:pPr>
            <a:r>
              <a:rPr lang="sv-SE" dirty="0"/>
              <a:t>Dock endast 1 argument per metod, kan ej täcka in flera valida klasser per testfall</a:t>
            </a:r>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r>
              <a:rPr lang="sv-SE" dirty="0"/>
              <a:t> IDEA</a:t>
            </a:r>
          </a:p>
          <a:p>
            <a:r>
              <a:rPr lang="sv-SE" dirty="0"/>
              <a:t>Byggscript med </a:t>
            </a:r>
            <a:r>
              <a:rPr lang="sv-SE" dirty="0" err="1"/>
              <a:t>Maven</a:t>
            </a:r>
            <a:endParaRPr lang="sv-SE" dirty="0"/>
          </a:p>
          <a:p>
            <a:r>
              <a:rPr lang="sv-SE" dirty="0" err="1"/>
              <a:t>Coverage</a:t>
            </a:r>
            <a:r>
              <a:rPr lang="sv-SE" dirty="0"/>
              <a:t> med </a:t>
            </a:r>
            <a:r>
              <a:rPr lang="sv-SE" dirty="0" err="1"/>
              <a:t>IntelliJ</a:t>
            </a:r>
            <a:r>
              <a:rPr lang="sv-SE" dirty="0"/>
              <a:t> IDEA</a:t>
            </a:r>
          </a:p>
          <a:p>
            <a:r>
              <a:rPr lang="sv-SE" dirty="0"/>
              <a:t>Testverktyg </a:t>
            </a:r>
            <a:r>
              <a:rPr lang="sv-SE" dirty="0" err="1"/>
              <a:t>FindBugs</a:t>
            </a:r>
            <a:r>
              <a:rPr lang="sv-SE" dirty="0"/>
              <a:t>-IDEA för </a:t>
            </a:r>
            <a:r>
              <a:rPr lang="sv-SE" dirty="0" err="1"/>
              <a:t>IntelliJ</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923925" y="2251075"/>
            <a:ext cx="4762500" cy="1325563"/>
          </a:xfrm>
        </p:spPr>
        <p:txBody>
          <a:bodyPr/>
          <a:lstStyle/>
          <a:p>
            <a:r>
              <a:rPr lang="sv-SE" dirty="0"/>
              <a:t>Ekvivalensklasserna</a:t>
            </a:r>
          </a:p>
        </p:txBody>
      </p:sp>
      <p:pic>
        <p:nvPicPr>
          <p:cNvPr id="11" name="Content Placeholder 10">
            <a:extLst>
              <a:ext uri="{FF2B5EF4-FFF2-40B4-BE49-F238E27FC236}">
                <a16:creationId xmlns:a16="http://schemas.microsoft.com/office/drawing/2014/main" id="{51C062B3-E14E-2F48-AFCB-45BE5372612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07234" y="606015"/>
            <a:ext cx="3122566" cy="564596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Testfall</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5" name="Bildobjekt 4">
            <a:extLst>
              <a:ext uri="{FF2B5EF4-FFF2-40B4-BE49-F238E27FC236}">
                <a16:creationId xmlns:a16="http://schemas.microsoft.com/office/drawing/2014/main" id="{4E48DE43-C7FE-C64A-B1FD-CE9F953629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0781" y="2436061"/>
            <a:ext cx="5803900" cy="2755900"/>
          </a:xfrm>
          <a:prstGeom prst="rect">
            <a:avLst/>
          </a:prstGeom>
        </p:spPr>
      </p:pic>
    </p:spTree>
    <p:custDataLst>
      <p:tags r:id="rId1"/>
    </p:custDataLst>
    <p:extLst>
      <p:ext uri="{BB962C8B-B14F-4D97-AF65-F5344CB8AC3E}">
        <p14:creationId xmlns:p14="http://schemas.microsoft.com/office/powerpoint/2010/main" val="1900409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Testmatris</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8" name="Platshållare för innehåll 7">
            <a:extLst>
              <a:ext uri="{FF2B5EF4-FFF2-40B4-BE49-F238E27FC236}">
                <a16:creationId xmlns:a16="http://schemas.microsoft.com/office/drawing/2014/main" id="{91D8A0DA-EE56-F94E-A94F-9CEFD4BDBCF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213505" y="1401930"/>
            <a:ext cx="6140294" cy="4898240"/>
          </a:xfrm>
        </p:spPr>
      </p:pic>
    </p:spTree>
    <p:custDataLst>
      <p:tags r:id="rId1"/>
    </p:custDataLst>
    <p:extLst>
      <p:ext uri="{BB962C8B-B14F-4D97-AF65-F5344CB8AC3E}">
        <p14:creationId xmlns:p14="http://schemas.microsoft.com/office/powerpoint/2010/main" val="489378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 </a:t>
            </a:r>
            <a:r>
              <a:rPr lang="sv-SE" dirty="0" err="1"/>
              <a:t>Equipped</a:t>
            </a:r>
            <a:r>
              <a:rPr lang="sv-SE" dirty="0"/>
              <a:t> </a:t>
            </a:r>
            <a:r>
              <a:rPr lang="sv-SE" dirty="0" err="1"/>
              <a:t>items</a:t>
            </a:r>
            <a:r>
              <a:rPr lang="sv-SE" dirty="0"/>
              <a:t> (</a:t>
            </a:r>
            <a:r>
              <a:rPr lang="sv-SE" dirty="0" err="1"/>
              <a:t>class</a:t>
            </a:r>
            <a:r>
              <a:rPr lang="sv-SE" dirty="0"/>
              <a:t> Hero)</a:t>
            </a:r>
          </a:p>
        </p:txBody>
      </p:sp>
      <p:sp>
        <p:nvSpPr>
          <p:cNvPr id="3" name="Platshållare för innehåll 2"/>
          <p:cNvSpPr>
            <a:spLocks noGrp="1"/>
          </p:cNvSpPr>
          <p:nvPr>
            <p:ph idx="1"/>
          </p:nvPr>
        </p:nvSpPr>
        <p:spPr/>
        <p:txBody>
          <a:bodyPr/>
          <a:lstStyle/>
          <a:p>
            <a:r>
              <a:rPr lang="sv-SE" dirty="0"/>
              <a:t>Motivering: Vi använde </a:t>
            </a:r>
            <a:r>
              <a:rPr lang="sv-SE" dirty="0" err="1"/>
              <a:t>equippment</a:t>
            </a:r>
            <a:r>
              <a:rPr lang="sv-SE" dirty="0"/>
              <a:t> systemet på Hero till vår tillståndsmaskin då dom </a:t>
            </a:r>
            <a:r>
              <a:rPr lang="sv-SE" dirty="0" err="1"/>
              <a:t>equippade</a:t>
            </a:r>
            <a:r>
              <a:rPr lang="sv-SE" dirty="0"/>
              <a:t> delarna kan ha olika status (</a:t>
            </a:r>
            <a:r>
              <a:rPr lang="sv-SE" dirty="0" err="1"/>
              <a:t>Equippat</a:t>
            </a:r>
            <a:r>
              <a:rPr lang="sv-SE" dirty="0"/>
              <a:t>/Tomt vapen, </a:t>
            </a:r>
            <a:r>
              <a:rPr lang="sv-SE" dirty="0" err="1"/>
              <a:t>Equippat</a:t>
            </a:r>
            <a:r>
              <a:rPr lang="sv-SE" dirty="0"/>
              <a:t>/Tomt </a:t>
            </a:r>
            <a:r>
              <a:rPr lang="sv-SE" dirty="0" err="1"/>
              <a:t>armor</a:t>
            </a:r>
            <a:r>
              <a:rPr lang="sv-SE" dirty="0"/>
              <a:t>) samt att man kan komma till dom olika tillstånden på olika sätt eftersom det aktuella </a:t>
            </a:r>
            <a:r>
              <a:rPr lang="sv-SE" dirty="0" err="1"/>
              <a:t>itemet</a:t>
            </a:r>
            <a:r>
              <a:rPr lang="sv-SE" dirty="0"/>
              <a:t> endast byts ut om ett nytt item är starkare. På detta sätt kan vi prova olika sekvenser av upplockande av </a:t>
            </a:r>
            <a:r>
              <a:rPr lang="sv-SE" dirty="0" err="1"/>
              <a:t>items</a:t>
            </a:r>
            <a:r>
              <a:rPr lang="sv-SE" dirty="0"/>
              <a:t> för att se att den </a:t>
            </a:r>
            <a:r>
              <a:rPr lang="sv-SE" dirty="0" err="1"/>
              <a:t>equippade</a:t>
            </a:r>
            <a:r>
              <a:rPr lang="sv-SE" dirty="0"/>
              <a:t> delen är korrekt.</a:t>
            </a:r>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pic>
        <p:nvPicPr>
          <p:cNvPr id="5" name="Platshållare för innehåll 4">
            <a:extLst>
              <a:ext uri="{FF2B5EF4-FFF2-40B4-BE49-F238E27FC236}">
                <a16:creationId xmlns:a16="http://schemas.microsoft.com/office/drawing/2014/main" id="{3873E550-95ED-8041-B44A-2730C780F5A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12690" y="537637"/>
            <a:ext cx="7479310" cy="5782726"/>
          </a:xfrm>
        </p:spPr>
      </p:pic>
    </p:spTree>
    <p:custDataLst>
      <p:tags r:id="rId1"/>
    </p:custDataLst>
    <p:extLst>
      <p:ext uri="{BB962C8B-B14F-4D97-AF65-F5344CB8AC3E}">
        <p14:creationId xmlns:p14="http://schemas.microsoft.com/office/powerpoint/2010/main" val="2924590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4" name="Platshållare för innehåll 3">
            <a:extLst>
              <a:ext uri="{FF2B5EF4-FFF2-40B4-BE49-F238E27FC236}">
                <a16:creationId xmlns:a16="http://schemas.microsoft.com/office/drawing/2014/main" id="{7893500F-56EC-3C4B-8DC5-C12C8CC428BF}"/>
              </a:ext>
            </a:extLst>
          </p:cNvPr>
          <p:cNvSpPr>
            <a:spLocks noGrp="1"/>
          </p:cNvSpPr>
          <p:nvPr>
            <p:ph sz="half" idx="1"/>
          </p:nvPr>
        </p:nvSpPr>
        <p:spPr/>
        <p:txBody>
          <a:bodyPr>
            <a:normAutofit/>
          </a:bodyPr>
          <a:lstStyle/>
          <a:p>
            <a:pPr marL="0" indent="0">
              <a:buNone/>
            </a:pPr>
            <a:r>
              <a:rPr lang="sv-SE" dirty="0"/>
              <a:t>(1) Hero plockar upp vapen med styrka 50.</a:t>
            </a:r>
          </a:p>
          <a:p>
            <a:pPr marL="0" indent="0">
              <a:buNone/>
            </a:pPr>
            <a:r>
              <a:rPr lang="sv-SE" dirty="0"/>
              <a:t>(3) …vapen med styrka 15.</a:t>
            </a:r>
          </a:p>
          <a:p>
            <a:pPr marL="0" indent="0">
              <a:buNone/>
            </a:pPr>
            <a:r>
              <a:rPr lang="sv-SE" dirty="0"/>
              <a:t>(2) …vapen med styrka 100.</a:t>
            </a:r>
          </a:p>
          <a:p>
            <a:pPr marL="0" indent="0">
              <a:buNone/>
            </a:pPr>
            <a:r>
              <a:rPr lang="sv-SE" dirty="0"/>
              <a:t>(4) …</a:t>
            </a:r>
            <a:r>
              <a:rPr lang="sv-SE" dirty="0" err="1"/>
              <a:t>armor</a:t>
            </a:r>
            <a:r>
              <a:rPr lang="sv-SE" dirty="0"/>
              <a:t> med styrka 30.</a:t>
            </a:r>
          </a:p>
          <a:p>
            <a:pPr marL="0" indent="0">
              <a:buNone/>
            </a:pPr>
            <a:r>
              <a:rPr lang="sv-SE" dirty="0"/>
              <a:t>(8) …</a:t>
            </a:r>
            <a:r>
              <a:rPr lang="sv-SE" dirty="0" err="1"/>
              <a:t>armor</a:t>
            </a:r>
            <a:r>
              <a:rPr lang="sv-SE" dirty="0"/>
              <a:t> med styrka 56.</a:t>
            </a:r>
          </a:p>
          <a:p>
            <a:pPr marL="0" indent="0">
              <a:buNone/>
            </a:pPr>
            <a:r>
              <a:rPr lang="sv-SE" dirty="0"/>
              <a:t>(6) …vapen med styrka 75.</a:t>
            </a:r>
          </a:p>
        </p:txBody>
      </p:sp>
      <p:sp>
        <p:nvSpPr>
          <p:cNvPr id="5" name="Platshållare för innehåll 4">
            <a:extLst>
              <a:ext uri="{FF2B5EF4-FFF2-40B4-BE49-F238E27FC236}">
                <a16:creationId xmlns:a16="http://schemas.microsoft.com/office/drawing/2014/main" id="{84C649E6-CD4F-6847-A09E-F0A52CA6CDB7}"/>
              </a:ext>
            </a:extLst>
          </p:cNvPr>
          <p:cNvSpPr>
            <a:spLocks noGrp="1"/>
          </p:cNvSpPr>
          <p:nvPr>
            <p:ph sz="half" idx="2"/>
          </p:nvPr>
        </p:nvSpPr>
        <p:spPr/>
        <p:txBody>
          <a:bodyPr>
            <a:normAutofit/>
          </a:bodyPr>
          <a:lstStyle/>
          <a:p>
            <a:pPr marL="0" indent="0">
              <a:buNone/>
            </a:pPr>
            <a:r>
              <a:rPr lang="sv-SE" dirty="0"/>
              <a:t>(12) Hero plockar upp </a:t>
            </a:r>
            <a:r>
              <a:rPr lang="sv-SE" dirty="0" err="1"/>
              <a:t>armor</a:t>
            </a:r>
            <a:r>
              <a:rPr lang="sv-SE" dirty="0"/>
              <a:t> med styrka 5.</a:t>
            </a:r>
          </a:p>
          <a:p>
            <a:pPr marL="0" indent="0">
              <a:buNone/>
            </a:pPr>
            <a:r>
              <a:rPr lang="sv-SE" dirty="0"/>
              <a:t>(11) …</a:t>
            </a:r>
            <a:r>
              <a:rPr lang="sv-SE" dirty="0" err="1"/>
              <a:t>armor</a:t>
            </a:r>
            <a:r>
              <a:rPr lang="sv-SE" dirty="0"/>
              <a:t> med styrka 3.</a:t>
            </a:r>
          </a:p>
          <a:p>
            <a:pPr marL="0" indent="0">
              <a:buNone/>
            </a:pPr>
            <a:r>
              <a:rPr lang="sv-SE" dirty="0"/>
              <a:t>(10) …</a:t>
            </a:r>
            <a:r>
              <a:rPr lang="sv-SE" dirty="0" err="1"/>
              <a:t>armor</a:t>
            </a:r>
            <a:r>
              <a:rPr lang="sv-SE" dirty="0"/>
              <a:t> med styrka 88.</a:t>
            </a:r>
          </a:p>
          <a:p>
            <a:pPr marL="0" indent="0">
              <a:buNone/>
            </a:pPr>
            <a:r>
              <a:rPr lang="sv-SE" dirty="0"/>
              <a:t>(9) …vapen med styrka 75.</a:t>
            </a:r>
          </a:p>
          <a:p>
            <a:pPr marL="0" indent="0">
              <a:buNone/>
            </a:pPr>
            <a:r>
              <a:rPr lang="sv-SE" dirty="0"/>
              <a:t>(7) …</a:t>
            </a:r>
            <a:r>
              <a:rPr lang="sv-SE" dirty="0" err="1"/>
              <a:t>armor</a:t>
            </a:r>
            <a:r>
              <a:rPr lang="sv-SE" dirty="0"/>
              <a:t> med styrka 50.</a:t>
            </a:r>
          </a:p>
          <a:p>
            <a:pPr marL="0" indent="0">
              <a:buNone/>
            </a:pPr>
            <a:r>
              <a:rPr lang="sv-SE" dirty="0"/>
              <a:t>(5) …vapen med styrka 98.</a:t>
            </a:r>
          </a:p>
          <a:p>
            <a:endParaRPr lang="sv-SE" dirty="0"/>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normAutofit/>
          </a:bodyPr>
          <a:lstStyle/>
          <a:p>
            <a:r>
              <a:rPr lang="sv-SE" dirty="0"/>
              <a:t>Granskning av grupp 3: klass </a:t>
            </a:r>
            <a:r>
              <a:rPr lang="sv-SE" dirty="0" err="1"/>
              <a:t>MapGeneration</a:t>
            </a:r>
            <a:endParaRPr lang="sv-SE" dirty="0"/>
          </a:p>
          <a:p>
            <a:endParaRPr lang="sv-SE" sz="1100" dirty="0"/>
          </a:p>
          <a:p>
            <a:r>
              <a:rPr lang="sv-SE" dirty="0"/>
              <a:t>Granskning av vår klass </a:t>
            </a:r>
            <a:r>
              <a:rPr lang="sv-SE" dirty="0" err="1"/>
              <a:t>GeneratedMap</a:t>
            </a:r>
            <a:endParaRPr lang="sv-SE" dirty="0"/>
          </a:p>
          <a:p>
            <a:pPr lvl="1"/>
            <a:r>
              <a:rPr lang="sv-SE" dirty="0"/>
              <a:t>Varför denna klass? Komplexitet.</a:t>
            </a:r>
          </a:p>
          <a:p>
            <a:pPr lvl="1"/>
            <a:r>
              <a:rPr lang="sv-SE" dirty="0"/>
              <a:t>LOC: </a:t>
            </a:r>
            <a:r>
              <a:rPr lang="sv-SE" dirty="0">
                <a:highlight>
                  <a:srgbClr val="FFFF00"/>
                </a:highlight>
              </a:rPr>
              <a:t>245</a:t>
            </a:r>
          </a:p>
          <a:p>
            <a:pPr lvl="1"/>
            <a:endParaRPr lang="sv-SE" sz="1100" dirty="0"/>
          </a:p>
          <a:p>
            <a:r>
              <a:rPr lang="sv-SE" dirty="0"/>
              <a:t>Checklista från </a:t>
            </a:r>
            <a:r>
              <a:rPr lang="sv-SE" dirty="0" err="1"/>
              <a:t>Seminarie</a:t>
            </a:r>
            <a:r>
              <a:rPr lang="sv-SE" dirty="0"/>
              <a:t> 2, motsvarande process</a:t>
            </a:r>
          </a:p>
          <a:p>
            <a:pPr lvl="1"/>
            <a:r>
              <a:rPr lang="sv-SE" dirty="0"/>
              <a:t>Enskilda förberedelser</a:t>
            </a:r>
          </a:p>
          <a:p>
            <a:pPr lvl="1"/>
            <a:r>
              <a:rPr lang="sv-SE" dirty="0"/>
              <a:t>Roller: Moderator, uppläsare, tre inspektörer, en representant från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a:xfrm>
            <a:off x="942975" y="1825625"/>
            <a:ext cx="5714499" cy="4351338"/>
          </a:xfrm>
        </p:spPr>
        <p:txBody>
          <a:bodyPr>
            <a:normAutofit lnSpcReduction="10000"/>
          </a:bodyPr>
          <a:lstStyle/>
          <a:p>
            <a:pPr marL="0" indent="0">
              <a:buNone/>
            </a:pPr>
            <a:r>
              <a:rPr lang="sv-SE" dirty="0"/>
              <a:t>Defekt</a:t>
            </a:r>
          </a:p>
          <a:p>
            <a:pPr marL="514350" indent="-514350">
              <a:buFont typeface="+mj-lt"/>
              <a:buAutoNum type="arabicPeriod"/>
            </a:pPr>
            <a:r>
              <a:rPr lang="sv-SE" sz="1400" dirty="0"/>
              <a:t>Formatering: </a:t>
            </a:r>
            <a:r>
              <a:rPr lang="sv-SE" sz="1400" dirty="0" err="1"/>
              <a:t>indentering</a:t>
            </a:r>
            <a:r>
              <a:rPr lang="sv-SE" sz="1400" dirty="0"/>
              <a:t> &amp; blanka rader</a:t>
            </a:r>
          </a:p>
          <a:p>
            <a:pPr marL="514350" indent="-514350">
              <a:buFont typeface="+mj-lt"/>
              <a:buAutoNum type="arabicPeriod"/>
            </a:pPr>
            <a:r>
              <a:rPr lang="sv-SE" sz="1400" dirty="0" err="1"/>
              <a:t>GameMap</a:t>
            </a:r>
            <a:r>
              <a:rPr lang="sv-SE" sz="1400" dirty="0"/>
              <a:t> </a:t>
            </a:r>
            <a:r>
              <a:rPr lang="sv-SE" sz="1400" dirty="0" err="1"/>
              <a:t>gameMap</a:t>
            </a:r>
            <a:r>
              <a:rPr lang="sv-SE" sz="1400" dirty="0"/>
              <a:t> initieras aldrig men skickas med i metodanrop.</a:t>
            </a:r>
          </a:p>
          <a:p>
            <a:pPr marL="514350" indent="-514350">
              <a:buFont typeface="+mj-lt"/>
              <a:buAutoNum type="arabicPeriod"/>
            </a:pPr>
            <a:r>
              <a:rPr lang="sv-SE" sz="1400" dirty="0"/>
              <a:t>Namngivning: </a:t>
            </a:r>
            <a:r>
              <a:rPr lang="sv-SE" sz="1400" dirty="0" err="1"/>
              <a:t>io</a:t>
            </a:r>
            <a:r>
              <a:rPr lang="sv-SE" sz="1400" dirty="0"/>
              <a:t>, </a:t>
            </a:r>
            <a:r>
              <a:rPr lang="sv-SE" sz="1400" dirty="0" err="1"/>
              <a:t>emptySpots</a:t>
            </a:r>
            <a:r>
              <a:rPr lang="sv-SE" sz="1400" dirty="0"/>
              <a:t>, </a:t>
            </a:r>
            <a:br>
              <a:rPr lang="sv-SE" sz="1400" dirty="0"/>
            </a:br>
            <a:r>
              <a:rPr lang="sv-SE" sz="1400" dirty="0" err="1"/>
              <a:t>getEmptyAndRemoveSpots</a:t>
            </a:r>
            <a:r>
              <a:rPr lang="sv-SE" sz="1400" dirty="0"/>
              <a:t>,</a:t>
            </a:r>
            <a:br>
              <a:rPr lang="sv-SE" sz="1400" dirty="0"/>
            </a:br>
            <a:r>
              <a:rPr lang="sv-SE" sz="1400" dirty="0" err="1"/>
              <a:t>checkNearestPoint</a:t>
            </a:r>
            <a:r>
              <a:rPr lang="sv-SE" sz="1400" dirty="0"/>
              <a:t>, </a:t>
            </a:r>
            <a:r>
              <a:rPr lang="sv-SE" sz="1400" dirty="0" err="1"/>
              <a:t>endPoint</a:t>
            </a:r>
            <a:endParaRPr lang="sv-SE" sz="1400" dirty="0"/>
          </a:p>
          <a:p>
            <a:pPr marL="514350" indent="-514350">
              <a:buFont typeface="+mj-lt"/>
              <a:buAutoNum type="arabicPeriod"/>
            </a:pPr>
            <a:r>
              <a:rPr lang="sv-SE" sz="1400" dirty="0"/>
              <a:t>Kommentarer på svenska.</a:t>
            </a:r>
          </a:p>
          <a:p>
            <a:pPr marL="514350" indent="-514350">
              <a:buFont typeface="+mj-lt"/>
              <a:buAutoNum type="arabicPeriod"/>
            </a:pPr>
            <a:r>
              <a:rPr lang="sv-SE" sz="1400" dirty="0">
                <a:highlight>
                  <a:srgbClr val="FF0000"/>
                </a:highlight>
              </a:rPr>
              <a:t>Kommentar</a:t>
            </a:r>
            <a:br>
              <a:rPr lang="sv-SE" sz="1400" dirty="0"/>
            </a:br>
            <a:r>
              <a:rPr lang="sv-SE" sz="1400" dirty="0" err="1"/>
              <a:t>entryPoint</a:t>
            </a:r>
            <a:r>
              <a:rPr lang="sv-SE" sz="1400" dirty="0"/>
              <a:t> = </a:t>
            </a:r>
            <a:r>
              <a:rPr lang="sv-SE" sz="1400" b="1" dirty="0"/>
              <a:t>new </a:t>
            </a:r>
            <a:r>
              <a:rPr lang="sv-SE" sz="1400" dirty="0"/>
              <a:t>Position(</a:t>
            </a:r>
            <a:r>
              <a:rPr lang="sv-SE" sz="1400" dirty="0" err="1"/>
              <a:t>width</a:t>
            </a:r>
            <a:r>
              <a:rPr lang="sv-SE" sz="1400" dirty="0"/>
              <a:t> / 2, </a:t>
            </a:r>
            <a:r>
              <a:rPr lang="sv-SE" sz="1400" dirty="0" err="1"/>
              <a:t>height</a:t>
            </a:r>
            <a:r>
              <a:rPr lang="sv-SE" sz="1400" dirty="0"/>
              <a:t> - 1);</a:t>
            </a:r>
            <a:br>
              <a:rPr lang="sv-SE" sz="1400" dirty="0"/>
            </a:br>
            <a:r>
              <a:rPr lang="sv-SE" sz="1400" dirty="0" err="1"/>
              <a:t>exitPoint</a:t>
            </a:r>
            <a:r>
              <a:rPr lang="sv-SE" sz="1400" dirty="0"/>
              <a:t> = </a:t>
            </a:r>
            <a:r>
              <a:rPr lang="sv-SE" sz="1400" b="1" dirty="0"/>
              <a:t>new </a:t>
            </a:r>
            <a:r>
              <a:rPr lang="sv-SE" sz="1400" dirty="0"/>
              <a:t>Position(</a:t>
            </a:r>
            <a:r>
              <a:rPr lang="sv-SE" sz="1400" dirty="0" err="1"/>
              <a:t>width</a:t>
            </a:r>
            <a:r>
              <a:rPr lang="sv-SE" sz="1400" dirty="0"/>
              <a:t> / 2, 1 + 1); </a:t>
            </a:r>
          </a:p>
          <a:p>
            <a:pPr marL="514350" indent="-514350">
              <a:buFont typeface="+mj-lt"/>
              <a:buAutoNum type="arabicPeriod"/>
            </a:pPr>
            <a:r>
              <a:rPr lang="sv-SE" sz="1400" dirty="0"/>
              <a:t>Upprepande kod i metoden </a:t>
            </a:r>
            <a:r>
              <a:rPr lang="sv-SE" sz="1400" dirty="0" err="1"/>
              <a:t>generatePath</a:t>
            </a:r>
            <a:r>
              <a:rPr lang="sv-SE" sz="1400" dirty="0"/>
              <a:t>, tillsammans </a:t>
            </a:r>
            <a:br>
              <a:rPr lang="sv-SE" sz="1400" dirty="0"/>
            </a:br>
            <a:r>
              <a:rPr lang="sv-SE" sz="1400" dirty="0"/>
              <a:t>med många kommentarer.</a:t>
            </a:r>
          </a:p>
          <a:p>
            <a:pPr marL="514350" indent="-514350">
              <a:buFont typeface="+mj-lt"/>
              <a:buAutoNum type="arabicPeriod"/>
            </a:pPr>
            <a:r>
              <a:rPr lang="sv-SE" sz="1400" dirty="0"/>
              <a:t>Kartan fylls med objekt baserat på procentuell fördelning, </a:t>
            </a:r>
            <a:br>
              <a:rPr lang="sv-SE" sz="1400" dirty="0"/>
            </a:br>
            <a:r>
              <a:rPr lang="sv-SE" sz="1400" dirty="0"/>
              <a:t>men listan töms under tiden vilket påverkar efterföljande beräkning.</a:t>
            </a:r>
          </a:p>
          <a:p>
            <a:pPr marL="514350" indent="-514350">
              <a:buFont typeface="+mj-lt"/>
              <a:buAutoNum type="arabicPeriod"/>
            </a:pPr>
            <a:r>
              <a:rPr lang="sv-SE" sz="1400" dirty="0"/>
              <a:t>Metoder som tog in Position </a:t>
            </a:r>
            <a:r>
              <a:rPr lang="sv-SE" sz="1400" dirty="0" err="1"/>
              <a:t>pos</a:t>
            </a:r>
            <a:r>
              <a:rPr lang="sv-SE" sz="1400" dirty="0"/>
              <a:t> som sedan inte används.</a:t>
            </a:r>
          </a:p>
          <a:p>
            <a:pPr marL="514350" indent="-514350">
              <a:buFont typeface="+mj-lt"/>
              <a:buAutoNum type="arabicPeriod"/>
            </a:pPr>
            <a:r>
              <a:rPr lang="sv-SE" sz="1400" dirty="0"/>
              <a:t>Två for-loopar som båda använder </a:t>
            </a:r>
            <a:r>
              <a:rPr lang="sv-SE" sz="1400" dirty="0" err="1"/>
              <a:t>width</a:t>
            </a:r>
            <a:r>
              <a:rPr lang="sv-SE" sz="1400" dirty="0"/>
              <a:t>, när den ena istället ska vara </a:t>
            </a:r>
            <a:r>
              <a:rPr lang="sv-SE" sz="1400" dirty="0" err="1"/>
              <a:t>height</a:t>
            </a:r>
            <a:r>
              <a:rPr lang="sv-SE" sz="1400" dirty="0"/>
              <a:t>.</a:t>
            </a:r>
          </a:p>
          <a:p>
            <a:pPr marL="514350" indent="-514350">
              <a:buFont typeface="+mj-lt"/>
              <a:buAutoNum type="arabicPeriod"/>
            </a:pPr>
            <a:endParaRPr lang="sv-SE" sz="1400" dirty="0"/>
          </a:p>
          <a:p>
            <a:pPr marL="514350" indent="-514350">
              <a:buFont typeface="+mj-lt"/>
              <a:buAutoNum type="arabicPeriod"/>
            </a:pPr>
            <a:endParaRPr lang="sv-SE" sz="2000" dirty="0"/>
          </a:p>
        </p:txBody>
      </p:sp>
      <p:sp>
        <p:nvSpPr>
          <p:cNvPr id="4" name="textruta 3">
            <a:extLst>
              <a:ext uri="{FF2B5EF4-FFF2-40B4-BE49-F238E27FC236}">
                <a16:creationId xmlns:a16="http://schemas.microsoft.com/office/drawing/2014/main" id="{5398A1A3-2557-CE44-B2AB-11DAFC2D8166}"/>
              </a:ext>
            </a:extLst>
          </p:cNvPr>
          <p:cNvSpPr txBox="1"/>
          <p:nvPr/>
        </p:nvSpPr>
        <p:spPr>
          <a:xfrm>
            <a:off x="7106653" y="1825625"/>
            <a:ext cx="4247147" cy="3323987"/>
          </a:xfrm>
          <a:prstGeom prst="rect">
            <a:avLst/>
          </a:prstGeom>
          <a:noFill/>
        </p:spPr>
        <p:txBody>
          <a:bodyPr wrap="square" rtlCol="0">
            <a:spAutoFit/>
          </a:bodyPr>
          <a:lstStyle/>
          <a:p>
            <a:r>
              <a:rPr lang="sv-SE" sz="2800" dirty="0"/>
              <a:t>Allvarlighetsgrad</a:t>
            </a:r>
          </a:p>
          <a:p>
            <a:endParaRPr lang="sv-SE" sz="1400" dirty="0"/>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err="1">
                <a:solidFill>
                  <a:srgbClr val="FF0000"/>
                </a:solidFill>
              </a:rPr>
              <a:t>Critical</a:t>
            </a:r>
            <a:endParaRPr lang="sv-SE" sz="1400" dirty="0">
              <a:solidFill>
                <a:srgbClr val="FF0000"/>
              </a:solidFill>
            </a:endParaRPr>
          </a:p>
          <a:p>
            <a:pPr marL="342900" indent="-342900">
              <a:buFont typeface="+mj-lt"/>
              <a:buAutoNum type="arabicPeriod"/>
            </a:pPr>
            <a:endParaRPr lang="sv-SE" sz="1400" dirty="0"/>
          </a:p>
          <a:p>
            <a:pPr marL="342900" indent="-342900">
              <a:buFont typeface="+mj-lt"/>
              <a:buAutoNum type="arabicPeriod"/>
            </a:pPr>
            <a:endParaRPr lang="sv-SE" sz="1400" dirty="0"/>
          </a:p>
          <a:p>
            <a:endParaRPr lang="sv-SE" sz="1400" dirty="0"/>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r>
              <a:rPr lang="sv-SE" dirty="0"/>
              <a:t>Svårt hitta fel, hög tröskel för att sätta sig in i koden</a:t>
            </a:r>
          </a:p>
          <a:p>
            <a:r>
              <a:rPr lang="sv-SE" dirty="0"/>
              <a:t>Bra med uppläsare</a:t>
            </a:r>
          </a:p>
          <a:p>
            <a:r>
              <a:rPr lang="sv-SE" dirty="0"/>
              <a:t>Lätt att hålla diskussionen kort och saklig</a:t>
            </a:r>
          </a:p>
          <a:p>
            <a:r>
              <a:rPr lang="sv-SE" dirty="0"/>
              <a:t>Lagom mkt kod att granska</a:t>
            </a:r>
          </a:p>
          <a:p>
            <a:r>
              <a:rPr lang="sv-SE" dirty="0"/>
              <a:t>Hittade liknande fel avseende namngivning och otydlighet</a:t>
            </a:r>
          </a:p>
          <a:p>
            <a:r>
              <a:rPr lang="sv-SE" dirty="0"/>
              <a:t>Hittade olika fel beroende på vad man själv utvecklat i vårt eget program </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5032375" cy="938463"/>
          </a:xfrm>
        </p:spPr>
        <p:txBody>
          <a:bodyPr>
            <a:normAutofit fontScale="90000"/>
          </a:bodyPr>
          <a:lstStyle/>
          <a:p>
            <a:r>
              <a:rPr lang="sv-SE" dirty="0"/>
              <a:t>Kodkritiksystem: </a:t>
            </a:r>
            <a:r>
              <a:rPr lang="sv-SE" dirty="0" err="1"/>
              <a:t>FindBugs</a:t>
            </a:r>
            <a:r>
              <a:rPr lang="sv-SE" dirty="0"/>
              <a:t> IDEA</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4965149" y="2208846"/>
            <a:ext cx="6950927" cy="2808503"/>
          </a:xfrm>
        </p:spPr>
      </p:pic>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2369880"/>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dirty="0"/>
              <a:t>get-metoder i ”</a:t>
            </a:r>
            <a:r>
              <a:rPr lang="sv-SE" dirty="0" err="1"/>
              <a:t>mutable</a:t>
            </a:r>
            <a:r>
              <a:rPr lang="sv-SE" dirty="0"/>
              <a:t>” objekt</a:t>
            </a:r>
          </a:p>
          <a:p>
            <a:pPr marL="285750" indent="-285750">
              <a:buFont typeface="Arial" panose="020B0604020202020204" pitchFamily="34" charset="0"/>
              <a:buChar char="•"/>
            </a:pPr>
            <a:r>
              <a:rPr lang="sv-SE" dirty="0"/>
              <a:t>If-sats som inte gjorde något (TODO)</a:t>
            </a:r>
          </a:p>
          <a:p>
            <a:pPr marL="285750" indent="-285750">
              <a:buFont typeface="Arial" panose="020B0604020202020204" pitchFamily="34" charset="0"/>
              <a:buChar char="•"/>
            </a:pPr>
            <a:r>
              <a:rPr lang="sv-SE" dirty="0" err="1"/>
              <a:t>Override</a:t>
            </a:r>
            <a:r>
              <a:rPr lang="sv-SE" dirty="0"/>
              <a:t> av </a:t>
            </a:r>
            <a:r>
              <a:rPr lang="sv-SE" dirty="0" err="1"/>
              <a:t>equals</a:t>
            </a:r>
            <a:r>
              <a:rPr lang="sv-SE" dirty="0"/>
              <a:t>-metoder men inte </a:t>
            </a:r>
            <a:r>
              <a:rPr lang="sv-SE" dirty="0" err="1"/>
              <a:t>hashcode</a:t>
            </a:r>
            <a:r>
              <a:rPr lang="sv-SE" dirty="0"/>
              <a:t> </a:t>
            </a:r>
          </a:p>
          <a:p>
            <a:pPr marL="285750" indent="-285750">
              <a:buFont typeface="Arial" panose="020B0604020202020204" pitchFamily="34" charset="0"/>
              <a:buChar char="•"/>
            </a:pPr>
            <a:r>
              <a:rPr lang="sv-SE" dirty="0"/>
              <a:t>Variabler som inte användes</a:t>
            </a:r>
            <a:endParaRPr lang="sv-SE" sz="2000" dirty="0"/>
          </a:p>
          <a:p>
            <a:pPr marL="285750" indent="-285750">
              <a:buFont typeface="Arial" panose="020B0604020202020204" pitchFamily="34" charset="0"/>
              <a:buChar char="•"/>
            </a:pPr>
            <a:endParaRPr lang="sv-SE" sz="2000"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7" name="Content Placeholder 6">
            <a:extLst>
              <a:ext uri="{FF2B5EF4-FFF2-40B4-BE49-F238E27FC236}">
                <a16:creationId xmlns:a16="http://schemas.microsoft.com/office/drawing/2014/main" id="{816B6572-5E01-7742-AE96-14D64F2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127757"/>
            <a:ext cx="10515600" cy="3747074"/>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9925194" cy="938463"/>
          </a:xfrm>
        </p:spPr>
        <p:txBody>
          <a:bodyPr>
            <a:normAutofit fontScale="90000"/>
          </a:bodyPr>
          <a:lstStyle/>
          <a:p>
            <a:r>
              <a:rPr lang="sv-SE" dirty="0"/>
              <a:t>Kodkritiksystem: </a:t>
            </a:r>
            <a:r>
              <a:rPr lang="sv-SE" dirty="0" err="1"/>
              <a:t>FindBugs</a:t>
            </a:r>
            <a:r>
              <a:rPr lang="sv-SE" dirty="0"/>
              <a:t> IDEA, efter korrigering/granskning</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4965149" y="2208846"/>
            <a:ext cx="6950927" cy="2808503"/>
          </a:xfrm>
        </p:spPr>
      </p:pic>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2246769"/>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sz="2000" dirty="0"/>
              <a:t>Under granskningen hittades: </a:t>
            </a:r>
          </a:p>
          <a:p>
            <a:r>
              <a:rPr lang="sv-SE" sz="2000" dirty="0"/>
              <a:t>     - felaktig get-metod </a:t>
            </a:r>
          </a:p>
          <a:p>
            <a:r>
              <a:rPr lang="sv-SE" sz="2000" dirty="0"/>
              <a:t>     - icke-använda fält</a:t>
            </a:r>
          </a:p>
          <a:p>
            <a:pPr marL="285750" indent="-285750">
              <a:buFont typeface="Arial" panose="020B0604020202020204" pitchFamily="34" charset="0"/>
              <a:buChar char="•"/>
            </a:pPr>
            <a:r>
              <a:rPr lang="sv-SE" sz="2000" dirty="0"/>
              <a:t>TODO</a:t>
            </a:r>
          </a:p>
          <a:p>
            <a:pPr marL="285750" indent="-285750">
              <a:buFont typeface="Arial" panose="020B0604020202020204" pitchFamily="34" charset="0"/>
              <a:buChar char="•"/>
            </a:pPr>
            <a:r>
              <a:rPr lang="sv-SE" sz="2000" dirty="0" err="1"/>
              <a:t>Hashcodes</a:t>
            </a:r>
            <a:r>
              <a:rPr lang="sv-SE" sz="2000" dirty="0"/>
              <a:t> ej fixat</a:t>
            </a:r>
          </a:p>
          <a:p>
            <a:pPr marL="285750" indent="-285750">
              <a:buFont typeface="Arial" panose="020B0604020202020204" pitchFamily="34" charset="0"/>
              <a:buChar char="•"/>
            </a:pPr>
            <a:endParaRPr lang="sv-SE" sz="2000" dirty="0"/>
          </a:p>
        </p:txBody>
      </p:sp>
      <p:sp>
        <p:nvSpPr>
          <p:cNvPr id="4" name="textruta 3">
            <a:extLst>
              <a:ext uri="{FF2B5EF4-FFF2-40B4-BE49-F238E27FC236}">
                <a16:creationId xmlns:a16="http://schemas.microsoft.com/office/drawing/2014/main" id="{7C3EFF06-01CF-49D3-8372-E63FAE765BAC}"/>
              </a:ext>
            </a:extLst>
          </p:cNvPr>
          <p:cNvSpPr txBox="1"/>
          <p:nvPr/>
        </p:nvSpPr>
        <p:spPr>
          <a:xfrm>
            <a:off x="6226688" y="3128940"/>
            <a:ext cx="4301836" cy="707886"/>
          </a:xfrm>
          <a:prstGeom prst="rect">
            <a:avLst/>
          </a:prstGeom>
          <a:noFill/>
        </p:spPr>
        <p:txBody>
          <a:bodyPr wrap="square" rtlCol="0">
            <a:spAutoFit/>
          </a:bodyPr>
          <a:lstStyle/>
          <a:p>
            <a:r>
              <a:rPr lang="en-US" sz="4000" dirty="0" err="1">
                <a:solidFill>
                  <a:srgbClr val="FF0000"/>
                </a:solidFill>
              </a:rPr>
              <a:t>Bilden</a:t>
            </a:r>
            <a:r>
              <a:rPr lang="en-US" sz="4000" dirty="0">
                <a:solidFill>
                  <a:srgbClr val="FF0000"/>
                </a:solidFill>
              </a:rPr>
              <a:t> ska </a:t>
            </a:r>
            <a:r>
              <a:rPr lang="en-US" sz="4000" dirty="0" err="1">
                <a:solidFill>
                  <a:srgbClr val="FF0000"/>
                </a:solidFill>
              </a:rPr>
              <a:t>bytas</a:t>
            </a:r>
            <a:r>
              <a:rPr lang="en-US" sz="4000" dirty="0">
                <a:solidFill>
                  <a:srgbClr val="FF0000"/>
                </a:solidFill>
              </a:rPr>
              <a:t>!</a:t>
            </a:r>
          </a:p>
        </p:txBody>
      </p:sp>
    </p:spTree>
    <p:custDataLst>
      <p:tags r:id="rId1"/>
    </p:custDataLst>
    <p:extLst>
      <p:ext uri="{BB962C8B-B14F-4D97-AF65-F5344CB8AC3E}">
        <p14:creationId xmlns:p14="http://schemas.microsoft.com/office/powerpoint/2010/main" val="3735210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614363" y="559594"/>
            <a:ext cx="3932237" cy="1600200"/>
          </a:xfrm>
        </p:spPr>
        <p:txBody>
          <a:bodyPr/>
          <a:lstStyle/>
          <a:p>
            <a:r>
              <a:rPr lang="sv-SE" dirty="0"/>
              <a:t>Statiska mått</a:t>
            </a:r>
          </a:p>
        </p:txBody>
      </p:sp>
      <p:sp>
        <p:nvSpPr>
          <p:cNvPr id="3" name="Platshållare för innehåll 2"/>
          <p:cNvSpPr>
            <a:spLocks noGrp="1"/>
          </p:cNvSpPr>
          <p:nvPr>
            <p:ph type="body" sz="half" idx="2"/>
          </p:nvPr>
        </p:nvSpPr>
        <p:spPr>
          <a:xfrm>
            <a:off x="599157" y="2080640"/>
            <a:ext cx="3932237" cy="3811588"/>
          </a:xfrm>
        </p:spPr>
        <p:txBody>
          <a:bodyPr/>
          <a:lstStyle/>
          <a:p>
            <a:endParaRPr lang="sv-SE" dirty="0"/>
          </a:p>
          <a:p>
            <a:r>
              <a:rPr lang="sv-SE" sz="1800" dirty="0"/>
              <a:t>LOC projektet	680</a:t>
            </a:r>
          </a:p>
          <a:p>
            <a:r>
              <a:rPr lang="sv-SE" sz="1800" dirty="0"/>
              <a:t>LOC för testerna	703</a:t>
            </a:r>
          </a:p>
        </p:txBody>
      </p:sp>
      <p:sp>
        <p:nvSpPr>
          <p:cNvPr id="5" name="TextBox 4">
            <a:extLst>
              <a:ext uri="{FF2B5EF4-FFF2-40B4-BE49-F238E27FC236}">
                <a16:creationId xmlns:a16="http://schemas.microsoft.com/office/drawing/2014/main" id="{D825AF3D-2AC7-DB48-9D43-A9A2D9E7AFEC}"/>
              </a:ext>
            </a:extLst>
          </p:cNvPr>
          <p:cNvSpPr txBox="1"/>
          <p:nvPr/>
        </p:nvSpPr>
        <p:spPr>
          <a:xfrm>
            <a:off x="5788024" y="190262"/>
            <a:ext cx="5789613" cy="369332"/>
          </a:xfrm>
          <a:prstGeom prst="rect">
            <a:avLst/>
          </a:prstGeom>
          <a:noFill/>
        </p:spPr>
        <p:txBody>
          <a:bodyPr wrap="square" rtlCol="0">
            <a:spAutoFit/>
          </a:bodyPr>
          <a:lstStyle/>
          <a:p>
            <a:r>
              <a:rPr lang="sv-SE" dirty="0">
                <a:solidFill>
                  <a:srgbClr val="FF0000"/>
                </a:solidFill>
              </a:rPr>
              <a:t>Ny bild när projektet är uppdaterat, med hela WMC synligt</a:t>
            </a:r>
          </a:p>
        </p:txBody>
      </p:sp>
      <p:pic>
        <p:nvPicPr>
          <p:cNvPr id="6" name="Bildobjekt 5">
            <a:extLst>
              <a:ext uri="{FF2B5EF4-FFF2-40B4-BE49-F238E27FC236}">
                <a16:creationId xmlns:a16="http://schemas.microsoft.com/office/drawing/2014/main" id="{F7DDBDFE-89D3-B846-97CD-93841BFA6F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6758" y="781229"/>
            <a:ext cx="8518358" cy="5682843"/>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6132512" cy="755583"/>
          </a:xfrm>
        </p:spPr>
        <p:txBody>
          <a:bodyPr>
            <a:normAutofit/>
          </a:bodyPr>
          <a:lstStyle/>
          <a:p>
            <a:r>
              <a:rPr lang="sv-SE" dirty="0"/>
              <a:t>Statiska mått (objektorienterade)</a:t>
            </a:r>
          </a:p>
        </p:txBody>
      </p:sp>
      <p:sp>
        <p:nvSpPr>
          <p:cNvPr id="3" name="Platshållare för innehåll 2"/>
          <p:cNvSpPr>
            <a:spLocks noGrp="1"/>
          </p:cNvSpPr>
          <p:nvPr>
            <p:ph type="body" sz="half" idx="2"/>
          </p:nvPr>
        </p:nvSpPr>
        <p:spPr>
          <a:xfrm>
            <a:off x="839788" y="1434165"/>
            <a:ext cx="8589961" cy="4861860"/>
          </a:xfrm>
        </p:spPr>
        <p:txBody>
          <a:bodyPr>
            <a:normAutofit/>
          </a:bodyPr>
          <a:lstStyle/>
          <a:p>
            <a:pPr>
              <a:lnSpc>
                <a:spcPct val="100000"/>
              </a:lnSpc>
              <a:spcBef>
                <a:spcPts val="0"/>
              </a:spcBef>
            </a:pPr>
            <a:r>
              <a:rPr lang="sv-SE" sz="1800" b="1" dirty="0"/>
              <a:t>CBO	</a:t>
            </a:r>
            <a:r>
              <a:rPr lang="sv-SE" sz="1800" dirty="0" err="1"/>
              <a:t>Coupling</a:t>
            </a:r>
            <a:r>
              <a:rPr lang="sv-SE" sz="1800" dirty="0"/>
              <a:t> </a:t>
            </a:r>
            <a:r>
              <a:rPr lang="sv-SE" sz="1800" dirty="0" err="1"/>
              <a:t>Between</a:t>
            </a:r>
            <a:r>
              <a:rPr lang="sv-SE" sz="1800" dirty="0"/>
              <a:t> </a:t>
            </a:r>
            <a:r>
              <a:rPr lang="sv-SE" sz="1800" dirty="0" err="1"/>
              <a:t>Object</a:t>
            </a:r>
            <a:r>
              <a:rPr lang="sv-SE" sz="1800" dirty="0"/>
              <a:t> Classes (antal klasser kopplade till en klass)</a:t>
            </a:r>
            <a:endParaRPr lang="sv-SE" sz="1800" b="1" dirty="0"/>
          </a:p>
          <a:p>
            <a:pPr>
              <a:lnSpc>
                <a:spcPct val="100000"/>
              </a:lnSpc>
              <a:spcBef>
                <a:spcPts val="0"/>
              </a:spcBef>
            </a:pPr>
            <a:r>
              <a:rPr lang="sv-SE" dirty="0"/>
              <a:t>	</a:t>
            </a:r>
            <a:r>
              <a:rPr lang="sv-SE" sz="1500" dirty="0"/>
              <a:t>Hög CBO = bristande inkapsling, större känslighet för förändringar, mer testning.</a:t>
            </a:r>
          </a:p>
          <a:p>
            <a:pPr>
              <a:lnSpc>
                <a:spcPct val="100000"/>
              </a:lnSpc>
              <a:spcBef>
                <a:spcPts val="0"/>
              </a:spcBef>
            </a:pPr>
            <a:r>
              <a:rPr lang="sv-SE" sz="1500" dirty="0"/>
              <a:t>	Högst: Color (21) </a:t>
            </a:r>
            <a:r>
              <a:rPr lang="sv-SE" sz="1500" dirty="0" err="1"/>
              <a:t>pga</a:t>
            </a:r>
            <a:r>
              <a:rPr lang="sv-SE" sz="1500" dirty="0"/>
              <a:t> används av alla </a:t>
            </a:r>
            <a:r>
              <a:rPr lang="sv-SE" sz="1500" dirty="0" err="1"/>
              <a:t>GameObjects</a:t>
            </a:r>
            <a:endParaRPr lang="sv-SE" sz="1500" dirty="0"/>
          </a:p>
          <a:p>
            <a:pPr>
              <a:lnSpc>
                <a:spcPct val="100000"/>
              </a:lnSpc>
              <a:spcBef>
                <a:spcPts val="0"/>
              </a:spcBef>
            </a:pPr>
            <a:r>
              <a:rPr lang="sv-SE" sz="1500" dirty="0"/>
              <a:t>	Lågt för statiska saker som bara finns i karta, högt för de som interagerar med objekt på kartan.</a:t>
            </a:r>
          </a:p>
          <a:p>
            <a:pPr>
              <a:lnSpc>
                <a:spcPct val="100000"/>
              </a:lnSpc>
              <a:spcBef>
                <a:spcPts val="0"/>
              </a:spcBef>
            </a:pPr>
            <a:endParaRPr lang="sv-SE" b="1" dirty="0"/>
          </a:p>
          <a:p>
            <a:pPr>
              <a:lnSpc>
                <a:spcPct val="100000"/>
              </a:lnSpc>
              <a:spcBef>
                <a:spcPts val="0"/>
              </a:spcBef>
            </a:pPr>
            <a:r>
              <a:rPr lang="sv-SE" sz="1800" b="1" dirty="0"/>
              <a:t>DIT</a:t>
            </a:r>
            <a:r>
              <a:rPr lang="sv-SE" sz="1800" dirty="0"/>
              <a:t> 	</a:t>
            </a:r>
            <a:r>
              <a:rPr lang="sv-SE" sz="1800" dirty="0" err="1"/>
              <a:t>Depth</a:t>
            </a:r>
            <a:r>
              <a:rPr lang="sv-SE" sz="1800" dirty="0"/>
              <a:t> </a:t>
            </a:r>
            <a:r>
              <a:rPr lang="sv-SE" sz="1800" dirty="0" err="1"/>
              <a:t>of</a:t>
            </a:r>
            <a:r>
              <a:rPr lang="sv-SE" sz="1800" dirty="0"/>
              <a:t> </a:t>
            </a:r>
            <a:r>
              <a:rPr lang="sv-SE" sz="1800" dirty="0" err="1"/>
              <a:t>Inheritance</a:t>
            </a:r>
            <a:r>
              <a:rPr lang="sv-SE" sz="1800" dirty="0"/>
              <a:t> </a:t>
            </a:r>
            <a:r>
              <a:rPr lang="sv-SE" sz="1800" dirty="0" err="1"/>
              <a:t>Tree</a:t>
            </a:r>
            <a:r>
              <a:rPr lang="sv-SE" sz="1800" dirty="0"/>
              <a:t> (max längd från nod till trädets rot)</a:t>
            </a:r>
          </a:p>
          <a:p>
            <a:pPr>
              <a:lnSpc>
                <a:spcPct val="100000"/>
              </a:lnSpc>
              <a:spcBef>
                <a:spcPts val="0"/>
              </a:spcBef>
            </a:pPr>
            <a:r>
              <a:rPr lang="sv-SE" dirty="0"/>
              <a:t>	</a:t>
            </a:r>
            <a:r>
              <a:rPr lang="sv-SE" sz="1500" dirty="0"/>
              <a:t>Som högst 4, inte så djupt. Bara 4 av 18 klasser har DIT = 1, dvs inga arv.</a:t>
            </a:r>
          </a:p>
          <a:p>
            <a:pPr>
              <a:lnSpc>
                <a:spcPct val="100000"/>
              </a:lnSpc>
              <a:spcBef>
                <a:spcPts val="0"/>
              </a:spcBef>
            </a:pPr>
            <a:r>
              <a:rPr lang="sv-SE" sz="1500" dirty="0"/>
              <a:t>	”</a:t>
            </a:r>
            <a:r>
              <a:rPr lang="sv-SE" sz="1500" dirty="0" err="1"/>
              <a:t>Bottom</a:t>
            </a:r>
            <a:r>
              <a:rPr lang="sv-SE" sz="1500" dirty="0"/>
              <a:t> </a:t>
            </a:r>
            <a:r>
              <a:rPr lang="sv-SE" sz="1500" dirty="0" err="1"/>
              <a:t>heavy</a:t>
            </a:r>
            <a:r>
              <a:rPr lang="sv-SE" sz="1500" dirty="0"/>
              <a:t>”? Använt arv för att återanvända kod.</a:t>
            </a:r>
          </a:p>
          <a:p>
            <a:pPr>
              <a:lnSpc>
                <a:spcPct val="100000"/>
              </a:lnSpc>
              <a:spcBef>
                <a:spcPts val="0"/>
              </a:spcBef>
            </a:pPr>
            <a:r>
              <a:rPr lang="sv-SE" sz="1500" dirty="0"/>
              <a:t>	Designbeslut: behålla arvshierarkin för att kunna expandera till fler subklasser med olika 	beteenden.</a:t>
            </a:r>
          </a:p>
          <a:p>
            <a:pPr>
              <a:lnSpc>
                <a:spcPct val="100000"/>
              </a:lnSpc>
              <a:spcBef>
                <a:spcPts val="0"/>
              </a:spcBef>
            </a:pPr>
            <a:endParaRPr lang="sv-SE" b="1" dirty="0"/>
          </a:p>
          <a:p>
            <a:pPr>
              <a:lnSpc>
                <a:spcPct val="100000"/>
              </a:lnSpc>
              <a:spcBef>
                <a:spcPts val="0"/>
              </a:spcBef>
            </a:pPr>
            <a:r>
              <a:rPr lang="sv-SE" sz="1800" b="1" dirty="0"/>
              <a:t>NOC</a:t>
            </a:r>
            <a:r>
              <a:rPr lang="sv-SE" sz="1800" dirty="0"/>
              <a:t> 	</a:t>
            </a:r>
            <a:r>
              <a:rPr lang="sv-SE" sz="1800" dirty="0" err="1"/>
              <a:t>Number</a:t>
            </a:r>
            <a:r>
              <a:rPr lang="sv-SE" sz="1800" dirty="0"/>
              <a:t> </a:t>
            </a:r>
            <a:r>
              <a:rPr lang="sv-SE" sz="1800" dirty="0" err="1"/>
              <a:t>of</a:t>
            </a:r>
            <a:r>
              <a:rPr lang="sv-SE" sz="1800" dirty="0"/>
              <a:t> Children</a:t>
            </a:r>
            <a:endParaRPr lang="sv-SE" sz="1500" dirty="0"/>
          </a:p>
          <a:p>
            <a:pPr>
              <a:lnSpc>
                <a:spcPct val="100000"/>
              </a:lnSpc>
              <a:spcBef>
                <a:spcPts val="0"/>
              </a:spcBef>
            </a:pPr>
            <a:r>
              <a:rPr lang="sv-SE" sz="1500" dirty="0"/>
              <a:t>	0-3, i genomsnitt 1, dvs inte så stor skillnad mellan klasserna.</a:t>
            </a:r>
          </a:p>
          <a:p>
            <a:pPr>
              <a:lnSpc>
                <a:spcPct val="100000"/>
              </a:lnSpc>
              <a:spcBef>
                <a:spcPts val="0"/>
              </a:spcBef>
            </a:pPr>
            <a:r>
              <a:rPr lang="sv-SE" sz="1500" dirty="0"/>
              <a:t>	Klass med hög NOC har stor påverkan – behöver testas mer.</a:t>
            </a:r>
          </a:p>
          <a:p>
            <a:pPr>
              <a:lnSpc>
                <a:spcPct val="100000"/>
              </a:lnSpc>
              <a:spcBef>
                <a:spcPts val="0"/>
              </a:spcBef>
            </a:pPr>
            <a:endParaRPr lang="sv-SE" b="1" dirty="0"/>
          </a:p>
          <a:p>
            <a:pPr>
              <a:lnSpc>
                <a:spcPct val="100000"/>
              </a:lnSpc>
              <a:spcBef>
                <a:spcPts val="0"/>
              </a:spcBef>
            </a:pPr>
            <a:r>
              <a:rPr lang="sv-SE" sz="1800" b="1" dirty="0"/>
              <a:t>WMC</a:t>
            </a:r>
            <a:r>
              <a:rPr lang="sv-SE" sz="1800" dirty="0"/>
              <a:t>	</a:t>
            </a:r>
            <a:r>
              <a:rPr lang="sv-SE" sz="1800" dirty="0" err="1"/>
              <a:t>Weighted</a:t>
            </a:r>
            <a:r>
              <a:rPr lang="sv-SE" sz="1800" dirty="0"/>
              <a:t> </a:t>
            </a:r>
            <a:r>
              <a:rPr lang="sv-SE" sz="1800" dirty="0" err="1"/>
              <a:t>Methods</a:t>
            </a:r>
            <a:r>
              <a:rPr lang="sv-SE" sz="1800" dirty="0"/>
              <a:t> per Class (summan av komplexiteten av alla klassmetoder)	</a:t>
            </a:r>
          </a:p>
          <a:p>
            <a:pPr>
              <a:lnSpc>
                <a:spcPct val="100000"/>
              </a:lnSpc>
              <a:spcBef>
                <a:spcPts val="0"/>
              </a:spcBef>
            </a:pPr>
            <a:r>
              <a:rPr lang="sv-SE" dirty="0"/>
              <a:t>	</a:t>
            </a:r>
            <a:r>
              <a:rPr lang="sv-SE" sz="1500" dirty="0" err="1"/>
              <a:t>GeneratedMap</a:t>
            </a:r>
            <a:r>
              <a:rPr lang="sv-SE" sz="1500" dirty="0"/>
              <a:t> (67) = svårast att utveckla och underhålla</a:t>
            </a:r>
          </a:p>
          <a:p>
            <a:pPr>
              <a:lnSpc>
                <a:spcPct val="100000"/>
              </a:lnSpc>
              <a:spcBef>
                <a:spcPts val="0"/>
              </a:spcBef>
            </a:pPr>
            <a:r>
              <a:rPr lang="sv-SE" sz="1500" dirty="0"/>
              <a:t>	Högst för kartan, </a:t>
            </a:r>
            <a:r>
              <a:rPr lang="sv-SE" sz="1500" dirty="0" err="1"/>
              <a:t>Creture</a:t>
            </a:r>
            <a:r>
              <a:rPr lang="sv-SE" sz="1500" dirty="0"/>
              <a:t>/Hero. Behöver testas. Fokuserat testdesignteknikerna på Hero, hade </a:t>
            </a:r>
          </a:p>
          <a:p>
            <a:pPr>
              <a:lnSpc>
                <a:spcPct val="100000"/>
              </a:lnSpc>
              <a:spcBef>
                <a:spcPts val="0"/>
              </a:spcBef>
            </a:pPr>
            <a:r>
              <a:rPr lang="sv-SE" sz="1500" dirty="0"/>
              <a:t>	även kunnat göra det för </a:t>
            </a:r>
            <a:r>
              <a:rPr lang="sv-SE" sz="1500" dirty="0" err="1"/>
              <a:t>Map</a:t>
            </a:r>
            <a:r>
              <a:rPr lang="sv-SE" sz="1500" dirty="0"/>
              <a:t>.</a:t>
            </a:r>
          </a:p>
        </p:txBody>
      </p:sp>
    </p:spTree>
    <p:custDataLst>
      <p:tags r:id="rId1"/>
    </p:custDataLst>
    <p:extLst>
      <p:ext uri="{BB962C8B-B14F-4D97-AF65-F5344CB8AC3E}">
        <p14:creationId xmlns:p14="http://schemas.microsoft.com/office/powerpoint/2010/main" val="3585341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a:t>Täckningsgrad</a:t>
            </a:r>
          </a:p>
        </p:txBody>
      </p:sp>
      <p:pic>
        <p:nvPicPr>
          <p:cNvPr id="6" name="Platshållare för innehåll 5">
            <a:extLst>
              <a:ext uri="{FF2B5EF4-FFF2-40B4-BE49-F238E27FC236}">
                <a16:creationId xmlns:a16="http://schemas.microsoft.com/office/drawing/2014/main" id="{1F6F0BB9-8496-E24B-94A9-345870B68AB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3188" y="1141448"/>
            <a:ext cx="6172200" cy="4565578"/>
          </a:xfrm>
        </p:spPr>
      </p:pic>
      <p:sp>
        <p:nvSpPr>
          <p:cNvPr id="4" name="Platshållare för text 3">
            <a:extLst>
              <a:ext uri="{FF2B5EF4-FFF2-40B4-BE49-F238E27FC236}">
                <a16:creationId xmlns:a16="http://schemas.microsoft.com/office/drawing/2014/main" id="{41E3E60D-F153-4446-9CF2-DD42DF5E1709}"/>
              </a:ext>
            </a:extLst>
          </p:cNvPr>
          <p:cNvSpPr>
            <a:spLocks noGrp="1"/>
          </p:cNvSpPr>
          <p:nvPr>
            <p:ph type="body" sz="half" idx="2"/>
          </p:nvPr>
        </p:nvSpPr>
        <p:spPr/>
        <p:txBody>
          <a:bodyPr>
            <a:normAutofit/>
          </a:bodyPr>
          <a:lstStyle/>
          <a:p>
            <a:pPr algn="ctr"/>
            <a:endParaRPr lang="sv-SE" sz="1000" dirty="0"/>
          </a:p>
          <a:p>
            <a:pPr algn="ctr"/>
            <a:endParaRPr lang="sv-SE" sz="1000" dirty="0"/>
          </a:p>
          <a:p>
            <a:pPr algn="ctr"/>
            <a:r>
              <a:rPr lang="sv-SE" sz="6000" dirty="0">
                <a:solidFill>
                  <a:srgbClr val="00B050"/>
                </a:solidFill>
              </a:rPr>
              <a:t>100 %</a:t>
            </a:r>
            <a:endParaRPr lang="sv-SE" sz="7200" dirty="0">
              <a:solidFill>
                <a:srgbClr val="00B050"/>
              </a:solidFill>
            </a:endParaRPr>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 - </a:t>
            </a:r>
            <a:r>
              <a:rPr lang="sv-SE" dirty="0" err="1"/>
              <a:t>GeneratedMap</a:t>
            </a:r>
            <a:endParaRPr lang="sv-SE" dirty="0"/>
          </a:p>
        </p:txBody>
      </p:sp>
      <p:pic>
        <p:nvPicPr>
          <p:cNvPr id="5" name="Bildobjekt 4">
            <a:extLst>
              <a:ext uri="{FF2B5EF4-FFF2-40B4-BE49-F238E27FC236}">
                <a16:creationId xmlns:a16="http://schemas.microsoft.com/office/drawing/2014/main" id="{A48FBA35-C5B0-244C-BE43-186516F7BB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2550" y="2709862"/>
            <a:ext cx="9690100" cy="2844800"/>
          </a:xfrm>
          <a:prstGeom prst="rect">
            <a:avLst/>
          </a:prstGeom>
        </p:spPr>
      </p:pic>
      <p:sp>
        <p:nvSpPr>
          <p:cNvPr id="8" name="textruta 7">
            <a:extLst>
              <a:ext uri="{FF2B5EF4-FFF2-40B4-BE49-F238E27FC236}">
                <a16:creationId xmlns:a16="http://schemas.microsoft.com/office/drawing/2014/main" id="{4185AF3B-BAC6-E04A-BF9C-4DCB8537C2F6}"/>
              </a:ext>
            </a:extLst>
          </p:cNvPr>
          <p:cNvSpPr txBox="1"/>
          <p:nvPr/>
        </p:nvSpPr>
        <p:spPr>
          <a:xfrm>
            <a:off x="1587500" y="2044700"/>
            <a:ext cx="6942221"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 1000, new Hero(100));</a:t>
            </a:r>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1297130" y="4267200"/>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2276453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ruta 7">
            <a:extLst>
              <a:ext uri="{FF2B5EF4-FFF2-40B4-BE49-F238E27FC236}">
                <a16:creationId xmlns:a16="http://schemas.microsoft.com/office/drawing/2014/main" id="{4185AF3B-BAC6-E04A-BF9C-4DCB8537C2F6}"/>
              </a:ext>
            </a:extLst>
          </p:cNvPr>
          <p:cNvSpPr txBox="1"/>
          <p:nvPr/>
        </p:nvSpPr>
        <p:spPr>
          <a:xfrm>
            <a:off x="1101436" y="177284"/>
            <a:ext cx="10251589"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(10000, 10000, new Hero(100)); //</a:t>
            </a:r>
            <a:r>
              <a:rPr lang="sv-SE" dirty="0" err="1"/>
              <a:t>renderGeneratedToConsole</a:t>
            </a:r>
            <a:r>
              <a:rPr lang="sv-SE" dirty="0"/>
              <a:t>(); </a:t>
            </a:r>
          </a:p>
        </p:txBody>
      </p:sp>
      <p:pic>
        <p:nvPicPr>
          <p:cNvPr id="14" name="Bildobjekt 13">
            <a:extLst>
              <a:ext uri="{FF2B5EF4-FFF2-40B4-BE49-F238E27FC236}">
                <a16:creationId xmlns:a16="http://schemas.microsoft.com/office/drawing/2014/main" id="{6574DF48-8B65-8749-89CE-CFC3BB4611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100" y="641350"/>
            <a:ext cx="10261600" cy="5854700"/>
          </a:xfrm>
          <a:prstGeom prst="rect">
            <a:avLst/>
          </a:prstGeom>
        </p:spPr>
      </p:pic>
      <p:sp>
        <p:nvSpPr>
          <p:cNvPr id="17" name="Vänster 16">
            <a:extLst>
              <a:ext uri="{FF2B5EF4-FFF2-40B4-BE49-F238E27FC236}">
                <a16:creationId xmlns:a16="http://schemas.microsoft.com/office/drawing/2014/main" id="{B1FBD720-1A3A-7F40-8A57-8FAE3623D42B}"/>
              </a:ext>
            </a:extLst>
          </p:cNvPr>
          <p:cNvSpPr/>
          <p:nvPr/>
        </p:nvSpPr>
        <p:spPr>
          <a:xfrm rot="10800000">
            <a:off x="520700" y="2677391"/>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498764" y="1418071"/>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Bildobjekt 4">
            <a:extLst>
              <a:ext uri="{FF2B5EF4-FFF2-40B4-BE49-F238E27FC236}">
                <a16:creationId xmlns:a16="http://schemas.microsoft.com/office/drawing/2014/main" id="{803DFD53-B72E-3245-B3FA-8DF0CEF1A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762" y="643466"/>
            <a:ext cx="7188475" cy="5571067"/>
          </a:xfrm>
          <a:prstGeom prst="rect">
            <a:avLst/>
          </a:prstGeom>
        </p:spPr>
      </p:pic>
    </p:spTree>
    <p:extLst>
      <p:ext uri="{BB962C8B-B14F-4D97-AF65-F5344CB8AC3E}">
        <p14:creationId xmlns:p14="http://schemas.microsoft.com/office/powerpoint/2010/main" val="1402650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ruta 7">
            <a:extLst>
              <a:ext uri="{FF2B5EF4-FFF2-40B4-BE49-F238E27FC236}">
                <a16:creationId xmlns:a16="http://schemas.microsoft.com/office/drawing/2014/main" id="{4185AF3B-BAC6-E04A-BF9C-4DCB8537C2F6}"/>
              </a:ext>
            </a:extLst>
          </p:cNvPr>
          <p:cNvSpPr txBox="1"/>
          <p:nvPr/>
        </p:nvSpPr>
        <p:spPr>
          <a:xfrm>
            <a:off x="1101436" y="177284"/>
            <a:ext cx="10251589"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(10000, 10000, new Hero(100)); //</a:t>
            </a:r>
            <a:r>
              <a:rPr lang="sv-SE" dirty="0" err="1"/>
              <a:t>renderGeneratedToConsole</a:t>
            </a:r>
            <a:r>
              <a:rPr lang="sv-SE" dirty="0"/>
              <a:t>(); </a:t>
            </a:r>
          </a:p>
        </p:txBody>
      </p:sp>
      <p:pic>
        <p:nvPicPr>
          <p:cNvPr id="3" name="Bildobjekt 2">
            <a:extLst>
              <a:ext uri="{FF2B5EF4-FFF2-40B4-BE49-F238E27FC236}">
                <a16:creationId xmlns:a16="http://schemas.microsoft.com/office/drawing/2014/main" id="{D6378A41-C7B4-C243-95E0-C9DAE2221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600" y="615950"/>
            <a:ext cx="10464800" cy="5626100"/>
          </a:xfrm>
          <a:prstGeom prst="rect">
            <a:avLst/>
          </a:prstGeom>
        </p:spPr>
      </p:pic>
      <p:sp>
        <p:nvSpPr>
          <p:cNvPr id="17" name="Vänster 16">
            <a:extLst>
              <a:ext uri="{FF2B5EF4-FFF2-40B4-BE49-F238E27FC236}">
                <a16:creationId xmlns:a16="http://schemas.microsoft.com/office/drawing/2014/main" id="{B1FBD720-1A3A-7F40-8A57-8FAE3623D42B}"/>
              </a:ext>
            </a:extLst>
          </p:cNvPr>
          <p:cNvSpPr/>
          <p:nvPr/>
        </p:nvSpPr>
        <p:spPr>
          <a:xfrm rot="10800000">
            <a:off x="826655" y="2150919"/>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826655" y="4948093"/>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3644151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Bildobjekt 4">
            <a:extLst>
              <a:ext uri="{FF2B5EF4-FFF2-40B4-BE49-F238E27FC236}">
                <a16:creationId xmlns:a16="http://schemas.microsoft.com/office/drawing/2014/main" id="{57355B15-EA56-AE4B-92D2-3D2BBB919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079498"/>
            <a:ext cx="10905066" cy="2699002"/>
          </a:xfrm>
          <a:prstGeom prst="rect">
            <a:avLst/>
          </a:prstGeom>
        </p:spPr>
      </p:pic>
      <p:sp>
        <p:nvSpPr>
          <p:cNvPr id="6" name="textruta 5">
            <a:extLst>
              <a:ext uri="{FF2B5EF4-FFF2-40B4-BE49-F238E27FC236}">
                <a16:creationId xmlns:a16="http://schemas.microsoft.com/office/drawing/2014/main" id="{239B91C0-8C26-6E4A-ACC7-0F031EC61056}"/>
              </a:ext>
            </a:extLst>
          </p:cNvPr>
          <p:cNvSpPr txBox="1"/>
          <p:nvPr/>
        </p:nvSpPr>
        <p:spPr>
          <a:xfrm>
            <a:off x="2733040" y="483985"/>
            <a:ext cx="6725920" cy="584775"/>
          </a:xfrm>
          <a:prstGeom prst="rect">
            <a:avLst/>
          </a:prstGeom>
          <a:noFill/>
        </p:spPr>
        <p:txBody>
          <a:bodyPr wrap="square" rtlCol="0">
            <a:spAutoFit/>
          </a:bodyPr>
          <a:lstStyle/>
          <a:p>
            <a:r>
              <a:rPr lang="sv-SE" sz="3200" dirty="0"/>
              <a:t>En närmre titt på </a:t>
            </a:r>
            <a:r>
              <a:rPr lang="sv-SE" sz="3200" dirty="0" err="1"/>
              <a:t>putMonstersOnMap</a:t>
            </a:r>
            <a:r>
              <a:rPr lang="sv-SE" sz="3200" dirty="0"/>
              <a:t>()</a:t>
            </a:r>
          </a:p>
        </p:txBody>
      </p:sp>
    </p:spTree>
    <p:extLst>
      <p:ext uri="{BB962C8B-B14F-4D97-AF65-F5344CB8AC3E}">
        <p14:creationId xmlns:p14="http://schemas.microsoft.com/office/powerpoint/2010/main" val="340316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 1</a:t>
            </a:r>
          </a:p>
        </p:txBody>
      </p:sp>
      <p:sp>
        <p:nvSpPr>
          <p:cNvPr id="3" name="Platshållare för innehåll 2"/>
          <p:cNvSpPr>
            <a:spLocks noGrp="1"/>
          </p:cNvSpPr>
          <p:nvPr>
            <p:ph idx="1"/>
          </p:nvPr>
        </p:nvSpPr>
        <p:spPr>
          <a:xfrm>
            <a:off x="838201" y="1504951"/>
            <a:ext cx="4775200" cy="4067175"/>
          </a:xfrm>
        </p:spPr>
        <p:txBody>
          <a:bodyPr>
            <a:noAutofit/>
          </a:bodyPr>
          <a:lstStyle/>
          <a:p>
            <a:pPr marL="0" indent="0">
              <a:buNone/>
            </a:pPr>
            <a:r>
              <a:rPr lang="sv-SE" sz="1200" dirty="0">
                <a:solidFill>
                  <a:schemeClr val="accent1">
                    <a:lumMod val="75000"/>
                  </a:schemeClr>
                </a:solidFill>
              </a:rPr>
              <a:t>&lt;?</a:t>
            </a:r>
            <a:r>
              <a:rPr lang="sv-SE" sz="1200" dirty="0" err="1">
                <a:solidFill>
                  <a:schemeClr val="accent1">
                    <a:lumMod val="75000"/>
                  </a:schemeClr>
                </a:solidFill>
              </a:rPr>
              <a:t>xml</a:t>
            </a:r>
            <a:r>
              <a:rPr lang="sv-SE" sz="1200" dirty="0">
                <a:solidFill>
                  <a:schemeClr val="accent1">
                    <a:lumMod val="75000"/>
                  </a:schemeClr>
                </a:solidFill>
              </a:rPr>
              <a:t> version="1.0" </a:t>
            </a:r>
            <a:r>
              <a:rPr lang="sv-SE" sz="1200" dirty="0" err="1">
                <a:solidFill>
                  <a:schemeClr val="accent1">
                    <a:lumMod val="75000"/>
                  </a:schemeClr>
                </a:solidFill>
              </a:rPr>
              <a:t>encoding</a:t>
            </a:r>
            <a:r>
              <a:rPr lang="sv-SE" sz="1200" dirty="0">
                <a:solidFill>
                  <a:schemeClr val="accent1">
                    <a:lumMod val="75000"/>
                  </a:schemeClr>
                </a:solidFill>
              </a:rPr>
              <a:t>="UTF-8"?&gt;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 </a:t>
            </a:r>
            <a:r>
              <a:rPr lang="sv-SE" sz="1200" dirty="0" err="1">
                <a:solidFill>
                  <a:schemeClr val="accent1">
                    <a:lumMod val="75000"/>
                  </a:schemeClr>
                </a:solidFill>
              </a:rPr>
              <a:t>xmlns</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a:t>
            </a:r>
            <a:r>
              <a:rPr lang="sv-SE" sz="1200" dirty="0" err="1">
                <a:solidFill>
                  <a:schemeClr val="accent1">
                    <a:lumMod val="75000"/>
                  </a:schemeClr>
                </a:solidFill>
              </a:rPr>
              <a:t>xmlns:xsi</a:t>
            </a:r>
            <a:r>
              <a:rPr lang="sv-SE" sz="1200" dirty="0">
                <a:solidFill>
                  <a:schemeClr val="accent1">
                    <a:lumMod val="75000"/>
                  </a:schemeClr>
                </a:solidFill>
              </a:rPr>
              <a:t>="http://www.w3.org/2001/</a:t>
            </a:r>
            <a:r>
              <a:rPr lang="sv-SE" sz="1200" dirty="0" err="1">
                <a:solidFill>
                  <a:schemeClr val="accent1">
                    <a:lumMod val="75000"/>
                  </a:schemeClr>
                </a:solidFill>
              </a:rPr>
              <a:t>XMLSchema-instance</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xsi:schemaLocation</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http://</a:t>
            </a:r>
            <a:r>
              <a:rPr lang="sv-SE" sz="1200" dirty="0" err="1">
                <a:solidFill>
                  <a:schemeClr val="accent1">
                    <a:lumMod val="75000"/>
                  </a:schemeClr>
                </a:solidFill>
              </a:rPr>
              <a:t>maven.apache.org</a:t>
            </a:r>
            <a:r>
              <a:rPr lang="sv-SE" sz="1200" dirty="0">
                <a:solidFill>
                  <a:schemeClr val="accent1">
                    <a:lumMod val="75000"/>
                  </a:schemeClr>
                </a:solidFill>
              </a:rPr>
              <a:t>/</a:t>
            </a:r>
            <a:r>
              <a:rPr lang="sv-SE" sz="1200" dirty="0" err="1">
                <a:solidFill>
                  <a:schemeClr val="accent1">
                    <a:lumMod val="75000"/>
                  </a:schemeClr>
                </a:solidFill>
              </a:rPr>
              <a:t>xsd</a:t>
            </a:r>
            <a:r>
              <a:rPr lang="sv-SE" sz="1200" dirty="0">
                <a:solidFill>
                  <a:schemeClr val="accent1">
                    <a:lumMod val="75000"/>
                  </a:schemeClr>
                </a:solidFill>
              </a:rPr>
              <a:t>/maven-4.0.0.xsd"&gt;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modelVersion</a:t>
            </a:r>
            <a:r>
              <a:rPr lang="sv-SE" sz="1200" dirty="0">
                <a:solidFill>
                  <a:schemeClr val="accent1">
                    <a:lumMod val="75000"/>
                  </a:schemeClr>
                </a:solidFill>
              </a:rPr>
              <a:t>&gt;4.0.0&lt;/</a:t>
            </a:r>
            <a:r>
              <a:rPr lang="sv-SE" sz="1200" dirty="0" err="1">
                <a:solidFill>
                  <a:schemeClr val="accent1">
                    <a:lumMod val="75000"/>
                  </a:schemeClr>
                </a:solidFill>
              </a:rPr>
              <a:t>modelVersion</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&gt;se.inte.group5&lt;/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&lt;version&gt;1.0-SNAPSHOT&lt;/version&gt;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name</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name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 </a:t>
            </a:r>
            <a:r>
              <a:rPr lang="sv-SE" sz="1200" i="1" dirty="0">
                <a:solidFill>
                  <a:schemeClr val="accent1">
                    <a:lumMod val="75000"/>
                  </a:schemeClr>
                </a:solidFill>
              </a:rPr>
              <a:t>FIXME </a:t>
            </a:r>
            <a:r>
              <a:rPr lang="sv-SE" sz="1200" i="1" dirty="0" err="1">
                <a:solidFill>
                  <a:schemeClr val="accent1">
                    <a:lumMod val="75000"/>
                  </a:schemeClr>
                </a:solidFill>
              </a:rPr>
              <a:t>change</a:t>
            </a:r>
            <a:r>
              <a:rPr lang="sv-SE" sz="1200" i="1" dirty="0">
                <a:solidFill>
                  <a:schemeClr val="accent1">
                    <a:lumMod val="75000"/>
                  </a:schemeClr>
                </a:solidFill>
              </a:rPr>
              <a:t> it to the </a:t>
            </a:r>
            <a:r>
              <a:rPr lang="sv-SE" sz="1200" i="1" dirty="0" err="1">
                <a:solidFill>
                  <a:schemeClr val="accent1">
                    <a:lumMod val="75000"/>
                  </a:schemeClr>
                </a:solidFill>
              </a:rPr>
              <a:t>project's</a:t>
            </a:r>
            <a:r>
              <a:rPr lang="sv-SE" sz="1200" i="1" dirty="0">
                <a:solidFill>
                  <a:schemeClr val="accent1">
                    <a:lumMod val="75000"/>
                  </a:schemeClr>
                </a:solidFill>
              </a:rPr>
              <a:t> </a:t>
            </a:r>
            <a:r>
              <a:rPr lang="sv-SE" sz="1200" i="1" dirty="0" err="1">
                <a:solidFill>
                  <a:schemeClr val="accent1">
                    <a:lumMod val="75000"/>
                  </a:schemeClr>
                </a:solidFill>
              </a:rPr>
              <a:t>website</a:t>
            </a:r>
            <a:r>
              <a:rPr lang="sv-SE" sz="1200" i="1" dirty="0">
                <a:solidFill>
                  <a:schemeClr val="accent1">
                    <a:lumMod val="75000"/>
                  </a:schemeClr>
                </a:solidFill>
              </a:rPr>
              <a:t> </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url</a:t>
            </a:r>
            <a:r>
              <a:rPr lang="sv-SE" sz="1200" dirty="0">
                <a:solidFill>
                  <a:schemeClr val="accent1">
                    <a:lumMod val="75000"/>
                  </a:schemeClr>
                </a:solidFill>
              </a:rPr>
              <a:t>&gt;http://</a:t>
            </a:r>
            <a:r>
              <a:rPr lang="sv-SE" sz="1200" dirty="0" err="1">
                <a:solidFill>
                  <a:schemeClr val="accent1">
                    <a:lumMod val="75000"/>
                  </a:schemeClr>
                </a:solidFill>
              </a:rPr>
              <a:t>www.example.com</a:t>
            </a:r>
            <a:r>
              <a:rPr lang="sv-SE" sz="1200" dirty="0">
                <a:solidFill>
                  <a:schemeClr val="accent1">
                    <a:lumMod val="75000"/>
                  </a:schemeClr>
                </a:solidFill>
              </a:rPr>
              <a:t>&lt;/</a:t>
            </a:r>
            <a:r>
              <a:rPr lang="sv-SE" sz="1200" dirty="0" err="1">
                <a:solidFill>
                  <a:schemeClr val="accent1">
                    <a:lumMod val="75000"/>
                  </a:schemeClr>
                </a:solidFill>
              </a:rPr>
              <a:t>url</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project.build.sourceEncoding</a:t>
            </a:r>
            <a:r>
              <a:rPr lang="sv-SE" sz="1200" dirty="0">
                <a:solidFill>
                  <a:schemeClr val="accent1">
                    <a:lumMod val="75000"/>
                  </a:schemeClr>
                </a:solidFill>
              </a:rPr>
              <a:t>&gt;UTF-8&lt;/</a:t>
            </a:r>
            <a:r>
              <a:rPr lang="sv-SE" sz="1200" dirty="0" err="1">
                <a:solidFill>
                  <a:schemeClr val="accent1">
                    <a:lumMod val="75000"/>
                  </a:schemeClr>
                </a:solidFill>
              </a:rPr>
              <a:t>project.build.sourceEncoding</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maven.compiler.source</a:t>
            </a:r>
            <a:r>
              <a:rPr lang="sv-SE" sz="1200" dirty="0">
                <a:solidFill>
                  <a:schemeClr val="accent1">
                    <a:lumMod val="75000"/>
                  </a:schemeClr>
                </a:solidFill>
              </a:rPr>
              <a:t>&gt;1.7&lt;/</a:t>
            </a:r>
            <a:r>
              <a:rPr lang="sv-SE" sz="1200" dirty="0" err="1">
                <a:solidFill>
                  <a:schemeClr val="accent1">
                    <a:lumMod val="75000"/>
                  </a:schemeClr>
                </a:solidFill>
              </a:rPr>
              <a:t>maven.compiler.source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maven.compiler.target</a:t>
            </a:r>
            <a:r>
              <a:rPr lang="sv-SE" sz="1200" dirty="0">
                <a:solidFill>
                  <a:schemeClr val="accent1">
                    <a:lumMod val="75000"/>
                  </a:schemeClr>
                </a:solidFill>
              </a:rPr>
              <a:t>&gt;1.7&lt;/</a:t>
            </a:r>
            <a:r>
              <a:rPr lang="sv-SE" sz="1200" dirty="0" err="1">
                <a:solidFill>
                  <a:schemeClr val="accent1">
                    <a:lumMod val="75000"/>
                  </a:schemeClr>
                </a:solidFill>
              </a:rPr>
              <a:t>maven.compiler.target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&lt;version&gt;4.11&lt;/version&gt;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scope</a:t>
            </a:r>
            <a:r>
              <a:rPr lang="sv-SE" sz="1200" dirty="0">
                <a:solidFill>
                  <a:schemeClr val="accent1">
                    <a:lumMod val="75000"/>
                  </a:schemeClr>
                </a:solidFill>
              </a:rPr>
              <a:t>&gt;test&lt;/</a:t>
            </a:r>
            <a:r>
              <a:rPr lang="sv-SE" sz="1200" dirty="0" err="1">
                <a:solidFill>
                  <a:schemeClr val="accent1">
                    <a:lumMod val="75000"/>
                  </a:schemeClr>
                </a:solidFill>
              </a:rPr>
              <a:t>scope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300" dirty="0">
                <a:solidFill>
                  <a:schemeClr val="accent1">
                    <a:lumMod val="75000"/>
                  </a:schemeClr>
                </a:solidFill>
              </a:rPr>
            </a:br>
            <a:endParaRPr lang="sv-SE" sz="1300" dirty="0">
              <a:solidFill>
                <a:schemeClr val="accent1">
                  <a:lumMod val="75000"/>
                </a:schemeClr>
              </a:solidFill>
            </a:endParaRPr>
          </a:p>
        </p:txBody>
      </p:sp>
      <p:sp>
        <p:nvSpPr>
          <p:cNvPr id="5" name="Platshållare för innehåll 2">
            <a:extLst>
              <a:ext uri="{FF2B5EF4-FFF2-40B4-BE49-F238E27FC236}">
                <a16:creationId xmlns:a16="http://schemas.microsoft.com/office/drawing/2014/main" id="{7C0A37D1-1986-A64D-B719-8D0B2992921A}"/>
              </a:ext>
            </a:extLst>
          </p:cNvPr>
          <p:cNvSpPr txBox="1">
            <a:spLocks/>
          </p:cNvSpPr>
          <p:nvPr/>
        </p:nvSpPr>
        <p:spPr>
          <a:xfrm>
            <a:off x="5613401" y="355601"/>
            <a:ext cx="4775200" cy="4067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&gt;&lt;!-- lock down </a:t>
            </a:r>
            <a:r>
              <a:rPr lang="sv-SE" sz="1200" dirty="0" err="1">
                <a:solidFill>
                  <a:schemeClr val="accent1">
                    <a:lumMod val="75000"/>
                  </a:schemeClr>
                </a:solidFill>
              </a:rPr>
              <a:t>plugins</a:t>
            </a:r>
            <a:r>
              <a:rPr lang="sv-SE" sz="1200" dirty="0">
                <a:solidFill>
                  <a:schemeClr val="accent1">
                    <a:lumMod val="75000"/>
                  </a:schemeClr>
                </a:solidFill>
              </a:rPr>
              <a:t> versions to </a:t>
            </a:r>
            <a:r>
              <a:rPr lang="sv-SE" sz="1200" dirty="0" err="1">
                <a:solidFill>
                  <a:schemeClr val="accent1">
                    <a:lumMod val="75000"/>
                  </a:schemeClr>
                </a:solidFill>
              </a:rPr>
              <a:t>avoid</a:t>
            </a:r>
            <a:r>
              <a:rPr lang="sv-SE" sz="1200" dirty="0">
                <a:solidFill>
                  <a:schemeClr val="accent1">
                    <a:lumMod val="75000"/>
                  </a:schemeClr>
                </a:solidFill>
              </a:rPr>
              <a:t> </a:t>
            </a:r>
            <a:r>
              <a:rPr lang="sv-SE" sz="1200" dirty="0" err="1">
                <a:solidFill>
                  <a:schemeClr val="accent1">
                    <a:lumMod val="75000"/>
                  </a:schemeClr>
                </a:solidFill>
              </a:rPr>
              <a:t>using</a:t>
            </a:r>
            <a:r>
              <a:rPr lang="sv-SE" sz="1200" dirty="0">
                <a:solidFill>
                  <a:schemeClr val="accent1">
                    <a:lumMod val="75000"/>
                  </a:schemeClr>
                </a:solidFill>
              </a:rPr>
              <a:t> </a:t>
            </a:r>
            <a:r>
              <a:rPr lang="sv-SE" sz="1200" dirty="0" err="1">
                <a:solidFill>
                  <a:schemeClr val="accent1">
                    <a:lumMod val="75000"/>
                  </a:schemeClr>
                </a:solidFill>
              </a:rPr>
              <a:t>Maven</a:t>
            </a:r>
            <a:r>
              <a:rPr lang="sv-SE" sz="1200" dirty="0">
                <a:solidFill>
                  <a:schemeClr val="accent1">
                    <a:lumMod val="75000"/>
                  </a:schemeClr>
                </a:solidFill>
              </a:rPr>
              <a:t> </a:t>
            </a:r>
            <a:r>
              <a:rPr lang="sv-SE" sz="1200" dirty="0" err="1">
                <a:solidFill>
                  <a:schemeClr val="accent1">
                    <a:lumMod val="75000"/>
                  </a:schemeClr>
                </a:solidFill>
              </a:rPr>
              <a:t>defaults</a:t>
            </a:r>
            <a:r>
              <a:rPr lang="sv-SE" sz="1200" dirty="0">
                <a:solidFill>
                  <a:schemeClr val="accent1">
                    <a:lumMod val="75000"/>
                  </a:schemeClr>
                </a:solidFill>
              </a:rPr>
              <a:t> (</a:t>
            </a:r>
            <a:r>
              <a:rPr lang="sv-SE" sz="1200" dirty="0" err="1">
                <a:solidFill>
                  <a:schemeClr val="accent1">
                    <a:lumMod val="75000"/>
                  </a:schemeClr>
                </a:solidFill>
              </a:rPr>
              <a:t>may</a:t>
            </a:r>
            <a:r>
              <a:rPr lang="sv-SE" sz="1200" dirty="0">
                <a:solidFill>
                  <a:schemeClr val="accent1">
                    <a:lumMod val="75000"/>
                  </a:schemeClr>
                </a:solidFill>
              </a:rPr>
              <a:t> be </a:t>
            </a:r>
            <a:r>
              <a:rPr lang="sv-SE" sz="1200" dirty="0" err="1">
                <a:solidFill>
                  <a:schemeClr val="accent1">
                    <a:lumMod val="75000"/>
                  </a:schemeClr>
                </a:solidFill>
              </a:rPr>
              <a:t>moved</a:t>
            </a:r>
            <a:r>
              <a:rPr lang="sv-SE" sz="1200" dirty="0">
                <a:solidFill>
                  <a:schemeClr val="accent1">
                    <a:lumMod val="75000"/>
                  </a:schemeClr>
                </a:solidFill>
              </a:rPr>
              <a:t> to </a:t>
            </a:r>
            <a:r>
              <a:rPr lang="sv-SE" sz="1200" dirty="0" err="1">
                <a:solidFill>
                  <a:schemeClr val="accent1">
                    <a:lumMod val="75000"/>
                  </a:schemeClr>
                </a:solidFill>
              </a:rPr>
              <a:t>parent</a:t>
            </a:r>
            <a:r>
              <a:rPr lang="sv-SE" sz="1200" dirty="0">
                <a:solidFill>
                  <a:schemeClr val="accent1">
                    <a:lumMod val="75000"/>
                  </a:schemeClr>
                </a:solidFill>
              </a:rPr>
              <a:t> </a:t>
            </a:r>
            <a:r>
              <a:rPr lang="sv-SE" sz="1200" dirty="0" err="1">
                <a:solidFill>
                  <a:schemeClr val="accent1">
                    <a:lumMod val="75000"/>
                  </a:schemeClr>
                </a:solidFill>
              </a:rPr>
              <a:t>pom</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clean</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 </a:t>
            </a:r>
            <a:r>
              <a:rPr lang="sv-SE" sz="1200" dirty="0" err="1">
                <a:solidFill>
                  <a:schemeClr val="accent1">
                    <a:lumMod val="75000"/>
                  </a:schemeClr>
                </a:solidFill>
              </a:rPr>
              <a:t>see</a:t>
            </a:r>
            <a:r>
              <a:rPr lang="sv-SE" sz="1200" dirty="0">
                <a:solidFill>
                  <a:schemeClr val="accent1">
                    <a:lumMod val="75000"/>
                  </a:schemeClr>
                </a:solidFill>
              </a:rPr>
              <a:t> http://</a:t>
            </a:r>
            <a:r>
              <a:rPr lang="sv-SE" sz="1200" dirty="0" err="1">
                <a:solidFill>
                  <a:schemeClr val="accent1">
                    <a:lumMod val="75000"/>
                  </a:schemeClr>
                </a:solidFill>
              </a:rPr>
              <a:t>maven.apache.org</a:t>
            </a:r>
            <a:r>
              <a:rPr lang="sv-SE" sz="1200" dirty="0">
                <a:solidFill>
                  <a:schemeClr val="accent1">
                    <a:lumMod val="75000"/>
                  </a:schemeClr>
                </a:solidFill>
              </a:rPr>
              <a:t>/ref/</a:t>
            </a:r>
            <a:r>
              <a:rPr lang="sv-SE" sz="1200" dirty="0" err="1">
                <a:solidFill>
                  <a:schemeClr val="accent1">
                    <a:lumMod val="75000"/>
                  </a:schemeClr>
                </a:solidFill>
              </a:rPr>
              <a:t>current</a:t>
            </a:r>
            <a:r>
              <a:rPr lang="sv-SE" sz="1200" dirty="0">
                <a:solidFill>
                  <a:schemeClr val="accent1">
                    <a:lumMod val="75000"/>
                  </a:schemeClr>
                </a:solidFill>
              </a:rPr>
              <a:t>/</a:t>
            </a:r>
            <a:r>
              <a:rPr lang="sv-SE" sz="1200" dirty="0" err="1">
                <a:solidFill>
                  <a:schemeClr val="accent1">
                    <a:lumMod val="75000"/>
                  </a:schemeClr>
                </a:solidFill>
              </a:rPr>
              <a:t>maven-core</a:t>
            </a:r>
            <a:r>
              <a:rPr lang="sv-SE" sz="1200" dirty="0">
                <a:solidFill>
                  <a:schemeClr val="accent1">
                    <a:lumMod val="75000"/>
                  </a:schemeClr>
                </a:solidFill>
              </a:rPr>
              <a:t>/</a:t>
            </a:r>
            <a:r>
              <a:rPr lang="sv-SE" sz="1200" dirty="0" err="1">
                <a:solidFill>
                  <a:schemeClr val="accent1">
                    <a:lumMod val="75000"/>
                  </a:schemeClr>
                </a:solidFill>
              </a:rPr>
              <a:t>default-bindings.html#Plugin_bindings_for_jar_packaging</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resources</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compiler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&lt;version&gt;3.7.0&lt;/version&gt;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surefire</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&lt;version&gt;2.20.1&lt;/version&gt;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jar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install</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&lt;version&gt;2.5.2&lt;/version&gt;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deploy</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&lt;version&gt;2.8.2&lt;/version&gt;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&gt;</a:t>
            </a:r>
            <a:br>
              <a:rPr lang="sv-SE" sz="1200" dirty="0">
                <a:solidFill>
                  <a:schemeClr val="accent1">
                    <a:lumMod val="75000"/>
                  </a:schemeClr>
                </a:solidFill>
              </a:rPr>
            </a:br>
            <a:endParaRPr lang="sv-SE" sz="1200" dirty="0">
              <a:solidFill>
                <a:schemeClr val="accent1">
                  <a:lumMod val="75000"/>
                </a:schemeClr>
              </a:solidFill>
            </a:endParaRPr>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6" name="Content Placeholder 5">
            <a:extLst>
              <a:ext uri="{FF2B5EF4-FFF2-40B4-BE49-F238E27FC236}">
                <a16:creationId xmlns:a16="http://schemas.microsoft.com/office/drawing/2014/main" id="{CAD2F2E9-FAD9-A94B-A20E-86CA24A620E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69950" y="2477294"/>
            <a:ext cx="10452100" cy="3048000"/>
          </a:xfrm>
        </p:spPr>
      </p:pic>
    </p:spTree>
    <p:custDataLst>
      <p:tags r:id="rId1"/>
    </p:custDataLst>
    <p:extLst>
      <p:ext uri="{BB962C8B-B14F-4D97-AF65-F5344CB8AC3E}">
        <p14:creationId xmlns:p14="http://schemas.microsoft.com/office/powerpoint/2010/main" val="1173390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1325563"/>
          </a:xfrm>
        </p:spPr>
        <p:txBody>
          <a:bodyPr/>
          <a:lstStyle/>
          <a:p>
            <a:r>
              <a:rPr lang="sv-SE" dirty="0"/>
              <a:t>Byggscript 2</a:t>
            </a:r>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sv-SE" dirty="0"/>
          </a:p>
        </p:txBody>
      </p:sp>
      <p:sp>
        <p:nvSpPr>
          <p:cNvPr id="6" name="Content Placeholder 5">
            <a:extLst>
              <a:ext uri="{FF2B5EF4-FFF2-40B4-BE49-F238E27FC236}">
                <a16:creationId xmlns:a16="http://schemas.microsoft.com/office/drawing/2014/main" id="{F0405698-C1F8-6044-B4CF-2285BC06E265}"/>
              </a:ext>
            </a:extLst>
          </p:cNvPr>
          <p:cNvSpPr>
            <a:spLocks noGrp="1"/>
          </p:cNvSpPr>
          <p:nvPr>
            <p:ph idx="1"/>
          </p:nvPr>
        </p:nvSpPr>
        <p:spPr>
          <a:xfrm>
            <a:off x="838200" y="1548606"/>
            <a:ext cx="10515600" cy="4351338"/>
          </a:xfrm>
        </p:spPr>
        <p:txBody>
          <a:bodyPr>
            <a:normAutofit fontScale="32500" lnSpcReduction="20000"/>
          </a:bodyPr>
          <a:lstStyle/>
          <a:p>
            <a:pPr marL="0" indent="0">
              <a:buNone/>
            </a:pPr>
            <a:r>
              <a:rPr lang="sv-SE" sz="4300" dirty="0">
                <a:solidFill>
                  <a:schemeClr val="accent1">
                    <a:lumMod val="75000"/>
                  </a:schemeClr>
                </a:solidFill>
              </a:rPr>
              <a:t>&lt;?</a:t>
            </a:r>
            <a:r>
              <a:rPr lang="sv-SE" sz="4300" dirty="0" err="1">
                <a:solidFill>
                  <a:schemeClr val="accent1">
                    <a:lumMod val="75000"/>
                  </a:schemeClr>
                </a:solidFill>
              </a:rPr>
              <a:t>xml</a:t>
            </a:r>
            <a:r>
              <a:rPr lang="sv-SE" sz="4300" dirty="0">
                <a:solidFill>
                  <a:schemeClr val="accent1">
                    <a:lumMod val="75000"/>
                  </a:schemeClr>
                </a:solidFill>
              </a:rPr>
              <a:t> version="1.0" </a:t>
            </a:r>
            <a:r>
              <a:rPr lang="sv-SE" sz="4300" dirty="0" err="1">
                <a:solidFill>
                  <a:schemeClr val="accent1">
                    <a:lumMod val="75000"/>
                  </a:schemeClr>
                </a:solidFill>
              </a:rPr>
              <a:t>encoding</a:t>
            </a:r>
            <a:r>
              <a:rPr lang="sv-SE" sz="4300" dirty="0">
                <a:solidFill>
                  <a:schemeClr val="accent1">
                    <a:lumMod val="75000"/>
                  </a:schemeClr>
                </a:solidFill>
              </a:rPr>
              <a:t>="UTF-8"?&gt;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 </a:t>
            </a:r>
            <a:r>
              <a:rPr lang="sv-SE" sz="4300" dirty="0" err="1">
                <a:solidFill>
                  <a:schemeClr val="accent1">
                    <a:lumMod val="75000"/>
                  </a:schemeClr>
                </a:solidFill>
              </a:rPr>
              <a:t>xmlns</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a:t>
            </a:r>
            <a:r>
              <a:rPr lang="sv-SE" sz="4300" dirty="0" err="1">
                <a:solidFill>
                  <a:schemeClr val="accent1">
                    <a:lumMod val="75000"/>
                  </a:schemeClr>
                </a:solidFill>
              </a:rPr>
              <a:t>xmlns:xsi</a:t>
            </a:r>
            <a:r>
              <a:rPr lang="sv-SE" sz="4300" dirty="0">
                <a:solidFill>
                  <a:schemeClr val="accent1">
                    <a:lumMod val="75000"/>
                  </a:schemeClr>
                </a:solidFill>
              </a:rPr>
              <a:t>="http://www.w3.org/2001/</a:t>
            </a:r>
            <a:r>
              <a:rPr lang="sv-SE" sz="4300" dirty="0" err="1">
                <a:solidFill>
                  <a:schemeClr val="accent1">
                    <a:lumMod val="75000"/>
                  </a:schemeClr>
                </a:solidFill>
              </a:rPr>
              <a:t>XMLSchema-instance</a:t>
            </a:r>
            <a:r>
              <a:rPr lang="sv-SE" sz="4300" dirty="0">
                <a:solidFill>
                  <a:schemeClr val="accent1">
                    <a:lumMod val="75000"/>
                  </a:schemeClr>
                </a:solidFill>
              </a:rPr>
              <a:t>"</a:t>
            </a:r>
            <a:br>
              <a:rPr lang="sv-SE" sz="4300" dirty="0">
                <a:solidFill>
                  <a:schemeClr val="accent1">
                    <a:lumMod val="75000"/>
                  </a:schemeClr>
                </a:solidFill>
              </a:rPr>
            </a:br>
            <a:r>
              <a:rPr lang="sv-SE" sz="4300" dirty="0">
                <a:solidFill>
                  <a:schemeClr val="accent1">
                    <a:lumMod val="75000"/>
                  </a:schemeClr>
                </a:solidFill>
              </a:rPr>
              <a:t>  </a:t>
            </a:r>
            <a:r>
              <a:rPr lang="sv-SE" sz="4300" dirty="0" err="1">
                <a:solidFill>
                  <a:schemeClr val="accent1">
                    <a:lumMod val="75000"/>
                  </a:schemeClr>
                </a:solidFill>
              </a:rPr>
              <a:t>xsi:schemaLocation</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http://</a:t>
            </a:r>
            <a:r>
              <a:rPr lang="sv-SE" sz="4300" dirty="0" err="1">
                <a:solidFill>
                  <a:schemeClr val="accent1">
                    <a:lumMod val="75000"/>
                  </a:schemeClr>
                </a:solidFill>
              </a:rPr>
              <a:t>maven.apache.org</a:t>
            </a:r>
            <a:r>
              <a:rPr lang="sv-SE" sz="4300" dirty="0">
                <a:solidFill>
                  <a:schemeClr val="accent1">
                    <a:lumMod val="75000"/>
                  </a:schemeClr>
                </a:solidFill>
              </a:rPr>
              <a:t>/</a:t>
            </a:r>
            <a:r>
              <a:rPr lang="sv-SE" sz="4300" dirty="0" err="1">
                <a:solidFill>
                  <a:schemeClr val="accent1">
                    <a:lumMod val="75000"/>
                  </a:schemeClr>
                </a:solidFill>
              </a:rPr>
              <a:t>xsd</a:t>
            </a:r>
            <a:r>
              <a:rPr lang="sv-SE" sz="4300" dirty="0">
                <a:solidFill>
                  <a:schemeClr val="accent1">
                    <a:lumMod val="75000"/>
                  </a:schemeClr>
                </a:solidFill>
              </a:rPr>
              <a:t>/maven-4.0.0.xsd"&gt;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modelVersion</a:t>
            </a:r>
            <a:r>
              <a:rPr lang="sv-SE" sz="4300" dirty="0">
                <a:solidFill>
                  <a:schemeClr val="accent1">
                    <a:lumMod val="75000"/>
                  </a:schemeClr>
                </a:solidFill>
              </a:rPr>
              <a:t>&gt;4.0.0&lt;/</a:t>
            </a:r>
            <a:r>
              <a:rPr lang="sv-SE" sz="4300" dirty="0" err="1">
                <a:solidFill>
                  <a:schemeClr val="accent1">
                    <a:lumMod val="75000"/>
                  </a:schemeClr>
                </a:solidFill>
              </a:rPr>
              <a:t>modelVersion</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&gt;se.inte.group5&lt;/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&lt;version&gt;1.0-SNAPSHOT&lt;/version&gt;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name</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name</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project.build.sourceEncoding</a:t>
            </a:r>
            <a:r>
              <a:rPr lang="sv-SE" sz="4300" dirty="0">
                <a:solidFill>
                  <a:schemeClr val="accent1">
                    <a:lumMod val="75000"/>
                  </a:schemeClr>
                </a:solidFill>
              </a:rPr>
              <a:t>&gt;UTF-8&lt;/</a:t>
            </a:r>
            <a:r>
              <a:rPr lang="sv-SE" sz="4300" dirty="0" err="1">
                <a:solidFill>
                  <a:schemeClr val="accent1">
                    <a:lumMod val="75000"/>
                  </a:schemeClr>
                </a:solidFill>
              </a:rPr>
              <a:t>project.build.sourceEncoding</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maven.compiler.source</a:t>
            </a:r>
            <a:r>
              <a:rPr lang="sv-SE" sz="4300" dirty="0">
                <a:solidFill>
                  <a:schemeClr val="accent1">
                    <a:lumMod val="75000"/>
                  </a:schemeClr>
                </a:solidFill>
              </a:rPr>
              <a:t>&gt;1.7&lt;/</a:t>
            </a:r>
            <a:r>
              <a:rPr lang="sv-SE" sz="4300" dirty="0" err="1">
                <a:solidFill>
                  <a:schemeClr val="accent1">
                    <a:lumMod val="75000"/>
                  </a:schemeClr>
                </a:solidFill>
              </a:rPr>
              <a:t>maven.compiler.source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maven.compiler.target</a:t>
            </a:r>
            <a:r>
              <a:rPr lang="sv-SE" sz="4300" dirty="0">
                <a:solidFill>
                  <a:schemeClr val="accent1">
                    <a:lumMod val="75000"/>
                  </a:schemeClr>
                </a:solidFill>
              </a:rPr>
              <a:t>&gt;1.7&lt;/</a:t>
            </a:r>
            <a:r>
              <a:rPr lang="sv-SE" sz="4300" dirty="0" err="1">
                <a:solidFill>
                  <a:schemeClr val="accent1">
                    <a:lumMod val="75000"/>
                  </a:schemeClr>
                </a:solidFill>
              </a:rPr>
              <a:t>maven.compiler.target</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&lt;version&gt;4.11&lt;/version&gt;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scope</a:t>
            </a:r>
            <a:r>
              <a:rPr lang="sv-SE" sz="4300" dirty="0">
                <a:solidFill>
                  <a:schemeClr val="accent1">
                    <a:lumMod val="75000"/>
                  </a:schemeClr>
                </a:solidFill>
              </a:rPr>
              <a:t>&gt;test&lt;/</a:t>
            </a:r>
            <a:r>
              <a:rPr lang="sv-SE" sz="4300" dirty="0" err="1">
                <a:solidFill>
                  <a:schemeClr val="accent1">
                    <a:lumMod val="75000"/>
                  </a:schemeClr>
                </a:solidFill>
              </a:rPr>
              <a:t>scope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&gt;</a:t>
            </a: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163322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5" name="Content Placeholder 4">
            <a:extLst>
              <a:ext uri="{FF2B5EF4-FFF2-40B4-BE49-F238E27FC236}">
                <a16:creationId xmlns:a16="http://schemas.microsoft.com/office/drawing/2014/main" id="{97D8A8D1-85A5-BC47-8368-F83B5F7A3A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74999" y="1944302"/>
            <a:ext cx="5993129" cy="4012791"/>
          </a:xfrm>
        </p:spPr>
      </p:pic>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fontScale="55000" lnSpcReduction="20000"/>
          </a:bodyPr>
          <a:lstStyle/>
          <a:p>
            <a:pPr marL="0" indent="0">
              <a:buNone/>
            </a:pPr>
            <a:r>
              <a:rPr lang="sv-SE" dirty="0">
                <a:solidFill>
                  <a:schemeClr val="accent1">
                    <a:lumMod val="75000"/>
                  </a:schemeClr>
                </a:solidFill>
              </a:rPr>
              <a:t>@Test</a:t>
            </a:r>
          </a:p>
          <a:p>
            <a:pPr marL="0" indent="0">
              <a:buNone/>
            </a:pPr>
            <a:r>
              <a:rPr lang="en-US" dirty="0">
                <a:solidFill>
                  <a:schemeClr val="accent1">
                    <a:lumMod val="75000"/>
                  </a:schemeClr>
                </a:solidFill>
              </a:rPr>
              <a:t>public void setEquipment_addEquipment_strengthNotLowerThan1() {</a:t>
            </a:r>
            <a:endParaRPr lang="sv-SE" dirty="0">
              <a:solidFill>
                <a:schemeClr val="accent1">
                  <a:lumMod val="75000"/>
                </a:schemeClr>
              </a:solidFill>
            </a:endParaRPr>
          </a:p>
          <a:p>
            <a:pPr marL="0" indent="0">
              <a:buNone/>
            </a:pPr>
            <a:r>
              <a:rPr lang="sv-SE" dirty="0">
                <a:solidFill>
                  <a:schemeClr val="accent1">
                    <a:lumMod val="75000"/>
                  </a:schemeClr>
                </a:solidFill>
              </a:rPr>
              <a:t>    </a:t>
            </a:r>
            <a:r>
              <a:rPr lang="sv-SE" dirty="0" err="1">
                <a:solidFill>
                  <a:schemeClr val="accent1">
                    <a:lumMod val="75000"/>
                  </a:schemeClr>
                </a:solidFill>
              </a:rPr>
              <a:t>assertFalse</a:t>
            </a:r>
            <a:r>
              <a:rPr lang="sv-SE" dirty="0">
                <a:solidFill>
                  <a:schemeClr val="accent1">
                    <a:lumMod val="75000"/>
                  </a:schemeClr>
                </a:solidFill>
              </a:rPr>
              <a:t>(</a:t>
            </a:r>
            <a:r>
              <a:rPr lang="sv-SE" dirty="0" err="1">
                <a:solidFill>
                  <a:schemeClr val="accent1">
                    <a:lumMod val="75000"/>
                  </a:schemeClr>
                </a:solidFill>
              </a:rPr>
              <a:t>monster.getEquipment</a:t>
            </a:r>
            <a:r>
              <a:rPr lang="sv-SE" dirty="0">
                <a:solidFill>
                  <a:schemeClr val="accent1">
                    <a:lumMod val="75000"/>
                  </a:schemeClr>
                </a:solidFill>
              </a:rPr>
              <a:t>().</a:t>
            </a:r>
            <a:r>
              <a:rPr lang="sv-SE" dirty="0" err="1">
                <a:solidFill>
                  <a:schemeClr val="accent1">
                    <a:lumMod val="75000"/>
                  </a:schemeClr>
                </a:solidFill>
              </a:rPr>
              <a:t>strength</a:t>
            </a:r>
            <a:r>
              <a:rPr lang="sv-SE" dirty="0">
                <a:solidFill>
                  <a:schemeClr val="accent1">
                    <a:lumMod val="75000"/>
                  </a:schemeClr>
                </a:solidFill>
              </a:rPr>
              <a:t> &lt; 1);</a:t>
            </a:r>
          </a:p>
          <a:p>
            <a:pPr marL="0" indent="0">
              <a:buNone/>
            </a:pP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endParaRPr lang="sv-SE" dirty="0">
              <a:solidFill>
                <a:schemeClr val="accent1">
                  <a:lumMod val="75000"/>
                </a:schemeClr>
              </a:solidFill>
            </a:endParaRPr>
          </a:p>
          <a:p>
            <a:pPr marL="0" indent="0">
              <a:buNone/>
            </a:pPr>
            <a:r>
              <a:rPr lang="en-US" dirty="0">
                <a:solidFill>
                  <a:schemeClr val="accent1">
                    <a:lumMod val="75000"/>
                  </a:schemeClr>
                </a:solidFill>
              </a:rPr>
              <a:t>@Test</a:t>
            </a:r>
            <a:endParaRPr lang="sv-SE" dirty="0">
              <a:solidFill>
                <a:schemeClr val="accent1">
                  <a:lumMod val="75000"/>
                </a:schemeClr>
              </a:solidFill>
            </a:endParaRPr>
          </a:p>
          <a:p>
            <a:pPr marL="0" indent="0">
              <a:buNone/>
            </a:pPr>
            <a:r>
              <a:rPr lang="en-US" dirty="0">
                <a:solidFill>
                  <a:schemeClr val="accent1">
                    <a:lumMod val="75000"/>
                  </a:schemeClr>
                </a:solidFill>
              </a:rPr>
              <a:t>public void setEquipment_addEquipment_strengthNotHigherThan100() {</a:t>
            </a:r>
            <a:endParaRPr lang="sv-SE" dirty="0">
              <a:solidFill>
                <a:schemeClr val="accent1">
                  <a:lumMod val="75000"/>
                </a:schemeClr>
              </a:solidFill>
            </a:endParaRPr>
          </a:p>
          <a:p>
            <a:pPr marL="0" indent="0">
              <a:buNone/>
            </a:pPr>
            <a:r>
              <a:rPr lang="sv-SE" dirty="0">
                <a:solidFill>
                  <a:schemeClr val="accent1">
                    <a:lumMod val="75000"/>
                  </a:schemeClr>
                </a:solidFill>
              </a:rPr>
              <a:t>    </a:t>
            </a:r>
            <a:r>
              <a:rPr lang="sv-SE" dirty="0" err="1">
                <a:solidFill>
                  <a:schemeClr val="accent1">
                    <a:lumMod val="75000"/>
                  </a:schemeClr>
                </a:solidFill>
              </a:rPr>
              <a:t>assertFalse</a:t>
            </a:r>
            <a:r>
              <a:rPr lang="sv-SE" dirty="0">
                <a:solidFill>
                  <a:schemeClr val="accent1">
                    <a:lumMod val="75000"/>
                  </a:schemeClr>
                </a:solidFill>
              </a:rPr>
              <a:t>(</a:t>
            </a:r>
            <a:r>
              <a:rPr lang="sv-SE" dirty="0" err="1">
                <a:solidFill>
                  <a:schemeClr val="accent1">
                    <a:lumMod val="75000"/>
                  </a:schemeClr>
                </a:solidFill>
              </a:rPr>
              <a:t>monster.getEquipment</a:t>
            </a:r>
            <a:r>
              <a:rPr lang="sv-SE" dirty="0">
                <a:solidFill>
                  <a:schemeClr val="accent1">
                    <a:lumMod val="75000"/>
                  </a:schemeClr>
                </a:solidFill>
              </a:rPr>
              <a:t>().</a:t>
            </a:r>
            <a:r>
              <a:rPr lang="sv-SE" dirty="0" err="1">
                <a:solidFill>
                  <a:schemeClr val="accent1">
                    <a:lumMod val="75000"/>
                  </a:schemeClr>
                </a:solidFill>
              </a:rPr>
              <a:t>strength</a:t>
            </a:r>
            <a:r>
              <a:rPr lang="sv-SE" dirty="0">
                <a:solidFill>
                  <a:schemeClr val="accent1">
                    <a:lumMod val="75000"/>
                  </a:schemeClr>
                </a:solidFill>
              </a:rPr>
              <a:t> &gt; 100);</a:t>
            </a:r>
          </a:p>
          <a:p>
            <a:pPr marL="0" indent="0">
              <a:buNone/>
            </a:pPr>
            <a:r>
              <a:rPr lang="sv-SE" dirty="0">
                <a:solidFill>
                  <a:schemeClr val="accent1">
                    <a:lumMod val="75000"/>
                  </a:schemeClr>
                </a:solidFill>
              </a:rPr>
              <a:t>}</a:t>
            </a:r>
          </a:p>
          <a:p>
            <a:pPr marL="0" indent="0">
              <a:buNone/>
            </a:pPr>
            <a:endParaRPr lang="sv-SE" dirty="0">
              <a:solidFill>
                <a:schemeClr val="accent1">
                  <a:lumMod val="75000"/>
                </a:schemeClr>
              </a:solidFill>
            </a:endParaRP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chemeClr val="accent1">
                    <a:lumMod val="75000"/>
                  </a:schemeClr>
                </a:solidFill>
              </a:rPr>
              <a:t>private </a:t>
            </a:r>
            <a:r>
              <a:rPr lang="sv-SE" dirty="0" err="1">
                <a:solidFill>
                  <a:schemeClr val="accent1">
                    <a:lumMod val="75000"/>
                  </a:schemeClr>
                </a:solidFill>
              </a:rPr>
              <a:t>void</a:t>
            </a:r>
            <a:r>
              <a:rPr lang="sv-SE" dirty="0">
                <a:solidFill>
                  <a:schemeClr val="accent1">
                    <a:lumMod val="75000"/>
                  </a:schemeClr>
                </a:solidFill>
              </a:rPr>
              <a:t> </a:t>
            </a:r>
            <a:r>
              <a:rPr lang="sv-SE" dirty="0" err="1">
                <a:solidFill>
                  <a:schemeClr val="accent1">
                    <a:lumMod val="75000"/>
                  </a:schemeClr>
                </a:solidFill>
              </a:rPr>
              <a:t>setEquipment</a:t>
            </a:r>
            <a:r>
              <a:rPr lang="sv-SE" dirty="0">
                <a:solidFill>
                  <a:schemeClr val="accent1">
                    <a:lumMod val="75000"/>
                  </a:schemeClr>
                </a:solidFill>
              </a:rPr>
              <a:t>() {</a:t>
            </a:r>
          </a:p>
          <a:p>
            <a:pPr marL="0" indent="0">
              <a:buNone/>
            </a:pPr>
            <a:r>
              <a:rPr lang="en-US" dirty="0">
                <a:solidFill>
                  <a:schemeClr val="accent1">
                    <a:lumMod val="75000"/>
                  </a:schemeClr>
                </a:solidFill>
              </a:rPr>
              <a:t>        </a:t>
            </a:r>
            <a:r>
              <a:rPr lang="en-US" dirty="0" err="1">
                <a:solidFill>
                  <a:schemeClr val="accent1">
                    <a:lumMod val="75000"/>
                  </a:schemeClr>
                </a:solidFill>
              </a:rPr>
              <a:t>int</a:t>
            </a:r>
            <a:r>
              <a:rPr lang="en-US" dirty="0">
                <a:solidFill>
                  <a:schemeClr val="accent1">
                    <a:lumMod val="75000"/>
                  </a:schemeClr>
                </a:solidFill>
              </a:rPr>
              <a:t> </a:t>
            </a:r>
            <a:r>
              <a:rPr lang="en-US" dirty="0" err="1">
                <a:solidFill>
                  <a:schemeClr val="accent1">
                    <a:lumMod val="75000"/>
                  </a:schemeClr>
                </a:solidFill>
              </a:rPr>
              <a:t>equipmentStrength</a:t>
            </a:r>
            <a:r>
              <a:rPr lang="en-US" dirty="0">
                <a:solidFill>
                  <a:schemeClr val="accent1">
                    <a:lumMod val="75000"/>
                  </a:schemeClr>
                </a:solidFill>
              </a:rPr>
              <a:t> = (</a:t>
            </a:r>
            <a:r>
              <a:rPr lang="en-US" dirty="0" err="1">
                <a:solidFill>
                  <a:schemeClr val="accent1">
                    <a:lumMod val="75000"/>
                  </a:schemeClr>
                </a:solidFill>
              </a:rPr>
              <a:t>int</a:t>
            </a:r>
            <a:r>
              <a:rPr lang="en-US" dirty="0">
                <a:solidFill>
                  <a:schemeClr val="accent1">
                    <a:lumMod val="75000"/>
                  </a:schemeClr>
                </a:solidFill>
              </a:rPr>
              <a:t>) ((100 * </a:t>
            </a:r>
            <a:r>
              <a:rPr lang="en-US" dirty="0" err="1">
                <a:solidFill>
                  <a:schemeClr val="accent1">
                    <a:lumMod val="75000"/>
                  </a:schemeClr>
                </a:solidFill>
              </a:rPr>
              <a:t>Math.random</a:t>
            </a:r>
            <a:r>
              <a:rPr lang="en-US" dirty="0">
                <a:solidFill>
                  <a:schemeClr val="accent1">
                    <a:lumMod val="75000"/>
                  </a:schemeClr>
                </a:solidFill>
              </a:rPr>
              <a:t>()) + 1);</a:t>
            </a:r>
            <a:endParaRPr lang="sv-SE" dirty="0">
              <a:solidFill>
                <a:schemeClr val="accent1">
                  <a:lumMod val="75000"/>
                </a:schemeClr>
              </a:solidFill>
            </a:endParaRPr>
          </a:p>
          <a:p>
            <a:pPr marL="0" indent="0">
              <a:buNone/>
            </a:pPr>
            <a:r>
              <a:rPr lang="en-US" dirty="0">
                <a:solidFill>
                  <a:schemeClr val="accent1">
                    <a:lumMod val="75000"/>
                  </a:schemeClr>
                </a:solidFill>
              </a:rPr>
              <a:t>        if (</a:t>
            </a:r>
            <a:r>
              <a:rPr lang="en-US" dirty="0" err="1">
                <a:solidFill>
                  <a:schemeClr val="accent1">
                    <a:lumMod val="75000"/>
                  </a:schemeClr>
                </a:solidFill>
              </a:rPr>
              <a:t>equipmentStrength</a:t>
            </a:r>
            <a:r>
              <a:rPr lang="en-US" dirty="0">
                <a:solidFill>
                  <a:schemeClr val="accent1">
                    <a:lumMod val="75000"/>
                  </a:schemeClr>
                </a:solidFill>
              </a:rPr>
              <a:t> % 2 != 0) {</a:t>
            </a:r>
            <a:endParaRPr lang="sv-SE" dirty="0">
              <a:solidFill>
                <a:schemeClr val="accent1">
                  <a:lumMod val="75000"/>
                </a:schemeClr>
              </a:solidFill>
            </a:endParaRPr>
          </a:p>
          <a:p>
            <a:pPr marL="0" indent="0">
              <a:buNone/>
            </a:pPr>
            <a:r>
              <a:rPr lang="en-US" dirty="0">
                <a:solidFill>
                  <a:schemeClr val="accent1">
                    <a:lumMod val="75000"/>
                  </a:schemeClr>
                </a:solidFill>
              </a:rPr>
              <a:t>            </a:t>
            </a:r>
            <a:r>
              <a:rPr lang="en-US" dirty="0" err="1">
                <a:solidFill>
                  <a:schemeClr val="accent1">
                    <a:lumMod val="75000"/>
                  </a:schemeClr>
                </a:solidFill>
              </a:rPr>
              <a:t>inventory.addItem</a:t>
            </a:r>
            <a:r>
              <a:rPr lang="en-US" dirty="0">
                <a:solidFill>
                  <a:schemeClr val="accent1">
                    <a:lumMod val="75000"/>
                  </a:schemeClr>
                </a:solidFill>
              </a:rPr>
              <a:t>(new Weapon(</a:t>
            </a:r>
            <a:r>
              <a:rPr lang="en-US" dirty="0" err="1">
                <a:solidFill>
                  <a:schemeClr val="accent1">
                    <a:lumMod val="75000"/>
                  </a:schemeClr>
                </a:solidFill>
              </a:rPr>
              <a:t>equipmentStrength</a:t>
            </a: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r>
              <a:rPr lang="sv-SE" dirty="0">
                <a:solidFill>
                  <a:schemeClr val="accent1">
                    <a:lumMod val="75000"/>
                  </a:schemeClr>
                </a:solidFill>
              </a:rPr>
              <a:t>}</a:t>
            </a:r>
          </a:p>
          <a:p>
            <a:pPr marL="0" indent="0">
              <a:buNone/>
            </a:pPr>
            <a:r>
              <a:rPr lang="en-US" dirty="0">
                <a:solidFill>
                  <a:schemeClr val="accent1">
                    <a:lumMod val="75000"/>
                  </a:schemeClr>
                </a:solidFill>
              </a:rPr>
              <a:t>        else {</a:t>
            </a:r>
            <a:endParaRPr lang="sv-SE" dirty="0">
              <a:solidFill>
                <a:schemeClr val="accent1">
                  <a:lumMod val="75000"/>
                </a:schemeClr>
              </a:solidFill>
            </a:endParaRPr>
          </a:p>
          <a:p>
            <a:pPr marL="0" indent="0">
              <a:buNone/>
            </a:pPr>
            <a:r>
              <a:rPr lang="en-US" dirty="0">
                <a:solidFill>
                  <a:schemeClr val="accent1">
                    <a:lumMod val="75000"/>
                  </a:schemeClr>
                </a:solidFill>
              </a:rPr>
              <a:t>            </a:t>
            </a:r>
            <a:r>
              <a:rPr lang="en-US" dirty="0" err="1">
                <a:solidFill>
                  <a:schemeClr val="accent1">
                    <a:lumMod val="75000"/>
                  </a:schemeClr>
                </a:solidFill>
              </a:rPr>
              <a:t>inventory.addItem</a:t>
            </a:r>
            <a:r>
              <a:rPr lang="en-US" dirty="0">
                <a:solidFill>
                  <a:schemeClr val="accent1">
                    <a:lumMod val="75000"/>
                  </a:schemeClr>
                </a:solidFill>
              </a:rPr>
              <a:t>(new Armor(</a:t>
            </a:r>
            <a:r>
              <a:rPr lang="en-US" dirty="0" err="1">
                <a:solidFill>
                  <a:schemeClr val="accent1">
                    <a:lumMod val="75000"/>
                  </a:schemeClr>
                </a:solidFill>
              </a:rPr>
              <a:t>equipmentStrength</a:t>
            </a: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r>
              <a:rPr lang="sv-SE" dirty="0">
                <a:solidFill>
                  <a:schemeClr val="accent1">
                    <a:lumMod val="75000"/>
                  </a:schemeClr>
                </a:solidFill>
              </a:rPr>
              <a:t>}</a:t>
            </a:r>
            <a:br>
              <a:rPr lang="sv-SE" dirty="0">
                <a:solidFill>
                  <a:schemeClr val="accent1">
                    <a:lumMod val="75000"/>
                  </a:schemeClr>
                </a:solidFill>
              </a:rPr>
            </a:br>
            <a:r>
              <a:rPr lang="sv-SE" dirty="0">
                <a:solidFill>
                  <a:schemeClr val="accent1">
                    <a:lumMod val="75000"/>
                  </a:schemeClr>
                </a:solidFill>
              </a:rPr>
              <a:t>}</a:t>
            </a:r>
          </a:p>
          <a:p>
            <a:pPr marL="0" indent="0">
              <a:buNone/>
            </a:pP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a:xfrm>
            <a:off x="839788" y="2505075"/>
            <a:ext cx="5332412" cy="2002757"/>
          </a:xfrm>
        </p:spPr>
        <p:txBody>
          <a:bodyPr>
            <a:normAutofit/>
          </a:bodyPr>
          <a:lstStyle/>
          <a:p>
            <a:pPr marL="0" indent="0">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pickUpItem_pickUpWeapon_weaponStoredInInventory</a:t>
            </a:r>
            <a:r>
              <a:rPr lang="sv-SE" sz="1600" dirty="0">
                <a:solidFill>
                  <a:schemeClr val="accent1">
                    <a:lumMod val="75000"/>
                  </a:schemeClr>
                </a:solidFill>
              </a:rPr>
              <a:t>() {</a:t>
            </a:r>
          </a:p>
          <a:p>
            <a:pPr marL="0" indent="0">
              <a:buNone/>
            </a:pP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a:t>
            </a:r>
          </a:p>
          <a:p>
            <a:pPr marL="0" indent="0">
              <a:buNone/>
            </a:pPr>
            <a:r>
              <a:rPr lang="sv-SE" sz="1600" dirty="0">
                <a:solidFill>
                  <a:schemeClr val="accent1">
                    <a:lumMod val="75000"/>
                  </a:schemeClr>
                </a:solidFill>
              </a:rPr>
              <a:t>    </a:t>
            </a:r>
            <a:r>
              <a:rPr lang="sv-SE" sz="1600" dirty="0" err="1">
                <a:solidFill>
                  <a:schemeClr val="accent1">
                    <a:lumMod val="75000"/>
                  </a:schemeClr>
                </a:solidFill>
              </a:rPr>
              <a:t>assertEquals</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 </a:t>
            </a:r>
            <a:r>
              <a:rPr lang="sv-SE" sz="1600" dirty="0" err="1">
                <a:solidFill>
                  <a:schemeClr val="accent1">
                    <a:lumMod val="75000"/>
                  </a:schemeClr>
                </a:solidFill>
              </a:rPr>
              <a:t>hero.inventory.getItem</a:t>
            </a:r>
            <a:r>
              <a:rPr lang="sv-SE" sz="1600" dirty="0">
                <a:solidFill>
                  <a:schemeClr val="accent1">
                    <a:lumMod val="75000"/>
                  </a:schemeClr>
                </a:solidFill>
              </a:rPr>
              <a:t>(0));</a:t>
            </a:r>
          </a:p>
          <a:p>
            <a:pPr marL="0" indent="0">
              <a:buNone/>
            </a:pPr>
            <a:r>
              <a:rPr lang="sv-SE" sz="1600" dirty="0">
                <a:solidFill>
                  <a:schemeClr val="accent1">
                    <a:lumMod val="75000"/>
                  </a:schemeClr>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a:xfrm>
            <a:off x="6172200" y="2505075"/>
            <a:ext cx="5183188" cy="2002757"/>
          </a:xfrm>
        </p:spPr>
        <p:txBody>
          <a:bodyPr>
            <a:normAutofit/>
          </a:bodyPr>
          <a:lstStyle/>
          <a:p>
            <a:pPr marL="0" indent="0">
              <a:buNone/>
            </a:pP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a:t>
            </a:r>
            <a:r>
              <a:rPr lang="sv-SE" sz="1600" dirty="0">
                <a:solidFill>
                  <a:schemeClr val="accent1">
                    <a:lumMod val="75000"/>
                  </a:schemeClr>
                </a:solidFill>
              </a:rPr>
              <a:t>(</a:t>
            </a:r>
            <a:r>
              <a:rPr lang="sv-SE" sz="1600" dirty="0" err="1">
                <a:solidFill>
                  <a:schemeClr val="accent1">
                    <a:lumMod val="75000"/>
                  </a:schemeClr>
                </a:solidFill>
              </a:rPr>
              <a:t>Object</a:t>
            </a:r>
            <a:r>
              <a:rPr lang="sv-SE" sz="1600" dirty="0">
                <a:solidFill>
                  <a:schemeClr val="accent1">
                    <a:lumMod val="75000"/>
                  </a:schemeClr>
                </a:solidFill>
              </a:rPr>
              <a:t> item) {</a:t>
            </a:r>
          </a:p>
          <a:p>
            <a:pPr marL="0" indent="0">
              <a:buNone/>
            </a:pPr>
            <a:r>
              <a:rPr lang="sv-SE" sz="1600" dirty="0">
                <a:solidFill>
                  <a:schemeClr val="accent1">
                    <a:lumMod val="75000"/>
                  </a:schemeClr>
                </a:solidFill>
              </a:rPr>
              <a:t>…</a:t>
            </a:r>
          </a:p>
          <a:p>
            <a:pPr marL="0" indent="0">
              <a:buNone/>
            </a:pPr>
            <a:r>
              <a:rPr lang="sv-SE" sz="1600" dirty="0" err="1">
                <a:solidFill>
                  <a:schemeClr val="accent1">
                    <a:lumMod val="75000"/>
                  </a:schemeClr>
                </a:solidFill>
              </a:rPr>
              <a:t>else</a:t>
            </a:r>
            <a:r>
              <a:rPr lang="sv-SE" sz="1600" dirty="0">
                <a:solidFill>
                  <a:schemeClr val="accent1">
                    <a:lumMod val="75000"/>
                  </a:schemeClr>
                </a:solidFill>
              </a:rPr>
              <a:t> </a:t>
            </a:r>
            <a:r>
              <a:rPr lang="sv-SE" sz="1600" dirty="0" err="1">
                <a:solidFill>
                  <a:schemeClr val="accent1">
                    <a:lumMod val="75000"/>
                  </a:schemeClr>
                </a:solidFill>
              </a:rPr>
              <a:t>if</a:t>
            </a:r>
            <a:r>
              <a:rPr lang="sv-SE" sz="1600" dirty="0">
                <a:solidFill>
                  <a:schemeClr val="accent1">
                    <a:lumMod val="75000"/>
                  </a:schemeClr>
                </a:solidFill>
              </a:rPr>
              <a:t> (item </a:t>
            </a:r>
            <a:r>
              <a:rPr lang="sv-SE" sz="1600" dirty="0" err="1">
                <a:solidFill>
                  <a:schemeClr val="accent1">
                    <a:lumMod val="75000"/>
                  </a:schemeClr>
                </a:solidFill>
              </a:rPr>
              <a:t>instanceof</a:t>
            </a:r>
            <a:r>
              <a:rPr lang="sv-SE" sz="1600" dirty="0">
                <a:solidFill>
                  <a:schemeClr val="accent1">
                    <a:lumMod val="75000"/>
                  </a:schemeClr>
                </a:solidFill>
              </a:rPr>
              <a:t> Equipment) {</a:t>
            </a:r>
          </a:p>
          <a:p>
            <a:pPr marL="0" indent="0">
              <a:buNone/>
            </a:pPr>
            <a:r>
              <a:rPr lang="sv-SE" sz="1600" dirty="0">
                <a:solidFill>
                  <a:schemeClr val="accent1">
                    <a:lumMod val="75000"/>
                  </a:schemeClr>
                </a:solidFill>
              </a:rPr>
              <a:t>    </a:t>
            </a:r>
            <a:r>
              <a:rPr lang="sv-SE" sz="1600" dirty="0" err="1">
                <a:solidFill>
                  <a:schemeClr val="accent1">
                    <a:lumMod val="75000"/>
                  </a:schemeClr>
                </a:solidFill>
              </a:rPr>
              <a:t>inventory.addItem</a:t>
            </a:r>
            <a:r>
              <a:rPr lang="sv-SE" sz="1600" dirty="0">
                <a:solidFill>
                  <a:schemeClr val="accent1">
                    <a:lumMod val="75000"/>
                  </a:schemeClr>
                </a:solidFill>
              </a:rPr>
              <a:t>((Equipment) item);</a:t>
            </a:r>
          </a:p>
          <a:p>
            <a:pPr marL="0" indent="0">
              <a:buNone/>
            </a:pPr>
            <a:r>
              <a:rPr lang="sv-SE" sz="16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a:xfrm>
            <a:off x="836612" y="1470903"/>
            <a:ext cx="5157787" cy="823912"/>
          </a:xfrm>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9788" y="2505075"/>
            <a:ext cx="5157787" cy="1325563"/>
          </a:xfrm>
        </p:spPr>
        <p:txBody>
          <a:bodyPr>
            <a:noAutofit/>
          </a:bodyPr>
          <a:lstStyle/>
          <a:p>
            <a:pPr marL="0" indent="0">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pickUpItem_threeWeaponsInInventory_equippedWithStrongest</a:t>
            </a:r>
            <a:r>
              <a:rPr lang="sv-SE" sz="1600" dirty="0">
                <a:solidFill>
                  <a:schemeClr val="accent1">
                    <a:lumMod val="75000"/>
                  </a:schemeClr>
                </a:solidFill>
              </a:rPr>
              <a:t>() {</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(50));</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(89));</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(42));</a:t>
            </a:r>
            <a:br>
              <a:rPr lang="sv-SE" sz="1600" dirty="0">
                <a:solidFill>
                  <a:schemeClr val="accent1">
                    <a:lumMod val="75000"/>
                  </a:schemeClr>
                </a:solidFill>
              </a:rPr>
            </a:br>
            <a:r>
              <a:rPr lang="sv-SE" sz="1600" dirty="0">
                <a:solidFill>
                  <a:schemeClr val="accent1">
                    <a:lumMod val="75000"/>
                  </a:schemeClr>
                </a:solidFill>
              </a:rPr>
              <a:t>    </a:t>
            </a:r>
            <a:r>
              <a:rPr lang="sv-SE" sz="1600" i="1" dirty="0" err="1">
                <a:solidFill>
                  <a:schemeClr val="accent1">
                    <a:lumMod val="75000"/>
                  </a:schemeClr>
                </a:solidFill>
              </a:rPr>
              <a:t>assertEquals</a:t>
            </a:r>
            <a:r>
              <a:rPr lang="sv-SE" sz="1600" dirty="0">
                <a:solidFill>
                  <a:schemeClr val="accent1">
                    <a:lumMod val="75000"/>
                  </a:schemeClr>
                </a:solidFill>
              </a:rPr>
              <a:t>(89, </a:t>
            </a:r>
            <a:r>
              <a:rPr lang="sv-SE" sz="1600" dirty="0" err="1">
                <a:solidFill>
                  <a:schemeClr val="accent1">
                    <a:lumMod val="75000"/>
                  </a:schemeClr>
                </a:solidFill>
              </a:rPr>
              <a:t>hero.getEquippedWeapon</a:t>
            </a:r>
            <a:r>
              <a:rPr lang="sv-SE" sz="1600" dirty="0">
                <a:solidFill>
                  <a:schemeClr val="accent1">
                    <a:lumMod val="75000"/>
                  </a:schemeClr>
                </a:solidFill>
              </a:rPr>
              <a:t>().</a:t>
            </a:r>
            <a:r>
              <a:rPr lang="sv-SE" sz="1600" dirty="0" err="1">
                <a:solidFill>
                  <a:schemeClr val="accent1">
                    <a:lumMod val="75000"/>
                  </a:schemeClr>
                </a:solidFill>
              </a:rPr>
              <a:t>getDamage</a:t>
            </a:r>
            <a:r>
              <a:rPr lang="sv-SE" sz="1600" dirty="0">
                <a:solidFill>
                  <a:schemeClr val="accent1">
                    <a:lumMod val="75000"/>
                  </a:schemeClr>
                </a:solidFill>
              </a:rPr>
              <a:t>());</a:t>
            </a:r>
            <a:br>
              <a:rPr lang="sv-SE" sz="1600" dirty="0">
                <a:solidFill>
                  <a:schemeClr val="accent1">
                    <a:lumMod val="75000"/>
                  </a:schemeClr>
                </a:solidFill>
              </a:rPr>
            </a:br>
            <a:r>
              <a:rPr lang="sv-SE" sz="1600" dirty="0">
                <a:solidFill>
                  <a:schemeClr val="accent1">
                    <a:lumMod val="75000"/>
                  </a:schemeClr>
                </a:solidFill>
              </a:rPr>
              <a:t>}</a:t>
            </a:r>
          </a:p>
        </p:txBody>
      </p:sp>
      <p:sp>
        <p:nvSpPr>
          <p:cNvPr id="6" name="Platshållare för text 5"/>
          <p:cNvSpPr>
            <a:spLocks noGrp="1"/>
          </p:cNvSpPr>
          <p:nvPr>
            <p:ph type="body" sz="quarter" idx="3"/>
          </p:nvPr>
        </p:nvSpPr>
        <p:spPr>
          <a:xfrm>
            <a:off x="6172200" y="1470903"/>
            <a:ext cx="5183188" cy="823912"/>
          </a:xfrm>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pickUpItem</a:t>
            </a:r>
            <a:r>
              <a:rPr lang="sv-SE" sz="1400" dirty="0">
                <a:solidFill>
                  <a:schemeClr val="accent1">
                    <a:lumMod val="75000"/>
                  </a:schemeClr>
                </a:solidFill>
              </a:rPr>
              <a:t>(Item item)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Equipment)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pickUpEquipment</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inventory.addItem</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endParaRPr lang="sv-SE" sz="1400" dirty="0">
              <a:solidFill>
                <a:schemeClr val="accent1">
                  <a:lumMod val="75000"/>
                </a:schemeClr>
              </a:solidFill>
            </a:endParaRPr>
          </a:p>
          <a:p>
            <a:pPr marL="0" indent="0">
              <a:buNone/>
            </a:pPr>
            <a:r>
              <a:rPr lang="sv-SE" sz="1400" dirty="0">
                <a:solidFill>
                  <a:schemeClr val="accent1">
                    <a:lumMod val="75000"/>
                  </a:schemeClr>
                </a:solidFill>
              </a:rPr>
              <a:t>private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setActiveEquipment</a:t>
            </a:r>
            <a:r>
              <a:rPr lang="sv-SE" sz="1400" dirty="0">
                <a:solidFill>
                  <a:schemeClr val="accent1">
                    <a:lumMod val="75000"/>
                  </a:schemeClr>
                </a:solidFill>
              </a:rPr>
              <a:t> (Equipment item)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Armor</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Weapon</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 || </a:t>
            </a:r>
            <a:r>
              <a:rPr lang="sv-SE" sz="1400" dirty="0" err="1">
                <a:solidFill>
                  <a:schemeClr val="accent1">
                    <a:lumMod val="75000"/>
                  </a:schemeClr>
                </a:solidFill>
              </a:rPr>
              <a:t>item.strength</a:t>
            </a:r>
            <a:r>
              <a:rPr lang="sv-SE" sz="1400" dirty="0">
                <a:solidFill>
                  <a:schemeClr val="accent1">
                    <a:lumMod val="75000"/>
                  </a:schemeClr>
                </a:solidFill>
              </a:rPr>
              <a:t> &gt; </a:t>
            </a:r>
            <a:r>
              <a:rPr lang="sv-SE" sz="1400" dirty="0" err="1">
                <a:solidFill>
                  <a:schemeClr val="accent1">
                    <a:lumMod val="75000"/>
                  </a:schemeClr>
                </a:solidFill>
              </a:rPr>
              <a:t>equippedWeapon.strength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Weapon</a:t>
            </a:r>
            <a:r>
              <a:rPr lang="sv-SE" sz="1400" dirty="0">
                <a:solidFill>
                  <a:schemeClr val="accent1">
                    <a:lumMod val="75000"/>
                  </a:schemeClr>
                </a:solidFill>
              </a:rPr>
              <a: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203627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072691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3180</Words>
  <Application>Microsoft Macintosh PowerPoint</Application>
  <PresentationFormat>Bredbild</PresentationFormat>
  <Paragraphs>323</Paragraphs>
  <Slides>40</Slides>
  <Notes>38</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40</vt:i4>
      </vt:variant>
    </vt:vector>
  </HeadingPairs>
  <TitlesOfParts>
    <vt:vector size="45" baseType="lpstr">
      <vt:lpstr>Arial</vt:lpstr>
      <vt:lpstr>Calibri</vt:lpstr>
      <vt:lpstr>Calibri Light</vt:lpstr>
      <vt:lpstr>Wingdings</vt:lpstr>
      <vt:lpstr>Office-tema</vt:lpstr>
      <vt:lpstr>Grupp nr: 5</vt:lpstr>
      <vt:lpstr>Verktyg</vt:lpstr>
      <vt:lpstr>Slutlig design – översikt</vt:lpstr>
      <vt:lpstr>Slutlig design – detalj</vt:lpstr>
      <vt:lpstr>Slutlig design – detalj</vt:lpstr>
      <vt:lpstr>TDD-exempel: Joakim</vt:lpstr>
      <vt:lpstr>TDD-exempel: Joakim</vt:lpstr>
      <vt:lpstr>TDD-exempel: Joakim</vt:lpstr>
      <vt:lpstr>TDD-exempel: Lovisa</vt:lpstr>
      <vt:lpstr>TDD-exempel: Lovisa</vt:lpstr>
      <vt:lpstr>TDD-exempel: Hampus</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 Equipped items (class Hero)</vt:lpstr>
      <vt:lpstr>Tillståndsmaskin</vt:lpstr>
      <vt:lpstr>Testfall</vt:lpstr>
      <vt:lpstr>Granskning</vt:lpstr>
      <vt:lpstr>Granskningsrapport</vt:lpstr>
      <vt:lpstr>Erfarenheter av granskning</vt:lpstr>
      <vt:lpstr>Kodkritiksystem: FindBugs IDEA</vt:lpstr>
      <vt:lpstr>Kodkritiksystem: FindBugs IDEA, efter korrigering/granskning</vt:lpstr>
      <vt:lpstr>Statiska mått</vt:lpstr>
      <vt:lpstr>Statiska mått (objektorienterade)</vt:lpstr>
      <vt:lpstr>Täckningsgrad</vt:lpstr>
      <vt:lpstr>Profiler - GeneratedMap</vt:lpstr>
      <vt:lpstr>PowerPoint-presentation</vt:lpstr>
      <vt:lpstr>PowerPoint-presentation</vt:lpstr>
      <vt:lpstr>PowerPoint-presentation</vt:lpstr>
      <vt:lpstr>PowerPoint-presentation</vt:lpstr>
      <vt:lpstr>Byggscript 1</vt:lpstr>
      <vt:lpstr>Byggscript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5</dc:title>
  <dc:creator>Hampus Idstam</dc:creator>
  <cp:lastModifiedBy>Hampus Idstam</cp:lastModifiedBy>
  <cp:revision>1</cp:revision>
  <dcterms:created xsi:type="dcterms:W3CDTF">2018-10-30T10:13:30Z</dcterms:created>
  <dcterms:modified xsi:type="dcterms:W3CDTF">2018-10-30T10:17:14Z</dcterms:modified>
</cp:coreProperties>
</file>