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306" r:id="rId15"/>
    <p:sldId id="288"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301" r:id="rId31"/>
    <p:sldId id="277" r:id="rId32"/>
    <p:sldId id="297" r:id="rId33"/>
    <p:sldId id="278" r:id="rId34"/>
    <p:sldId id="302" r:id="rId35"/>
    <p:sldId id="279" r:id="rId36"/>
    <p:sldId id="304" r:id="rId37"/>
    <p:sldId id="303" r:id="rId38"/>
    <p:sldId id="305" r:id="rId39"/>
    <p:sldId id="280" r:id="rId40"/>
    <p:sldId id="294" r:id="rId41"/>
  </p:sldIdLst>
  <p:sldSz cx="12192000" cy="6858000"/>
  <p:notesSz cx="6858000" cy="9144000"/>
  <p:custDataLst>
    <p:tags r:id="rId4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79" autoAdjust="0"/>
    <p:restoredTop sz="85045" autoAdjust="0"/>
  </p:normalViewPr>
  <p:slideViewPr>
    <p:cSldViewPr snapToGrid="0">
      <p:cViewPr varScale="1">
        <p:scale>
          <a:sx n="80" d="100"/>
          <a:sy n="80" d="100"/>
        </p:scale>
        <p:origin x="9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02372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95575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250931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1564569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getStrength_EquipmentEmtpy_0strength(){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getStrength_EquipmentWeapon_5Strength(){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(5,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getStrength_EquipmentWeaponArmor_10Strength(){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Armor</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(10,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getStrength</a:t>
            </a:r>
            <a:r>
              <a:rPr lang="sv-SE" sz="1400" dirty="0">
                <a:solidFill>
                  <a:schemeClr val="accent1">
                    <a:lumMod val="75000"/>
                  </a:schemeClr>
                </a:solidFill>
              </a:rPr>
              <a:t>(){</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total = 0;</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equippedWeapon.getDamage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equippedArmor</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equippedArmor.getResistance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total;</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spcBef>
                <a:spcPts val="0"/>
              </a:spcBef>
              <a:buNone/>
            </a:pPr>
            <a:r>
              <a:rPr lang="sv-SE" sz="1500" dirty="0">
                <a:solidFill>
                  <a:srgbClr val="0070C0"/>
                </a:solidFill>
              </a:rPr>
              <a:t>Wall w; </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@Before</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createWall</a:t>
            </a:r>
            <a:r>
              <a:rPr lang="sv-SE" sz="1500" dirty="0">
                <a:solidFill>
                  <a:srgbClr val="0070C0"/>
                </a:solidFill>
              </a:rPr>
              <a:t>() {</a:t>
            </a:r>
          </a:p>
          <a:p>
            <a:pPr marL="0" indent="0">
              <a:spcBef>
                <a:spcPts val="0"/>
              </a:spcBef>
              <a:buNone/>
            </a:pPr>
            <a:r>
              <a:rPr lang="sv-SE" sz="1500" dirty="0">
                <a:solidFill>
                  <a:srgbClr val="0070C0"/>
                </a:solidFill>
              </a:rPr>
              <a:t>        w = new Wall(</a:t>
            </a:r>
            <a:r>
              <a:rPr lang="sv-SE" sz="1500" dirty="0" err="1">
                <a:solidFill>
                  <a:srgbClr val="0070C0"/>
                </a:solidFill>
              </a:rPr>
              <a:t>Color.GRAY</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getSymbol_symbolIsX_true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('X', </a:t>
            </a:r>
            <a:r>
              <a:rPr lang="sv-SE" sz="1500" dirty="0" err="1">
                <a:solidFill>
                  <a:srgbClr val="0070C0"/>
                </a:solidFill>
              </a:rPr>
              <a:t>w.getSymbol</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getColor_colorIsGray_true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a:t>
            </a:r>
            <a:r>
              <a:rPr lang="sv-SE" sz="1500" dirty="0" err="1">
                <a:solidFill>
                  <a:srgbClr val="0070C0"/>
                </a:solidFill>
              </a:rPr>
              <a:t>Color.GRAY</a:t>
            </a:r>
            <a:r>
              <a:rPr lang="sv-SE" sz="1500" dirty="0">
                <a:solidFill>
                  <a:srgbClr val="0070C0"/>
                </a:solidFill>
              </a:rPr>
              <a:t>, </a:t>
            </a:r>
            <a:r>
              <a:rPr lang="sv-SE" sz="1500" dirty="0" err="1">
                <a:solidFill>
                  <a:srgbClr val="0070C0"/>
                </a:solidFill>
              </a:rPr>
              <a:t>w.getColor</a:t>
            </a:r>
            <a:r>
              <a:rPr lang="sv-SE" sz="1500" dirty="0">
                <a:solidFill>
                  <a:srgbClr val="0070C0"/>
                </a:solidFill>
              </a:rPr>
              <a:t>());</a:t>
            </a:r>
          </a:p>
          <a:p>
            <a:pPr marL="0" indent="0">
              <a:spcBef>
                <a:spcPts val="0"/>
              </a:spcBef>
              <a:buNone/>
            </a:pP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spcBef>
                <a:spcPts val="0"/>
              </a:spcBef>
              <a:buNone/>
            </a:pPr>
            <a:r>
              <a:rPr lang="en-US" sz="1800" dirty="0">
                <a:solidFill>
                  <a:srgbClr val="0070C0"/>
                </a:solidFill>
              </a:rPr>
              <a:t>public class Wall extends Stationary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    public Wall(Color color) {</a:t>
            </a:r>
          </a:p>
          <a:p>
            <a:pPr marL="0" indent="0">
              <a:spcBef>
                <a:spcPts val="0"/>
              </a:spcBef>
              <a:buNone/>
            </a:pPr>
            <a:r>
              <a:rPr lang="en-US" sz="1800" dirty="0">
                <a:solidFill>
                  <a:srgbClr val="0070C0"/>
                </a:solidFill>
              </a:rPr>
              <a:t>        super('X', color);</a:t>
            </a:r>
          </a:p>
          <a:p>
            <a:pPr marL="0" indent="0">
              <a:spcBef>
                <a:spcPts val="0"/>
              </a:spcBef>
              <a:buNone/>
            </a:pPr>
            <a:r>
              <a:rPr lang="en-US" sz="1800" dirty="0">
                <a:solidFill>
                  <a:srgbClr val="0070C0"/>
                </a:solidFill>
              </a:rPr>
              <a:t>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a:t>
            </a:r>
            <a:endParaRPr lang="sv-SE" sz="1800" dirty="0">
              <a:solidFill>
                <a:srgbClr val="0070C0"/>
              </a:solidFill>
            </a:endParaRPr>
          </a:p>
        </p:txBody>
      </p:sp>
    </p:spTree>
    <p:custDataLst>
      <p:tags r:id="rId1"/>
    </p:custDataLst>
    <p:extLst>
      <p:ext uri="{BB962C8B-B14F-4D97-AF65-F5344CB8AC3E}">
        <p14:creationId xmlns:p14="http://schemas.microsoft.com/office/powerpoint/2010/main" val="203655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p>
          <a:p>
            <a:pPr marL="0" indent="0">
              <a:spcBef>
                <a:spcPts val="0"/>
              </a:spcBef>
              <a:buNone/>
            </a:pPr>
            <a:r>
              <a:rPr lang="en-US" sz="1500" dirty="0">
                <a:solidFill>
                  <a:schemeClr val="accent1">
                    <a:lumMod val="75000"/>
                  </a:schemeClr>
                </a:solidFill>
              </a:rPr>
              <a:t>    </a:t>
            </a:r>
            <a:r>
              <a:rPr lang="en-US" sz="1500" dirty="0" err="1">
                <a:solidFill>
                  <a:schemeClr val="accent1">
                    <a:lumMod val="75000"/>
                  </a:schemeClr>
                </a:solidFill>
              </a:rPr>
              <a:t>assertNotEquals</a:t>
            </a:r>
            <a:r>
              <a:rPr lang="en-US" sz="1500" dirty="0">
                <a:solidFill>
                  <a:schemeClr val="accent1">
                    <a:lumMod val="75000"/>
                  </a:schemeClr>
                </a:solidFill>
              </a:rPr>
              <a:t>(null, </a:t>
            </a:r>
            <a:r>
              <a:rPr lang="en-US" sz="1500" dirty="0" err="1">
                <a:solidFill>
                  <a:schemeClr val="accent1">
                    <a:lumMod val="75000"/>
                  </a:schemeClr>
                </a:solidFill>
              </a:rPr>
              <a:t>inventory.getInventoryArray</a:t>
            </a:r>
            <a:r>
              <a:rPr lang="en-US" sz="1500" dirty="0">
                <a:solidFill>
                  <a:schemeClr val="accent1">
                    <a:lumMod val="75000"/>
                  </a:schemeClr>
                </a:solidFill>
              </a:rPr>
              <a:t>()[0]);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0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a:p>
            <a:r>
              <a:rPr lang="sv-SE" dirty="0" err="1"/>
              <a:t>Netbeans</a:t>
            </a:r>
            <a:r>
              <a:rPr lang="sv-SE"/>
              <a:t> Profiler</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equipmentsystemet</a:t>
            </a:r>
            <a:r>
              <a:rPr lang="sv-SE" dirty="0"/>
              <a:t> för Hero till vår tillståndsmaskin då de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och för att man kan komma till de olika tillstånden på olika sätt eftersom det aktuella </a:t>
            </a:r>
            <a:r>
              <a:rPr lang="sv-SE" dirty="0" err="1"/>
              <a:t>itemet</a:t>
            </a:r>
            <a:r>
              <a:rPr lang="sv-SE" dirty="0"/>
              <a:t> endast byts ut om ett nytt item är starkare. På detta sätt kan vi prova olika sekvenser för att plocka upp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862322"/>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get-metoder i ”</a:t>
            </a:r>
            <a:r>
              <a:rPr lang="sv-SE" sz="2000" dirty="0" err="1"/>
              <a:t>mutable</a:t>
            </a:r>
            <a:r>
              <a:rPr lang="sv-SE" sz="2000" dirty="0"/>
              <a:t>” objekt</a:t>
            </a:r>
          </a:p>
          <a:p>
            <a:pPr marL="285750" indent="-285750">
              <a:buFont typeface="Arial" panose="020B0604020202020204" pitchFamily="34" charset="0"/>
              <a:buChar char="•"/>
            </a:pPr>
            <a:r>
              <a:rPr lang="sv-SE" sz="2000" dirty="0"/>
              <a:t>If-sats som inte gjorde något (TODO)</a:t>
            </a:r>
          </a:p>
          <a:p>
            <a:pPr marL="285750" indent="-285750">
              <a:buFont typeface="Arial" panose="020B0604020202020204" pitchFamily="34" charset="0"/>
              <a:buChar char="•"/>
            </a:pPr>
            <a:r>
              <a:rPr lang="sv-SE" sz="2000" dirty="0" err="1"/>
              <a:t>Override</a:t>
            </a:r>
            <a:r>
              <a:rPr lang="sv-SE" sz="2000" dirty="0"/>
              <a:t> av </a:t>
            </a:r>
            <a:r>
              <a:rPr lang="sv-SE" sz="2000" dirty="0" err="1"/>
              <a:t>equals</a:t>
            </a:r>
            <a:r>
              <a:rPr lang="sv-SE" sz="2000" dirty="0"/>
              <a:t>-metoder men inte </a:t>
            </a:r>
            <a:r>
              <a:rPr lang="sv-SE" sz="2000" dirty="0" err="1"/>
              <a:t>hashcode</a:t>
            </a:r>
            <a:r>
              <a:rPr lang="sv-SE" sz="2000" dirty="0"/>
              <a:t> </a:t>
            </a:r>
          </a:p>
          <a:p>
            <a:pPr marL="285750" indent="-285750">
              <a:buFont typeface="Arial" panose="020B0604020202020204" pitchFamily="34" charset="0"/>
              <a:buChar char="•"/>
            </a:pPr>
            <a:r>
              <a:rPr lang="sv-SE" sz="2000" dirty="0"/>
              <a:t>Variabler som inte användes</a:t>
            </a:r>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9925194" cy="938463"/>
          </a:xfrm>
        </p:spPr>
        <p:txBody>
          <a:bodyPr>
            <a:normAutofit fontScale="90000"/>
          </a:bodyPr>
          <a:lstStyle/>
          <a:p>
            <a:r>
              <a:rPr lang="sv-SE" dirty="0"/>
              <a:t>Kodkritiksystem: </a:t>
            </a:r>
            <a:r>
              <a:rPr lang="sv-SE" dirty="0" err="1"/>
              <a:t>FindBugs</a:t>
            </a:r>
            <a:r>
              <a:rPr lang="sv-SE" dirty="0"/>
              <a:t> IDEA, efter korrigering/granskning</a:t>
            </a:r>
          </a:p>
        </p:txBody>
      </p:sp>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554545"/>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Under granskningen hittades: </a:t>
            </a:r>
          </a:p>
          <a:p>
            <a:r>
              <a:rPr lang="sv-SE" sz="2000" dirty="0"/>
              <a:t>     - Felaktig get-metod </a:t>
            </a:r>
          </a:p>
          <a:p>
            <a:r>
              <a:rPr lang="sv-SE" sz="2000" dirty="0"/>
              <a:t>     - Icke-använda fält</a:t>
            </a:r>
          </a:p>
          <a:p>
            <a:pPr marL="285750" indent="-285750">
              <a:buFont typeface="Arial" panose="020B0604020202020204" pitchFamily="34" charset="0"/>
              <a:buChar char="•"/>
            </a:pPr>
            <a:r>
              <a:rPr lang="sv-SE" sz="2000" dirty="0"/>
              <a:t>Fixat TODO</a:t>
            </a:r>
          </a:p>
          <a:p>
            <a:pPr marL="285750" indent="-285750">
              <a:buFont typeface="Arial" panose="020B0604020202020204" pitchFamily="34" charset="0"/>
              <a:buChar char="•"/>
            </a:pPr>
            <a:r>
              <a:rPr lang="sv-SE" sz="2000" dirty="0" err="1"/>
              <a:t>Hashcodes</a:t>
            </a:r>
            <a:r>
              <a:rPr lang="sv-SE" sz="2000" dirty="0"/>
              <a:t> ej fixat</a:t>
            </a:r>
          </a:p>
          <a:p>
            <a:pPr marL="285750" indent="-285750">
              <a:buFont typeface="Arial" panose="020B0604020202020204" pitchFamily="34" charset="0"/>
              <a:buChar char="•"/>
            </a:pPr>
            <a:r>
              <a:rPr lang="sv-SE" sz="2000" dirty="0"/>
              <a:t>Inre klass har lagts till</a:t>
            </a:r>
          </a:p>
          <a:p>
            <a:pPr marL="285750" indent="-285750">
              <a:buFont typeface="Arial" panose="020B0604020202020204" pitchFamily="34" charset="0"/>
              <a:buChar char="•"/>
            </a:pPr>
            <a:endParaRPr lang="sv-SE" sz="2000" dirty="0"/>
          </a:p>
        </p:txBody>
      </p:sp>
      <p:pic>
        <p:nvPicPr>
          <p:cNvPr id="8" name="Bildobjekt 7">
            <a:extLst>
              <a:ext uri="{FF2B5EF4-FFF2-40B4-BE49-F238E27FC236}">
                <a16:creationId xmlns:a16="http://schemas.microsoft.com/office/drawing/2014/main" id="{E4275DB3-826A-47D7-881A-EF10E632E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519" y="2484270"/>
            <a:ext cx="6696465" cy="1889459"/>
          </a:xfrm>
          <a:prstGeom prst="rect">
            <a:avLst/>
          </a:prstGeom>
        </p:spPr>
      </p:pic>
    </p:spTree>
    <p:custDataLst>
      <p:tags r:id="rId1"/>
    </p:custDataLst>
    <p:extLst>
      <p:ext uri="{BB962C8B-B14F-4D97-AF65-F5344CB8AC3E}">
        <p14:creationId xmlns:p14="http://schemas.microsoft.com/office/powerpoint/2010/main" val="373521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620</a:t>
            </a:r>
          </a:p>
          <a:p>
            <a:r>
              <a:rPr lang="sv-SE" sz="1800" dirty="0"/>
              <a:t>LOC för testerna	1 029</a:t>
            </a:r>
          </a:p>
        </p:txBody>
      </p:sp>
      <p:pic>
        <p:nvPicPr>
          <p:cNvPr id="7" name="Bildobjekt 6">
            <a:extLst>
              <a:ext uri="{FF2B5EF4-FFF2-40B4-BE49-F238E27FC236}">
                <a16:creationId xmlns:a16="http://schemas.microsoft.com/office/drawing/2014/main" id="{CC92F772-EF5E-744E-BF3A-E640C7288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843" y="559594"/>
            <a:ext cx="7366000" cy="5829300"/>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9573175"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(20)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kartan samt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3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(67)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pic>
        <p:nvPicPr>
          <p:cNvPr id="8" name="Platshållare för innehåll 7">
            <a:extLst>
              <a:ext uri="{FF2B5EF4-FFF2-40B4-BE49-F238E27FC236}">
                <a16:creationId xmlns:a16="http://schemas.microsoft.com/office/drawing/2014/main" id="{B2B3610F-C1F3-AE47-8C5E-568DF9B5D9A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72025" y="934464"/>
            <a:ext cx="6580187" cy="5314165"/>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 - </a:t>
            </a:r>
            <a:r>
              <a:rPr lang="sv-SE" dirty="0" err="1"/>
              <a:t>GeneratedMap</a:t>
            </a:r>
            <a:endParaRPr lang="sv-SE" dirty="0"/>
          </a:p>
        </p:txBody>
      </p:sp>
      <p:pic>
        <p:nvPicPr>
          <p:cNvPr id="5" name="Bildobjekt 4">
            <a:extLst>
              <a:ext uri="{FF2B5EF4-FFF2-40B4-BE49-F238E27FC236}">
                <a16:creationId xmlns:a16="http://schemas.microsoft.com/office/drawing/2014/main" id="{A48FBA35-C5B0-244C-BE43-186516F7B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550" y="2709862"/>
            <a:ext cx="9690100" cy="2844800"/>
          </a:xfrm>
          <a:prstGeom prst="rect">
            <a:avLst/>
          </a:prstGeom>
        </p:spPr>
      </p:pic>
      <p:sp>
        <p:nvSpPr>
          <p:cNvPr id="8" name="textruta 7">
            <a:extLst>
              <a:ext uri="{FF2B5EF4-FFF2-40B4-BE49-F238E27FC236}">
                <a16:creationId xmlns:a16="http://schemas.microsoft.com/office/drawing/2014/main" id="{4185AF3B-BAC6-E04A-BF9C-4DCB8537C2F6}"/>
              </a:ext>
            </a:extLst>
          </p:cNvPr>
          <p:cNvSpPr txBox="1"/>
          <p:nvPr/>
        </p:nvSpPr>
        <p:spPr>
          <a:xfrm>
            <a:off x="1587500" y="2044700"/>
            <a:ext cx="6942221"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 1000, new Hero(100));</a:t>
            </a:r>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1297130" y="4267200"/>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276453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14" name="Bildobjekt 13">
            <a:extLst>
              <a:ext uri="{FF2B5EF4-FFF2-40B4-BE49-F238E27FC236}">
                <a16:creationId xmlns:a16="http://schemas.microsoft.com/office/drawing/2014/main" id="{6574DF48-8B65-8749-89CE-CFC3BB461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 y="641350"/>
            <a:ext cx="10261600" cy="58547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520700" y="267739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498764" y="141807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803DFD53-B72E-3245-B3FA-8DF0CEF1A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62" y="643466"/>
            <a:ext cx="7188475" cy="5571067"/>
          </a:xfrm>
          <a:prstGeom prst="rect">
            <a:avLst/>
          </a:prstGeom>
        </p:spPr>
      </p:pic>
    </p:spTree>
    <p:extLst>
      <p:ext uri="{BB962C8B-B14F-4D97-AF65-F5344CB8AC3E}">
        <p14:creationId xmlns:p14="http://schemas.microsoft.com/office/powerpoint/2010/main" val="1402650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3" name="Bildobjekt 2">
            <a:extLst>
              <a:ext uri="{FF2B5EF4-FFF2-40B4-BE49-F238E27FC236}">
                <a16:creationId xmlns:a16="http://schemas.microsoft.com/office/drawing/2014/main" id="{D6378A41-C7B4-C243-95E0-C9DAE2221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00" y="615950"/>
            <a:ext cx="10464800" cy="56261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826655" y="2150919"/>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826655" y="4948093"/>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3644151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57355B15-EA56-AE4B-92D2-3D2BBB91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9498"/>
            <a:ext cx="10905066" cy="2699002"/>
          </a:xfrm>
          <a:prstGeom prst="rect">
            <a:avLst/>
          </a:prstGeom>
        </p:spPr>
      </p:pic>
      <p:sp>
        <p:nvSpPr>
          <p:cNvPr id="6" name="textruta 5">
            <a:extLst>
              <a:ext uri="{FF2B5EF4-FFF2-40B4-BE49-F238E27FC236}">
                <a16:creationId xmlns:a16="http://schemas.microsoft.com/office/drawing/2014/main" id="{239B91C0-8C26-6E4A-ACC7-0F031EC61056}"/>
              </a:ext>
            </a:extLst>
          </p:cNvPr>
          <p:cNvSpPr txBox="1"/>
          <p:nvPr/>
        </p:nvSpPr>
        <p:spPr>
          <a:xfrm>
            <a:off x="2293749" y="483985"/>
            <a:ext cx="7165211" cy="584775"/>
          </a:xfrm>
          <a:prstGeom prst="rect">
            <a:avLst/>
          </a:prstGeom>
          <a:noFill/>
        </p:spPr>
        <p:txBody>
          <a:bodyPr wrap="square" rtlCol="0">
            <a:spAutoFit/>
          </a:bodyPr>
          <a:lstStyle/>
          <a:p>
            <a:r>
              <a:rPr lang="sv-SE" sz="3200" dirty="0"/>
              <a:t>En närmare titt på </a:t>
            </a:r>
            <a:r>
              <a:rPr lang="sv-SE" sz="3200" dirty="0" err="1"/>
              <a:t>putMonstersOnMap</a:t>
            </a:r>
            <a:r>
              <a:rPr lang="sv-SE" sz="3200" dirty="0"/>
              <a:t>()</a:t>
            </a:r>
          </a:p>
        </p:txBody>
      </p:sp>
    </p:spTree>
    <p:extLst>
      <p:ext uri="{BB962C8B-B14F-4D97-AF65-F5344CB8AC3E}">
        <p14:creationId xmlns:p14="http://schemas.microsoft.com/office/powerpoint/2010/main" val="340316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536784"/>
            <a:ext cx="5157787" cy="823912"/>
          </a:xfrm>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600" dirty="0">
                <a:solidFill>
                  <a:schemeClr val="accent1">
                    <a:lumMod val="75000"/>
                  </a:schemeClr>
                </a:solidFill>
              </a:rPr>
              <a:t>@Test</a:t>
            </a:r>
          </a:p>
          <a:p>
            <a:pPr marL="0" indent="0">
              <a:buNone/>
            </a:pPr>
            <a:r>
              <a:rPr lang="en-US" sz="1600" dirty="0">
                <a:solidFill>
                  <a:schemeClr val="accent1">
                    <a:lumMod val="75000"/>
                  </a:schemeClr>
                </a:solidFill>
              </a:rPr>
              <a:t>public void setEquipment_addEquipment_strengthNotLowerThan1() {</a:t>
            </a:r>
            <a:endParaRPr lang="sv-SE" sz="1600" dirty="0">
              <a:solidFill>
                <a:schemeClr val="accent1">
                  <a:lumMod val="75000"/>
                </a:schemeClr>
              </a:solidFill>
            </a:endParaRPr>
          </a:p>
          <a:p>
            <a:pPr marL="0" indent="0">
              <a:buNone/>
            </a:pPr>
            <a:r>
              <a:rPr lang="sv-SE" sz="1600" dirty="0">
                <a:solidFill>
                  <a:schemeClr val="accent1">
                    <a:lumMod val="75000"/>
                  </a:schemeClr>
                </a:solidFill>
              </a:rPr>
              <a:t>    </a:t>
            </a:r>
            <a:r>
              <a:rPr lang="sv-SE" sz="1600" dirty="0" err="1">
                <a:solidFill>
                  <a:schemeClr val="accent1">
                    <a:lumMod val="75000"/>
                  </a:schemeClr>
                </a:solidFill>
              </a:rPr>
              <a:t>assertFalse</a:t>
            </a:r>
            <a:r>
              <a:rPr lang="sv-SE" sz="1600" dirty="0">
                <a:solidFill>
                  <a:schemeClr val="accent1">
                    <a:lumMod val="75000"/>
                  </a:schemeClr>
                </a:solidFill>
              </a:rPr>
              <a:t>(</a:t>
            </a:r>
            <a:r>
              <a:rPr lang="sv-SE" sz="1600" dirty="0" err="1">
                <a:solidFill>
                  <a:schemeClr val="accent1">
                    <a:lumMod val="75000"/>
                  </a:schemeClr>
                </a:solidFill>
              </a:rPr>
              <a:t>monster.getEquipment</a:t>
            </a:r>
            <a:r>
              <a:rPr lang="sv-SE" sz="1600" dirty="0">
                <a:solidFill>
                  <a:schemeClr val="accent1">
                    <a:lumMod val="75000"/>
                  </a:schemeClr>
                </a:solidFill>
              </a:rPr>
              <a:t>().</a:t>
            </a:r>
            <a:r>
              <a:rPr lang="sv-SE" sz="1600" dirty="0" err="1">
                <a:solidFill>
                  <a:schemeClr val="accent1">
                    <a:lumMod val="75000"/>
                  </a:schemeClr>
                </a:solidFill>
              </a:rPr>
              <a:t>strength</a:t>
            </a:r>
            <a:r>
              <a:rPr lang="sv-SE" sz="1600" dirty="0">
                <a:solidFill>
                  <a:schemeClr val="accent1">
                    <a:lumMod val="75000"/>
                  </a:schemeClr>
                </a:solidFill>
              </a:rPr>
              <a:t> &lt; 1);</a:t>
            </a:r>
          </a:p>
          <a:p>
            <a:pPr marL="0" indent="0">
              <a:buNone/>
            </a:pP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endParaRPr lang="sv-SE" sz="1600" dirty="0">
              <a:solidFill>
                <a:schemeClr val="accent1">
                  <a:lumMod val="75000"/>
                </a:schemeClr>
              </a:solidFill>
            </a:endParaRPr>
          </a:p>
          <a:p>
            <a:pPr marL="0" indent="0">
              <a:buNone/>
            </a:pPr>
            <a:r>
              <a:rPr lang="en-US" sz="1600" dirty="0">
                <a:solidFill>
                  <a:schemeClr val="accent1">
                    <a:lumMod val="75000"/>
                  </a:schemeClr>
                </a:solidFill>
              </a:rPr>
              <a:t>@Test</a:t>
            </a:r>
            <a:endParaRPr lang="sv-SE" sz="1600" dirty="0">
              <a:solidFill>
                <a:schemeClr val="accent1">
                  <a:lumMod val="75000"/>
                </a:schemeClr>
              </a:solidFill>
            </a:endParaRPr>
          </a:p>
          <a:p>
            <a:pPr marL="0" indent="0">
              <a:buNone/>
            </a:pPr>
            <a:r>
              <a:rPr lang="en-US" sz="1600" dirty="0">
                <a:solidFill>
                  <a:schemeClr val="accent1">
                    <a:lumMod val="75000"/>
                  </a:schemeClr>
                </a:solidFill>
              </a:rPr>
              <a:t>public void setEquipment_addEquipment_strengthNotHigherThan100() {</a:t>
            </a:r>
            <a:endParaRPr lang="sv-SE" sz="1600" dirty="0">
              <a:solidFill>
                <a:schemeClr val="accent1">
                  <a:lumMod val="75000"/>
                </a:schemeClr>
              </a:solidFill>
            </a:endParaRPr>
          </a:p>
          <a:p>
            <a:pPr marL="0" indent="0">
              <a:buNone/>
            </a:pPr>
            <a:r>
              <a:rPr lang="sv-SE" sz="1600" dirty="0">
                <a:solidFill>
                  <a:schemeClr val="accent1">
                    <a:lumMod val="75000"/>
                  </a:schemeClr>
                </a:solidFill>
              </a:rPr>
              <a:t>    </a:t>
            </a:r>
            <a:r>
              <a:rPr lang="sv-SE" sz="1600" dirty="0" err="1">
                <a:solidFill>
                  <a:schemeClr val="accent1">
                    <a:lumMod val="75000"/>
                  </a:schemeClr>
                </a:solidFill>
              </a:rPr>
              <a:t>assertFalse</a:t>
            </a:r>
            <a:r>
              <a:rPr lang="sv-SE" sz="1600" dirty="0">
                <a:solidFill>
                  <a:schemeClr val="accent1">
                    <a:lumMod val="75000"/>
                  </a:schemeClr>
                </a:solidFill>
              </a:rPr>
              <a:t>(</a:t>
            </a:r>
            <a:r>
              <a:rPr lang="sv-SE" sz="1600" dirty="0" err="1">
                <a:solidFill>
                  <a:schemeClr val="accent1">
                    <a:lumMod val="75000"/>
                  </a:schemeClr>
                </a:solidFill>
              </a:rPr>
              <a:t>monster.getEquipment</a:t>
            </a:r>
            <a:r>
              <a:rPr lang="sv-SE" sz="1600" dirty="0">
                <a:solidFill>
                  <a:schemeClr val="accent1">
                    <a:lumMod val="75000"/>
                  </a:schemeClr>
                </a:solidFill>
              </a:rPr>
              <a:t>().</a:t>
            </a:r>
            <a:r>
              <a:rPr lang="sv-SE" sz="1600" dirty="0" err="1">
                <a:solidFill>
                  <a:schemeClr val="accent1">
                    <a:lumMod val="75000"/>
                  </a:schemeClr>
                </a:solidFill>
              </a:rPr>
              <a:t>strength</a:t>
            </a:r>
            <a:r>
              <a:rPr lang="sv-SE" sz="1600" dirty="0">
                <a:solidFill>
                  <a:schemeClr val="accent1">
                    <a:lumMod val="75000"/>
                  </a:schemeClr>
                </a:solidFill>
              </a:rPr>
              <a:t> &gt; 100);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096000" y="1536784"/>
            <a:ext cx="5183188" cy="823912"/>
          </a:xfrm>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600" dirty="0">
                <a:solidFill>
                  <a:schemeClr val="accent1">
                    <a:lumMod val="75000"/>
                  </a:schemeClr>
                </a:solidFill>
              </a:rPr>
              <a:t>private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setEquipment</a:t>
            </a:r>
            <a:r>
              <a:rPr lang="sv-SE" sz="1600" dirty="0">
                <a:solidFill>
                  <a:schemeClr val="accent1">
                    <a:lumMod val="75000"/>
                  </a:schemeClr>
                </a:solidFill>
              </a:rPr>
              <a:t>() {</a:t>
            </a:r>
          </a:p>
          <a:p>
            <a:pPr marL="0" indent="0">
              <a:buNone/>
            </a:pPr>
            <a:r>
              <a:rPr lang="en-US" sz="1600" dirty="0">
                <a:solidFill>
                  <a:schemeClr val="accent1">
                    <a:lumMod val="75000"/>
                  </a:schemeClr>
                </a:solidFill>
              </a:rPr>
              <a:t>        </a:t>
            </a:r>
            <a:r>
              <a:rPr lang="en-US" sz="1600" dirty="0" err="1">
                <a:solidFill>
                  <a:schemeClr val="accent1">
                    <a:lumMod val="75000"/>
                  </a:schemeClr>
                </a:solidFill>
              </a:rPr>
              <a:t>int</a:t>
            </a:r>
            <a:r>
              <a:rPr lang="en-US" sz="1600" dirty="0">
                <a:solidFill>
                  <a:schemeClr val="accent1">
                    <a:lumMod val="75000"/>
                  </a:schemeClr>
                </a:solidFill>
              </a:rPr>
              <a:t> </a:t>
            </a:r>
            <a:r>
              <a:rPr lang="en-US" sz="1600" dirty="0" err="1">
                <a:solidFill>
                  <a:schemeClr val="accent1">
                    <a:lumMod val="75000"/>
                  </a:schemeClr>
                </a:solidFill>
              </a:rPr>
              <a:t>equipmentStrength</a:t>
            </a:r>
            <a:r>
              <a:rPr lang="en-US" sz="1600" dirty="0">
                <a:solidFill>
                  <a:schemeClr val="accent1">
                    <a:lumMod val="75000"/>
                  </a:schemeClr>
                </a:solidFill>
              </a:rPr>
              <a:t> = (</a:t>
            </a:r>
            <a:r>
              <a:rPr lang="en-US" sz="1600" dirty="0" err="1">
                <a:solidFill>
                  <a:schemeClr val="accent1">
                    <a:lumMod val="75000"/>
                  </a:schemeClr>
                </a:solidFill>
              </a:rPr>
              <a:t>int</a:t>
            </a:r>
            <a:r>
              <a:rPr lang="en-US" sz="1600" dirty="0">
                <a:solidFill>
                  <a:schemeClr val="accent1">
                    <a:lumMod val="75000"/>
                  </a:schemeClr>
                </a:solidFill>
              </a:rPr>
              <a:t>) ((100 * </a:t>
            </a:r>
            <a:r>
              <a:rPr lang="en-US" sz="1600" dirty="0" err="1">
                <a:solidFill>
                  <a:schemeClr val="accent1">
                    <a:lumMod val="75000"/>
                  </a:schemeClr>
                </a:solidFill>
              </a:rPr>
              <a:t>Math.random</a:t>
            </a:r>
            <a:r>
              <a:rPr lang="en-US" sz="1600" dirty="0">
                <a:solidFill>
                  <a:schemeClr val="accent1">
                    <a:lumMod val="75000"/>
                  </a:schemeClr>
                </a:solidFill>
              </a:rPr>
              <a:t>()) + 1);</a:t>
            </a:r>
            <a:endParaRPr lang="sv-SE" sz="1600" dirty="0">
              <a:solidFill>
                <a:schemeClr val="accent1">
                  <a:lumMod val="75000"/>
                </a:schemeClr>
              </a:solidFill>
            </a:endParaRPr>
          </a:p>
          <a:p>
            <a:pPr marL="0" indent="0">
              <a:buNone/>
            </a:pPr>
            <a:r>
              <a:rPr lang="en-US" sz="1600" dirty="0">
                <a:solidFill>
                  <a:schemeClr val="accent1">
                    <a:lumMod val="75000"/>
                  </a:schemeClr>
                </a:solidFill>
              </a:rPr>
              <a:t>        if (</a:t>
            </a:r>
            <a:r>
              <a:rPr lang="en-US" sz="1600" dirty="0" err="1">
                <a:solidFill>
                  <a:schemeClr val="accent1">
                    <a:lumMod val="75000"/>
                  </a:schemeClr>
                </a:solidFill>
              </a:rPr>
              <a:t>equipmentStrength</a:t>
            </a:r>
            <a:r>
              <a:rPr lang="en-US" sz="1600" dirty="0">
                <a:solidFill>
                  <a:schemeClr val="accent1">
                    <a:lumMod val="75000"/>
                  </a:schemeClr>
                </a:solidFill>
              </a:rPr>
              <a:t> % 2 != 0) {</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en-US" sz="1600" dirty="0" err="1">
                <a:solidFill>
                  <a:schemeClr val="accent1">
                    <a:lumMod val="75000"/>
                  </a:schemeClr>
                </a:solidFill>
              </a:rPr>
              <a:t>inventory.addItem</a:t>
            </a:r>
            <a:r>
              <a:rPr lang="en-US" sz="1600" dirty="0">
                <a:solidFill>
                  <a:schemeClr val="accent1">
                    <a:lumMod val="75000"/>
                  </a:schemeClr>
                </a:solidFill>
              </a:rPr>
              <a:t>(new 	Weapon(</a:t>
            </a:r>
            <a:r>
              <a:rPr lang="en-US" sz="1600" dirty="0" err="1">
                <a:solidFill>
                  <a:schemeClr val="accent1">
                    <a:lumMod val="75000"/>
                  </a:schemeClr>
                </a:solidFill>
              </a:rPr>
              <a:t>equipmentStrength</a:t>
            </a: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sv-SE" sz="1600" dirty="0">
                <a:solidFill>
                  <a:schemeClr val="accent1">
                    <a:lumMod val="75000"/>
                  </a:schemeClr>
                </a:solidFill>
              </a:rPr>
              <a:t>}</a:t>
            </a:r>
          </a:p>
          <a:p>
            <a:pPr marL="0" indent="0">
              <a:buNone/>
            </a:pPr>
            <a:r>
              <a:rPr lang="en-US" sz="1600" dirty="0">
                <a:solidFill>
                  <a:schemeClr val="accent1">
                    <a:lumMod val="75000"/>
                  </a:schemeClr>
                </a:solidFill>
              </a:rPr>
              <a:t>        else {</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en-US" sz="1600" dirty="0" err="1">
                <a:solidFill>
                  <a:schemeClr val="accent1">
                    <a:lumMod val="75000"/>
                  </a:schemeClr>
                </a:solidFill>
              </a:rPr>
              <a:t>inventory.addItem</a:t>
            </a:r>
            <a:r>
              <a:rPr lang="en-US" sz="1600" dirty="0">
                <a:solidFill>
                  <a:schemeClr val="accent1">
                    <a:lumMod val="75000"/>
                  </a:schemeClr>
                </a:solidFill>
              </a:rPr>
              <a:t>(new Armor(</a:t>
            </a:r>
            <a:r>
              <a:rPr lang="en-US" sz="1600" dirty="0" err="1">
                <a:solidFill>
                  <a:schemeClr val="accent1">
                    <a:lumMod val="75000"/>
                  </a:schemeClr>
                </a:solidFill>
              </a:rPr>
              <a:t>equipmentStrength</a:t>
            </a: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Autofit/>
          </a:bodyPr>
          <a:lstStyle/>
          <a:p>
            <a:pPr marL="0" indent="0">
              <a:lnSpc>
                <a:spcPct val="160000"/>
              </a:lnSpc>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lnSpc>
                <a:spcPct val="160000"/>
              </a:lnSpc>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lnSpc>
                <a:spcPct val="160000"/>
              </a:lnSpc>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lnSpc>
                <a:spcPct val="160000"/>
              </a:lnSpc>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377532"/>
            <a:ext cx="5157787" cy="1325563"/>
          </a:xfrm>
        </p:spPr>
        <p:txBody>
          <a:bodyPr>
            <a:noAutofit/>
          </a:bodyPr>
          <a:lstStyle/>
          <a:p>
            <a:pPr marL="0" indent="0">
              <a:lnSpc>
                <a:spcPct val="150000"/>
              </a:lnSpc>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a:xfrm>
            <a:off x="6172200" y="2377532"/>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a:xfrm>
            <a:off x="839788" y="1681163"/>
            <a:ext cx="5157787" cy="473101"/>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54264"/>
            <a:ext cx="5157787" cy="4035399"/>
          </a:xfrm>
        </p:spPr>
        <p:txBody>
          <a:bodyPr>
            <a:normAutofit/>
          </a:bodyPr>
          <a:lstStyle/>
          <a:p>
            <a:pPr marL="0" indent="0">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MapTest</a:t>
            </a:r>
            <a:r>
              <a:rPr lang="sv-SE" sz="1500" dirty="0">
                <a:solidFill>
                  <a:schemeClr val="accent1">
                    <a:lumMod val="75000"/>
                  </a:schemeClr>
                </a:solidFill>
              </a:rPr>
              <a:t> {</a:t>
            </a:r>
          </a:p>
          <a:p>
            <a:pPr marL="0" indent="0">
              <a:buNone/>
            </a:pPr>
            <a:r>
              <a:rPr lang="sv-SE" sz="1500" dirty="0">
                <a:solidFill>
                  <a:schemeClr val="accent1">
                    <a:lumMod val="75000"/>
                  </a:schemeClr>
                </a:solidFill>
              </a:rPr>
              <a:t>   private </a:t>
            </a:r>
            <a:r>
              <a:rPr lang="sv-SE" sz="1500" dirty="0" err="1">
                <a:solidFill>
                  <a:schemeClr val="accent1">
                    <a:lumMod val="75000"/>
                  </a:schemeClr>
                </a:solidFill>
              </a:rPr>
              <a:t>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Map</a:t>
            </a:r>
            <a:r>
              <a:rPr lang="sv-SE" sz="1500" dirty="0">
                <a:solidFill>
                  <a:schemeClr val="accent1">
                    <a:lumMod val="75000"/>
                  </a:schemeClr>
                </a:solidFill>
              </a:rPr>
              <a:t>(200, 100);</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createMap_width200_True(){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(200, </a:t>
            </a:r>
            <a:r>
              <a:rPr lang="sv-SE" sz="1500" dirty="0" err="1">
                <a:solidFill>
                  <a:schemeClr val="accent1">
                    <a:lumMod val="75000"/>
                  </a:schemeClr>
                </a:solidFill>
              </a:rPr>
              <a:t>map.getMap</a:t>
            </a:r>
            <a:r>
              <a:rPr lang="sv-SE" sz="1500" dirty="0">
                <a:solidFill>
                  <a:schemeClr val="accent1">
                    <a:lumMod val="75000"/>
                  </a:schemeClr>
                </a:solidFill>
              </a:rPr>
              <a:t>()[0].</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createMap_height100_True(){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(100, </a:t>
            </a:r>
            <a:r>
              <a:rPr lang="sv-SE" sz="1500" dirty="0" err="1">
                <a:solidFill>
                  <a:schemeClr val="accent1">
                    <a:lumMod val="75000"/>
                  </a:schemeClr>
                </a:solidFill>
              </a:rPr>
              <a:t>map.getMap</a:t>
            </a:r>
            <a:r>
              <a:rPr lang="sv-SE" sz="1500" dirty="0">
                <a:solidFill>
                  <a:schemeClr val="accent1">
                    <a:lumMod val="75000"/>
                  </a:schemeClr>
                </a:solidFill>
              </a:rPr>
              <a:t>().</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p:txBody>
      </p:sp>
      <p:sp>
        <p:nvSpPr>
          <p:cNvPr id="6" name="Platshållare för text 5"/>
          <p:cNvSpPr>
            <a:spLocks noGrp="1"/>
          </p:cNvSpPr>
          <p:nvPr>
            <p:ph type="body" sz="quarter" idx="3"/>
          </p:nvPr>
        </p:nvSpPr>
        <p:spPr>
          <a:xfrm>
            <a:off x="5780868" y="1681163"/>
            <a:ext cx="5574520" cy="473101"/>
          </a:xfrm>
        </p:spPr>
        <p:txBody>
          <a:bodyPr/>
          <a:lstStyle/>
          <a:p>
            <a:r>
              <a:rPr lang="sv-SE" dirty="0"/>
              <a:t>Koden som testas</a:t>
            </a:r>
          </a:p>
        </p:txBody>
      </p:sp>
      <p:sp>
        <p:nvSpPr>
          <p:cNvPr id="7" name="Platshållare för innehåll 6"/>
          <p:cNvSpPr>
            <a:spLocks noGrp="1"/>
          </p:cNvSpPr>
          <p:nvPr>
            <p:ph sz="quarter" idx="4"/>
          </p:nvPr>
        </p:nvSpPr>
        <p:spPr>
          <a:xfrm>
            <a:off x="5780868" y="2154264"/>
            <a:ext cx="5574520" cy="4035399"/>
          </a:xfrm>
        </p:spPr>
        <p:txBody>
          <a:bodyPr>
            <a:noAutofit/>
          </a:bodyPr>
          <a:lstStyle/>
          <a:p>
            <a:pPr marL="0" indent="0">
              <a:lnSpc>
                <a:spcPct val="120000"/>
              </a:lnSpc>
              <a:spcBef>
                <a:spcPts val="0"/>
              </a:spcBef>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this.width</a:t>
            </a:r>
            <a:r>
              <a:rPr lang="sv-SE" sz="1500" dirty="0">
                <a:solidFill>
                  <a:schemeClr val="accent1">
                    <a:lumMod val="75000"/>
                  </a:schemeClr>
                </a:solidFill>
              </a:rPr>
              <a:t> =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getWidth</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getHeight</a:t>
            </a:r>
            <a:r>
              <a:rPr lang="sv-SE" sz="1500" dirty="0">
                <a:solidFill>
                  <a:schemeClr val="accent1">
                    <a:lumMod val="75000"/>
                  </a:schemeClr>
                </a:solidFill>
              </a:rPr>
              <a:t>() {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void</a:t>
            </a: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GameObject</a:t>
            </a:r>
            <a:r>
              <a:rPr lang="sv-SE" sz="1500" dirty="0">
                <a:solidFill>
                  <a:schemeClr val="accent1">
                    <a:lumMod val="75000"/>
                  </a:schemeClr>
                </a:solidFill>
              </a:rPr>
              <a:t>[</a:t>
            </a:r>
            <a:r>
              <a:rPr lang="sv-SE" sz="1500" dirty="0" err="1">
                <a:solidFill>
                  <a:schemeClr val="accent1">
                    <a:lumMod val="75000"/>
                  </a:schemeClr>
                </a:solidFill>
              </a:rPr>
              <a:t>height</a:t>
            </a:r>
            <a:r>
              <a:rPr lang="sv-SE" sz="1500" dirty="0">
                <a:solidFill>
                  <a:schemeClr val="accent1">
                    <a:lumMod val="75000"/>
                  </a:schemeClr>
                </a:solidFill>
              </a:rPr>
              <a:t>][</a:t>
            </a:r>
            <a:r>
              <a:rPr lang="sv-SE" sz="1500" dirty="0" err="1">
                <a:solidFill>
                  <a:schemeClr val="accent1">
                    <a:lumMod val="75000"/>
                  </a:schemeClr>
                </a:solidFill>
              </a:rPr>
              <a:t>width</a:t>
            </a:r>
            <a:r>
              <a:rPr lang="sv-SE" sz="1500" dirty="0">
                <a:solidFill>
                  <a:schemeClr val="accent1">
                    <a:lumMod val="75000"/>
                  </a:schemeClr>
                </a:solidFill>
              </a:rPr>
              <a:t>]; }</a:t>
            </a:r>
          </a:p>
          <a:p>
            <a:pPr marL="0" indent="0">
              <a:lnSpc>
                <a:spcPct val="120000"/>
              </a:lnSpc>
              <a:spcBef>
                <a:spcPts val="0"/>
              </a:spcBef>
              <a:buNone/>
            </a:pPr>
            <a:endParaRPr lang="sv-SE" sz="8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getMap</a:t>
            </a:r>
            <a:r>
              <a:rPr lang="sv-SE" sz="1500" dirty="0">
                <a:solidFill>
                  <a:schemeClr val="accent1">
                    <a:lumMod val="75000"/>
                  </a:schemeClr>
                </a:solidFill>
              </a:rPr>
              <a:t>(){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a:t>
            </a:r>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3397</Words>
  <Application>Microsoft Macintosh PowerPoint</Application>
  <PresentationFormat>Bredbild</PresentationFormat>
  <Paragraphs>374</Paragraphs>
  <Slides>40</Slides>
  <Notes>38</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40</vt:i4>
      </vt:variant>
    </vt:vector>
  </HeadingPairs>
  <TitlesOfParts>
    <vt:vector size="45"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Kodkritiksystem: FindBugs IDEA, efter korrigering/granskning</vt:lpstr>
      <vt:lpstr>Statiska mått</vt:lpstr>
      <vt:lpstr>Statiska mått (objektorienterade)</vt:lpstr>
      <vt:lpstr>Täckningsgrad</vt:lpstr>
      <vt:lpstr>Profiler - GeneratedMap</vt:lpstr>
      <vt:lpstr>PowerPoint-presentation</vt:lpstr>
      <vt:lpstr>PowerPoint-presentation</vt:lpstr>
      <vt:lpstr>PowerPoint-presentation</vt:lpstr>
      <vt:lpstr>PowerPoint-presentation</vt:lpstr>
      <vt:lpstr>Byggscript 1</vt:lpstr>
      <vt:lpstr>Byggscript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5</dc:title>
  <dc:creator>Hampus Idstam</dc:creator>
  <cp:lastModifiedBy>Joakim Hansen</cp:lastModifiedBy>
  <cp:revision>19</cp:revision>
  <dcterms:created xsi:type="dcterms:W3CDTF">2018-10-30T10:13:30Z</dcterms:created>
  <dcterms:modified xsi:type="dcterms:W3CDTF">2018-10-31T10:44:09Z</dcterms:modified>
</cp:coreProperties>
</file>