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7432-BA8C-1BF9-4C5A-202879FE0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42E879-F87A-8D20-74F0-37A55A8E4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FAE0FD-40E5-9954-C6C2-471A6866272E}"/>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5" name="Footer Placeholder 4">
            <a:extLst>
              <a:ext uri="{FF2B5EF4-FFF2-40B4-BE49-F238E27FC236}">
                <a16:creationId xmlns:a16="http://schemas.microsoft.com/office/drawing/2014/main" id="{5D90962A-703F-C75B-B694-4CBFDE7FA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51E18-19E6-2805-2C84-2E47BD16AE7D}"/>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356937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F072-8A1E-4D53-4B56-3145124F45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D93A7C-71CA-2171-E03E-AD1DA61EE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CE3B55-0702-E5DE-D847-BE5B4D461370}"/>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5" name="Footer Placeholder 4">
            <a:extLst>
              <a:ext uri="{FF2B5EF4-FFF2-40B4-BE49-F238E27FC236}">
                <a16:creationId xmlns:a16="http://schemas.microsoft.com/office/drawing/2014/main" id="{EEC4FA44-67E3-C9E8-D19B-BE08942AA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B1827-5505-2A6E-4079-8F47913849A3}"/>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136756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FF251-4FBC-A487-6970-7EE2D5E5D0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867CB-C986-96CD-DEC7-34895C7A0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80D64-6432-D338-59A3-628EDD00C99B}"/>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5" name="Footer Placeholder 4">
            <a:extLst>
              <a:ext uri="{FF2B5EF4-FFF2-40B4-BE49-F238E27FC236}">
                <a16:creationId xmlns:a16="http://schemas.microsoft.com/office/drawing/2014/main" id="{5AB78449-85EA-2803-F8C3-427FD71F5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81CA9-ABE3-74A0-C0D1-68863E450CC2}"/>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91529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36BD-162C-BAEE-5FAB-2CC55CCE3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EFD04D-52DD-A67D-029E-75390FD48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D27FF-06CD-900F-8CC3-C93742DBF4D2}"/>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5" name="Footer Placeholder 4">
            <a:extLst>
              <a:ext uri="{FF2B5EF4-FFF2-40B4-BE49-F238E27FC236}">
                <a16:creationId xmlns:a16="http://schemas.microsoft.com/office/drawing/2014/main" id="{73E090C6-8E3A-9F36-0C0D-0AD8DE3C3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06675-4F35-1A01-6252-31CD92137BCF}"/>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42156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10F-5283-84C3-56B8-11D4F6965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6ED66C-CFED-0D0F-B645-89DAD6538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9AC85-9BBC-2AF1-1A9F-FFD134199D30}"/>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5" name="Footer Placeholder 4">
            <a:extLst>
              <a:ext uri="{FF2B5EF4-FFF2-40B4-BE49-F238E27FC236}">
                <a16:creationId xmlns:a16="http://schemas.microsoft.com/office/drawing/2014/main" id="{346B8DD3-E2A2-71B2-67C6-B110E61DD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1D6F39-DEBC-65BA-78EC-E3E3B7C74899}"/>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14678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4A09-097A-555B-A390-53A7680D4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F3BEB4-7BEB-ACE0-ECAD-C385FFB5F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7B8CB6-C21E-22C8-5592-EF4A6C36F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4CE229-3646-1EBD-0315-7DEC3E975892}"/>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6" name="Footer Placeholder 5">
            <a:extLst>
              <a:ext uri="{FF2B5EF4-FFF2-40B4-BE49-F238E27FC236}">
                <a16:creationId xmlns:a16="http://schemas.microsoft.com/office/drawing/2014/main" id="{8FFD5435-801D-4B86-FE59-981EFD3F2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B04B2F-249D-6977-07BF-0E181887133D}"/>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164416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A18A-F5D8-8EFA-AF43-4974481CEC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8BA698-037D-76C8-E038-CA89FA09B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605A94-F309-6552-93E2-62EB17BAB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3073FD-7BA8-EDB9-B2FB-F2A12F7A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DFCC6F-3473-EF0C-5DF3-1982FE0417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D8D81F-263D-3098-8619-791A0BCF005E}"/>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8" name="Footer Placeholder 7">
            <a:extLst>
              <a:ext uri="{FF2B5EF4-FFF2-40B4-BE49-F238E27FC236}">
                <a16:creationId xmlns:a16="http://schemas.microsoft.com/office/drawing/2014/main" id="{D7BCEE77-841C-EF5E-04F9-CA7B397D92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DB873E-0561-1DBA-F93E-49785596108A}"/>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34787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2D63-951D-7A76-0E46-AAF0DE21E6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304C51-6AF9-F3E4-31FC-CD3BAB548596}"/>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4" name="Footer Placeholder 3">
            <a:extLst>
              <a:ext uri="{FF2B5EF4-FFF2-40B4-BE49-F238E27FC236}">
                <a16:creationId xmlns:a16="http://schemas.microsoft.com/office/drawing/2014/main" id="{88341D78-66DF-026A-08FB-BCE4EF77F1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009F38-668C-6911-C363-D3B8F9482E85}"/>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252830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0714E-029F-5235-6899-EF13E0681B34}"/>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3" name="Footer Placeholder 2">
            <a:extLst>
              <a:ext uri="{FF2B5EF4-FFF2-40B4-BE49-F238E27FC236}">
                <a16:creationId xmlns:a16="http://schemas.microsoft.com/office/drawing/2014/main" id="{5F5D00EE-4247-5870-DC37-4DA125328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F18FA3-63F1-5622-847E-F974560EC539}"/>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238370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1493-0415-5669-5C82-B554DFF38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C23E29-5A43-72EB-DC21-7841B14107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11E721-B029-D243-65CD-7AB138AAE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82E12-2CAC-1432-9D5F-AA00EB977ECC}"/>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6" name="Footer Placeholder 5">
            <a:extLst>
              <a:ext uri="{FF2B5EF4-FFF2-40B4-BE49-F238E27FC236}">
                <a16:creationId xmlns:a16="http://schemas.microsoft.com/office/drawing/2014/main" id="{FF33D96F-E564-D2E4-A333-5CA62C2BA8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3AEAD-F303-4476-4D60-109DE09E946B}"/>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102834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2B36-3933-DE71-EDAC-378357C6B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60BAD9-3000-B095-7778-BEACD8FB3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A4AED0-4D65-8C9E-0AC9-89C1AF01E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FD485-3DC7-6430-BFE1-7AC458CE1634}"/>
              </a:ext>
            </a:extLst>
          </p:cNvPr>
          <p:cNvSpPr>
            <a:spLocks noGrp="1"/>
          </p:cNvSpPr>
          <p:nvPr>
            <p:ph type="dt" sz="half" idx="10"/>
          </p:nvPr>
        </p:nvSpPr>
        <p:spPr/>
        <p:txBody>
          <a:bodyPr/>
          <a:lstStyle/>
          <a:p>
            <a:fld id="{7F4CC650-5959-441D-8454-E51877C151B7}" type="datetimeFigureOut">
              <a:rPr lang="en-IN" smtClean="0"/>
              <a:t>01-10-2023</a:t>
            </a:fld>
            <a:endParaRPr lang="en-IN"/>
          </a:p>
        </p:txBody>
      </p:sp>
      <p:sp>
        <p:nvSpPr>
          <p:cNvPr id="6" name="Footer Placeholder 5">
            <a:extLst>
              <a:ext uri="{FF2B5EF4-FFF2-40B4-BE49-F238E27FC236}">
                <a16:creationId xmlns:a16="http://schemas.microsoft.com/office/drawing/2014/main" id="{4A42029D-977C-8D15-197C-D4C56B533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CC6E2-2D2C-8E6E-44A4-55AC06AA48F5}"/>
              </a:ext>
            </a:extLst>
          </p:cNvPr>
          <p:cNvSpPr>
            <a:spLocks noGrp="1"/>
          </p:cNvSpPr>
          <p:nvPr>
            <p:ph type="sldNum" sz="quarter" idx="12"/>
          </p:nvPr>
        </p:nvSpPr>
        <p:spPr/>
        <p:txBody>
          <a:bodyPr/>
          <a:lstStyle/>
          <a:p>
            <a:fld id="{A5BC38D4-00A7-4D3A-86BD-B74F16DB9D8B}" type="slidenum">
              <a:rPr lang="en-IN" smtClean="0"/>
              <a:t>‹#›</a:t>
            </a:fld>
            <a:endParaRPr lang="en-IN"/>
          </a:p>
        </p:txBody>
      </p:sp>
    </p:spTree>
    <p:extLst>
      <p:ext uri="{BB962C8B-B14F-4D97-AF65-F5344CB8AC3E}">
        <p14:creationId xmlns:p14="http://schemas.microsoft.com/office/powerpoint/2010/main" val="386387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C08E5-BB88-6637-0ADB-BAEE91430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B4988B-419E-F01A-5BF2-3FF03C557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074E5-F6BF-B80F-4694-9DCB03B32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CC650-5959-441D-8454-E51877C151B7}" type="datetimeFigureOut">
              <a:rPr lang="en-IN" smtClean="0"/>
              <a:t>01-10-2023</a:t>
            </a:fld>
            <a:endParaRPr lang="en-IN"/>
          </a:p>
        </p:txBody>
      </p:sp>
      <p:sp>
        <p:nvSpPr>
          <p:cNvPr id="5" name="Footer Placeholder 4">
            <a:extLst>
              <a:ext uri="{FF2B5EF4-FFF2-40B4-BE49-F238E27FC236}">
                <a16:creationId xmlns:a16="http://schemas.microsoft.com/office/drawing/2014/main" id="{8CD83A83-ECAB-DB50-7CDD-88B23FF35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745605-FC07-EC9F-8ADE-6E992534E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C38D4-00A7-4D3A-86BD-B74F16DB9D8B}" type="slidenum">
              <a:rPr lang="en-IN" smtClean="0"/>
              <a:t>‹#›</a:t>
            </a:fld>
            <a:endParaRPr lang="en-IN"/>
          </a:p>
        </p:txBody>
      </p:sp>
    </p:spTree>
    <p:extLst>
      <p:ext uri="{BB962C8B-B14F-4D97-AF65-F5344CB8AC3E}">
        <p14:creationId xmlns:p14="http://schemas.microsoft.com/office/powerpoint/2010/main" val="3673219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EBBB-9B5C-DF36-4C87-D974528AB371}"/>
              </a:ext>
            </a:extLst>
          </p:cNvPr>
          <p:cNvSpPr>
            <a:spLocks noGrp="1"/>
          </p:cNvSpPr>
          <p:nvPr>
            <p:ph type="ctrTitle"/>
          </p:nvPr>
        </p:nvSpPr>
        <p:spPr>
          <a:xfrm>
            <a:off x="1231769" y="0"/>
            <a:ext cx="9144000" cy="559372"/>
          </a:xfrm>
        </p:spPr>
        <p:txBody>
          <a:bodyPr>
            <a:normAutofit/>
          </a:bodyPr>
          <a:lstStyle/>
          <a:p>
            <a:r>
              <a:rPr lang="en-IN" sz="2800" u="sng" dirty="0"/>
              <a:t>ASSIGNMENT 3</a:t>
            </a:r>
          </a:p>
        </p:txBody>
      </p:sp>
      <p:sp>
        <p:nvSpPr>
          <p:cNvPr id="4" name="Rectangle 1">
            <a:extLst>
              <a:ext uri="{FF2B5EF4-FFF2-40B4-BE49-F238E27FC236}">
                <a16:creationId xmlns:a16="http://schemas.microsoft.com/office/drawing/2014/main" id="{9C481F8F-C48F-C987-32C3-018C4AC18EF5}"/>
              </a:ext>
            </a:extLst>
          </p:cNvPr>
          <p:cNvSpPr>
            <a:spLocks noGrp="1" noChangeArrowheads="1"/>
          </p:cNvSpPr>
          <p:nvPr>
            <p:ph type="subTitle" idx="1"/>
          </p:nvPr>
        </p:nvSpPr>
        <p:spPr bwMode="auto">
          <a:xfrm>
            <a:off x="408662" y="826339"/>
            <a:ext cx="11374676" cy="453509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374151"/>
                </a:solidFill>
                <a:effectLst/>
                <a:latin typeface="Söhne"/>
              </a:rPr>
              <a:t>Explanation of the Backtracking Approach:</a:t>
            </a:r>
            <a:endParaRPr kumimoji="0" lang="en-US" altLang="en-US" sz="18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374151"/>
                </a:solidFill>
                <a:effectLst/>
                <a:latin typeface="Söhne Mono"/>
              </a:rPr>
              <a:t>is_safe</a:t>
            </a:r>
            <a:r>
              <a:rPr kumimoji="0" lang="en-US" altLang="en-US" sz="1800" b="1" i="0" u="none" strike="noStrike" cap="none" normalizeH="0" baseline="0" dirty="0">
                <a:ln>
                  <a:noFill/>
                </a:ln>
                <a:solidFill>
                  <a:srgbClr val="374151"/>
                </a:solidFill>
                <a:effectLst/>
                <a:latin typeface="Söhne Mono"/>
              </a:rPr>
              <a:t>(board, row, col)</a:t>
            </a:r>
            <a:r>
              <a:rPr kumimoji="0" lang="en-US" altLang="en-US" sz="1800" b="0" i="0" u="none" strike="noStrike" cap="none" normalizeH="0" baseline="0" dirty="0">
                <a:ln>
                  <a:noFill/>
                </a:ln>
                <a:solidFill>
                  <a:srgbClr val="374151"/>
                </a:solidFill>
                <a:effectLst/>
                <a:latin typeface="Söhne"/>
              </a:rPr>
              <a:t>: This function checks if it's safe to place a queen at a given position </a:t>
            </a:r>
            <a:r>
              <a:rPr kumimoji="0" lang="en-US" altLang="en-US" sz="1800" b="1" i="0" u="none" strike="noStrike" cap="none" normalizeH="0" baseline="0" dirty="0">
                <a:ln>
                  <a:noFill/>
                </a:ln>
                <a:solidFill>
                  <a:srgbClr val="374151"/>
                </a:solidFill>
                <a:effectLst/>
                <a:latin typeface="Söhne Mono"/>
              </a:rPr>
              <a:t>(row, col)</a:t>
            </a:r>
            <a:r>
              <a:rPr kumimoji="0" lang="en-US" altLang="en-US" sz="1800" b="0" i="0" u="none" strike="noStrike" cap="none" normalizeH="0" baseline="0" dirty="0">
                <a:ln>
                  <a:noFill/>
                </a:ln>
                <a:solidFill>
                  <a:srgbClr val="374151"/>
                </a:solidFill>
                <a:effectLst/>
                <a:latin typeface="Söhne"/>
              </a:rPr>
              <a:t> on the chessboard. It checks the column, upper-left diagonal, and upper-right diagonal for any other queens.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Söhne Mono"/>
              </a:rPr>
              <a:t>solve(row)</a:t>
            </a:r>
            <a:r>
              <a:rPr kumimoji="0" lang="en-US" altLang="en-US" sz="1800" b="0" i="0" u="none" strike="noStrike" cap="none" normalizeH="0" baseline="0" dirty="0">
                <a:ln>
                  <a:noFill/>
                </a:ln>
                <a:solidFill>
                  <a:srgbClr val="374151"/>
                </a:solidFill>
                <a:effectLst/>
                <a:latin typeface="Söhne"/>
              </a:rPr>
              <a:t>: This recursive function tries to place queens row by row. If it successfully places all queens, it adds the current board state to the solutions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Söhne"/>
              </a:rPr>
              <a:t>The </a:t>
            </a:r>
            <a:r>
              <a:rPr kumimoji="0" lang="en-US" altLang="en-US" sz="1800" b="1" i="0" u="none" strike="noStrike" cap="none" normalizeH="0" baseline="0" dirty="0">
                <a:ln>
                  <a:noFill/>
                </a:ln>
                <a:solidFill>
                  <a:srgbClr val="374151"/>
                </a:solidFill>
                <a:effectLst/>
                <a:latin typeface="Söhne Mono"/>
              </a:rPr>
              <a:t>board</a:t>
            </a:r>
            <a:r>
              <a:rPr kumimoji="0" lang="en-US" altLang="en-US" sz="1800" b="0" i="0" u="none" strike="noStrike" cap="none" normalizeH="0" baseline="0" dirty="0">
                <a:ln>
                  <a:noFill/>
                </a:ln>
                <a:solidFill>
                  <a:srgbClr val="374151"/>
                </a:solidFill>
                <a:effectLst/>
                <a:latin typeface="Söhne"/>
              </a:rPr>
              <a:t> represents the chessboard as a 2D list with 'Q' for queens and '.' for empty squares.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Söhne"/>
              </a:rPr>
              <a:t>We iterate through columns for each row and call </a:t>
            </a:r>
            <a:r>
              <a:rPr kumimoji="0" lang="en-US" altLang="en-US" sz="1800" b="1" i="0" u="none" strike="noStrike" cap="none" normalizeH="0" baseline="0" dirty="0" err="1">
                <a:ln>
                  <a:noFill/>
                </a:ln>
                <a:solidFill>
                  <a:srgbClr val="374151"/>
                </a:solidFill>
                <a:effectLst/>
                <a:latin typeface="Söhne Mono"/>
              </a:rPr>
              <a:t>is_safe</a:t>
            </a:r>
            <a:r>
              <a:rPr kumimoji="0" lang="en-US" altLang="en-US" sz="1800" b="0" i="0" u="none" strike="noStrike" cap="none" normalizeH="0" baseline="0" dirty="0">
                <a:ln>
                  <a:noFill/>
                </a:ln>
                <a:solidFill>
                  <a:srgbClr val="374151"/>
                </a:solidFill>
                <a:effectLst/>
                <a:latin typeface="Söhne"/>
              </a:rPr>
              <a:t> to check if a queen can be placed at that position. If yes, we place the queen ('Q') and continue solving for the next row. If not, we backtrack by changing the placement back to an empty square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374151"/>
                </a:solidFill>
                <a:effectLst/>
                <a:latin typeface="Söhne Mono"/>
              </a:rPr>
              <a:t>print_solutions</a:t>
            </a:r>
            <a:r>
              <a:rPr kumimoji="0" lang="en-US" altLang="en-US" sz="1800" b="0" i="0" u="none" strike="noStrike" cap="none" normalizeH="0" baseline="0" dirty="0">
                <a:ln>
                  <a:noFill/>
                </a:ln>
                <a:solidFill>
                  <a:srgbClr val="374151"/>
                </a:solidFill>
                <a:effectLst/>
                <a:latin typeface="Söhne"/>
              </a:rPr>
              <a:t> prints all found solutions in a human-readable format.</a:t>
            </a:r>
          </a:p>
          <a:p>
            <a:pPr algn="l"/>
            <a:r>
              <a:rPr lang="en-US" sz="2000" b="1" i="0" dirty="0">
                <a:solidFill>
                  <a:srgbClr val="374151"/>
                </a:solidFill>
                <a:effectLst/>
                <a:latin typeface="Söhne"/>
              </a:rPr>
              <a:t>Time Complexity Analysis:</a:t>
            </a:r>
            <a:endParaRPr lang="en-US" sz="2000" b="0" i="0" dirty="0">
              <a:solidFill>
                <a:srgbClr val="374151"/>
              </a:solidFill>
              <a:effectLst/>
              <a:latin typeface="Söhne"/>
            </a:endParaRPr>
          </a:p>
          <a:p>
            <a:pPr algn="l"/>
            <a:r>
              <a:rPr lang="en-US" sz="2000" b="0" i="0" dirty="0">
                <a:solidFill>
                  <a:srgbClr val="374151"/>
                </a:solidFill>
                <a:effectLst/>
                <a:latin typeface="Söhne"/>
              </a:rPr>
              <a:t>The time complexity of this backtracking algorithm is exponential, specifically O(N!). This is because for each row, we try all possible columns, leading to a large number of recursive calls.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49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Söhne</vt:lpstr>
      <vt:lpstr>Söhne Mono</vt:lpstr>
      <vt:lpstr>Office Theme</vt:lpstr>
      <vt:lpstr>ASSIGNMENT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Claron Antony Raj</dc:creator>
  <cp:lastModifiedBy>Claron Antony Raj</cp:lastModifiedBy>
  <cp:revision>1</cp:revision>
  <dcterms:created xsi:type="dcterms:W3CDTF">2023-10-01T13:58:50Z</dcterms:created>
  <dcterms:modified xsi:type="dcterms:W3CDTF">2023-10-01T13:58:51Z</dcterms:modified>
</cp:coreProperties>
</file>