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3"/>
  </p:notesMasterIdLst>
  <p:sldIdLst>
    <p:sldId id="483" r:id="rId2"/>
    <p:sldId id="484" r:id="rId3"/>
    <p:sldId id="470" r:id="rId4"/>
    <p:sldId id="491" r:id="rId5"/>
    <p:sldId id="492" r:id="rId6"/>
    <p:sldId id="478" r:id="rId7"/>
    <p:sldId id="481" r:id="rId8"/>
    <p:sldId id="480" r:id="rId9"/>
    <p:sldId id="482" r:id="rId10"/>
    <p:sldId id="486" r:id="rId11"/>
    <p:sldId id="494" r:id="rId12"/>
    <p:sldId id="495" r:id="rId13"/>
    <p:sldId id="487" r:id="rId14"/>
    <p:sldId id="490" r:id="rId15"/>
    <p:sldId id="488" r:id="rId16"/>
    <p:sldId id="493" r:id="rId17"/>
    <p:sldId id="489" r:id="rId18"/>
    <p:sldId id="476" r:id="rId19"/>
    <p:sldId id="485" r:id="rId20"/>
    <p:sldId id="473" r:id="rId21"/>
    <p:sldId id="468" r:id="rId22"/>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67" d="100"/>
          <a:sy n="67" d="100"/>
        </p:scale>
        <p:origin x="1056" y="7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dgm:spPr/>
      <dgm:t>
        <a:bodyPr/>
        <a:lstStyle/>
        <a:p>
          <a:r>
            <a:rPr lang="en-US" b="0" dirty="0">
              <a:latin typeface="Times New Roman" panose="02020603050405020304" pitchFamily="18" charset="0"/>
              <a:cs typeface="Times New Roman" panose="02020603050405020304" pitchFamily="18" charset="0"/>
            </a:rPr>
            <a:t>Onboarding and Initial Learning</a:t>
          </a:r>
          <a:endParaRPr lang="en-US" dirty="0">
            <a:latin typeface="Times New Roman" panose="02020603050405020304" pitchFamily="18" charset="0"/>
            <a:cs typeface="Times New Roman" panose="02020603050405020304" pitchFamily="18" charset="0"/>
          </a:endParaRP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r>
            <a:rPr lang="en-US" b="0" dirty="0">
              <a:latin typeface="Times New Roman" panose="02020603050405020304" pitchFamily="18" charset="0"/>
              <a:cs typeface="Times New Roman" panose="02020603050405020304" pitchFamily="18" charset="0"/>
            </a:rPr>
            <a:t>Data Collection and Cleaning</a:t>
          </a:r>
          <a:endParaRPr lang="en-US" dirty="0">
            <a:latin typeface="Times New Roman" panose="02020603050405020304" pitchFamily="18" charset="0"/>
            <a:cs typeface="Times New Roman" panose="02020603050405020304" pitchFamily="18" charset="0"/>
          </a:endParaRP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r>
            <a:rPr lang="en-US" b="0" dirty="0">
              <a:latin typeface="Times New Roman" panose="02020603050405020304" pitchFamily="18" charset="0"/>
              <a:cs typeface="Times New Roman" panose="02020603050405020304" pitchFamily="18" charset="0"/>
            </a:rPr>
            <a:t>Analyzing and Reporting Insights</a:t>
          </a:r>
          <a:endParaRPr lang="en-US"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1625E306-C784-46A0-9000-D0985049E5C0}">
      <dgm:prSet/>
      <dgm:spPr/>
      <dgm:t>
        <a:bodyPr/>
        <a:lstStyle/>
        <a:p>
          <a:r>
            <a:rPr lang="en-IN" b="0" dirty="0">
              <a:latin typeface="Times New Roman" panose="02020603050405020304" pitchFamily="18" charset="0"/>
              <a:cs typeface="Times New Roman" panose="02020603050405020304" pitchFamily="18" charset="0"/>
            </a:rPr>
            <a:t>Final          Project and Presentation</a:t>
          </a:r>
          <a:endParaRPr lang="en-IN" dirty="0"/>
        </a:p>
      </dgm:t>
    </dgm:pt>
    <dgm:pt modelId="{7BD4E156-EB3A-4973-81C1-985E6F3D1CD8}" type="parTrans" cxnId="{3CC15C16-E66A-4F3C-89FA-B053EB7D667D}">
      <dgm:prSet/>
      <dgm:spPr/>
      <dgm:t>
        <a:bodyPr/>
        <a:lstStyle/>
        <a:p>
          <a:endParaRPr lang="en-IN"/>
        </a:p>
      </dgm:t>
    </dgm:pt>
    <dgm:pt modelId="{B69F2BFC-981F-4AEB-8923-4F382D2B9586}" type="sibTrans" cxnId="{3CC15C16-E66A-4F3C-89FA-B053EB7D667D}">
      <dgm:prSet/>
      <dgm:spPr/>
      <dgm:t>
        <a:bodyPr/>
        <a:lstStyle/>
        <a:p>
          <a:endParaRPr lang="en-IN"/>
        </a:p>
      </dgm:t>
    </dgm:pt>
    <dgm:pt modelId="{0A31B920-19CD-4782-B572-4D1A858B09B3}" type="pres">
      <dgm:prSet presAssocID="{5751524B-FB67-4894-A0C5-35151E149D68}" presName="Name0" presStyleCnt="0">
        <dgm:presLayoutVars>
          <dgm:chMax val="7"/>
          <dgm:chPref val="5"/>
          <dgm:dir/>
          <dgm:animOne val="branch"/>
          <dgm:animLvl val="lvl"/>
        </dgm:presLayoutVars>
      </dgm:prSet>
      <dgm:spPr/>
    </dgm:pt>
    <dgm:pt modelId="{57EC6E76-6874-4E7F-9B02-88D0E6740DD7}" type="pres">
      <dgm:prSet presAssocID="{5E92505A-51E0-4F78-B3C5-704ACF8710DE}" presName="ChildAccent4" presStyleCnt="0"/>
      <dgm:spPr/>
    </dgm:pt>
    <dgm:pt modelId="{746091EE-A052-4F07-A0EA-756AFC0E9D66}" type="pres">
      <dgm:prSet presAssocID="{5E92505A-51E0-4F78-B3C5-704ACF8710DE}" presName="ChildAccent" presStyleLbl="alignImgPlace1" presStyleIdx="0" presStyleCnt="4"/>
      <dgm:spPr/>
    </dgm:pt>
    <dgm:pt modelId="{36002DE4-D091-4D72-89F3-866FBBD6C856}" type="pres">
      <dgm:prSet presAssocID="{5E92505A-51E0-4F78-B3C5-704ACF8710DE}" presName="Child4" presStyleLbl="revTx" presStyleIdx="0" presStyleCnt="0">
        <dgm:presLayoutVars>
          <dgm:chMax val="0"/>
          <dgm:chPref val="0"/>
          <dgm:bulletEnabled val="1"/>
        </dgm:presLayoutVars>
      </dgm:prSet>
      <dgm:spPr/>
    </dgm:pt>
    <dgm:pt modelId="{11E9B507-C061-4219-BA9D-255E216AA9FC}" type="pres">
      <dgm:prSet presAssocID="{5E92505A-51E0-4F78-B3C5-704ACF8710DE}" presName="Parent4" presStyleLbl="node1" presStyleIdx="0" presStyleCnt="4">
        <dgm:presLayoutVars>
          <dgm:chMax val="2"/>
          <dgm:chPref val="1"/>
          <dgm:bulletEnabled val="1"/>
        </dgm:presLayoutVars>
      </dgm:prSet>
      <dgm:spPr/>
    </dgm:pt>
    <dgm:pt modelId="{390519B1-13E3-49C4-BE61-DAACD3207347}" type="pres">
      <dgm:prSet presAssocID="{A59EC69B-8F3F-425B-819F-E8C557946AEE}" presName="ChildAccent3" presStyleCnt="0"/>
      <dgm:spPr/>
    </dgm:pt>
    <dgm:pt modelId="{FD164D19-8110-409C-8CBB-6A5868724CA2}" type="pres">
      <dgm:prSet presAssocID="{A59EC69B-8F3F-425B-819F-E8C557946AEE}" presName="ChildAccent" presStyleLbl="alignImgPlace1" presStyleIdx="1" presStyleCnt="4"/>
      <dgm:spPr/>
    </dgm:pt>
    <dgm:pt modelId="{DA127C9C-DEB1-40DC-8790-BFE1079E251C}" type="pres">
      <dgm:prSet presAssocID="{A59EC69B-8F3F-425B-819F-E8C557946AEE}" presName="Child3" presStyleLbl="revTx" presStyleIdx="0" presStyleCnt="0">
        <dgm:presLayoutVars>
          <dgm:chMax val="0"/>
          <dgm:chPref val="0"/>
          <dgm:bulletEnabled val="1"/>
        </dgm:presLayoutVars>
      </dgm:prSet>
      <dgm:spPr/>
    </dgm:pt>
    <dgm:pt modelId="{E63150BF-60A0-4EA4-8C2C-E0278741BAA2}" type="pres">
      <dgm:prSet presAssocID="{A59EC69B-8F3F-425B-819F-E8C557946AEE}" presName="Parent3" presStyleLbl="node1" presStyleIdx="1" presStyleCnt="4">
        <dgm:presLayoutVars>
          <dgm:chMax val="2"/>
          <dgm:chPref val="1"/>
          <dgm:bulletEnabled val="1"/>
        </dgm:presLayoutVars>
      </dgm:prSet>
      <dgm:spPr/>
    </dgm:pt>
    <dgm:pt modelId="{C97BB6E8-04FB-47F1-BA9C-687CFAC68976}" type="pres">
      <dgm:prSet presAssocID="{7B3055AA-BF7C-46D0-9A9E-60087B9F57B4}" presName="ChildAccent2" presStyleCnt="0"/>
      <dgm:spPr/>
    </dgm:pt>
    <dgm:pt modelId="{E39C9DAD-A58A-4C38-B14B-F4A8866830E3}" type="pres">
      <dgm:prSet presAssocID="{7B3055AA-BF7C-46D0-9A9E-60087B9F57B4}" presName="ChildAccent" presStyleLbl="alignImgPlace1" presStyleIdx="2" presStyleCnt="4"/>
      <dgm:spPr/>
    </dgm:pt>
    <dgm:pt modelId="{7D492119-B17E-4859-8A67-0E5D5D5495BE}" type="pres">
      <dgm:prSet presAssocID="{7B3055AA-BF7C-46D0-9A9E-60087B9F57B4}" presName="Child2" presStyleLbl="revTx" presStyleIdx="0" presStyleCnt="0">
        <dgm:presLayoutVars>
          <dgm:chMax val="0"/>
          <dgm:chPref val="0"/>
          <dgm:bulletEnabled val="1"/>
        </dgm:presLayoutVars>
      </dgm:prSet>
      <dgm:spPr/>
    </dgm:pt>
    <dgm:pt modelId="{A89A6349-88B6-4614-9CE2-F19B442C2197}" type="pres">
      <dgm:prSet presAssocID="{7B3055AA-BF7C-46D0-9A9E-60087B9F57B4}" presName="Parent2" presStyleLbl="node1" presStyleIdx="2" presStyleCnt="4">
        <dgm:presLayoutVars>
          <dgm:chMax val="2"/>
          <dgm:chPref val="1"/>
          <dgm:bulletEnabled val="1"/>
        </dgm:presLayoutVars>
      </dgm:prSet>
      <dgm:spPr/>
    </dgm:pt>
    <dgm:pt modelId="{422FAACA-6DAE-4094-B944-FCB0646DF9C0}" type="pres">
      <dgm:prSet presAssocID="{988D96B0-D16E-4763-B393-84178CF4FF50}" presName="ChildAccent1" presStyleCnt="0"/>
      <dgm:spPr/>
    </dgm:pt>
    <dgm:pt modelId="{C6752207-1D17-4262-AB64-4B4C9210B9BF}" type="pres">
      <dgm:prSet presAssocID="{988D96B0-D16E-4763-B393-84178CF4FF50}" presName="ChildAccent" presStyleLbl="alignImgPlace1" presStyleIdx="3" presStyleCnt="4"/>
      <dgm:spPr/>
    </dgm:pt>
    <dgm:pt modelId="{5F03D8F0-E67D-40C7-919E-048F2D8D8D9C}" type="pres">
      <dgm:prSet presAssocID="{988D96B0-D16E-4763-B393-84178CF4FF50}" presName="Child1" presStyleLbl="revTx" presStyleIdx="0" presStyleCnt="0">
        <dgm:presLayoutVars>
          <dgm:chMax val="0"/>
          <dgm:chPref val="0"/>
          <dgm:bulletEnabled val="1"/>
        </dgm:presLayoutVars>
      </dgm:prSet>
      <dgm:spPr/>
    </dgm:pt>
    <dgm:pt modelId="{CCF05F40-E6CF-4C14-BF5C-7D9DFB7313B8}" type="pres">
      <dgm:prSet presAssocID="{988D96B0-D16E-4763-B393-84178CF4FF50}" presName="Parent1" presStyleLbl="node1" presStyleIdx="3" presStyleCnt="4">
        <dgm:presLayoutVars>
          <dgm:chMax val="2"/>
          <dgm:chPref val="1"/>
          <dgm:bulletEnabled val="1"/>
        </dgm:presLayoutVars>
      </dgm:prSet>
      <dgm:spPr/>
    </dgm:pt>
  </dgm:ptLst>
  <dgm:cxnLst>
    <dgm:cxn modelId="{2E574712-AA51-47AF-9E20-0E47F11AAD4F}" type="presOf" srcId="{9FED87C4-3F3B-4A18-9185-9F80CFEDEA2E}" destId="{7D492119-B17E-4859-8A67-0E5D5D5495BE}" srcOrd="1" destOrd="0" presId="urn:microsoft.com/office/officeart/2011/layout/InterconnectedBlockProcess"/>
    <dgm:cxn modelId="{3CC15C16-E66A-4F3C-89FA-B053EB7D667D}" srcId="{5E92505A-51E0-4F78-B3C5-704ACF8710DE}" destId="{1625E306-C784-46A0-9000-D0985049E5C0}" srcOrd="0" destOrd="0" parTransId="{7BD4E156-EB3A-4973-81C1-985E6F3D1CD8}" sibTransId="{B69F2BFC-981F-4AEB-8923-4F382D2B9586}"/>
    <dgm:cxn modelId="{129C712B-E0AF-4F2A-B4E1-9E52B7271652}" type="presOf" srcId="{988D96B0-D16E-4763-B393-84178CF4FF50}" destId="{CCF05F40-E6CF-4C14-BF5C-7D9DFB7313B8}" srcOrd="0" destOrd="0" presId="urn:microsoft.com/office/officeart/2011/layout/InterconnectedBlockProcess"/>
    <dgm:cxn modelId="{098AEA2E-EE26-49A4-AC81-724523FA9254}" type="presOf" srcId="{D471E45F-B026-44AA-9616-57E786AE80AF}" destId="{C6752207-1D17-4262-AB64-4B4C9210B9BF}" srcOrd="0" destOrd="0" presId="urn:microsoft.com/office/officeart/2011/layout/InterconnectedBlockProcess"/>
    <dgm:cxn modelId="{8E60B348-9D4F-425D-8ADD-1C6142AC2108}" type="presOf" srcId="{5751524B-FB67-4894-A0C5-35151E149D68}" destId="{0A31B920-19CD-4782-B572-4D1A858B09B3}" srcOrd="0" destOrd="0" presId="urn:microsoft.com/office/officeart/2011/layout/InterconnectedBlockProcess"/>
    <dgm:cxn modelId="{93CF5A6A-CB6E-43B0-AD3C-A229646731AC}" type="presOf" srcId="{1625E306-C784-46A0-9000-D0985049E5C0}" destId="{36002DE4-D091-4D72-89F3-866FBBD6C856}" srcOrd="1" destOrd="0" presId="urn:microsoft.com/office/officeart/2011/layout/InterconnectedBlockProcess"/>
    <dgm:cxn modelId="{EFABF24A-AAD2-4A19-AEC3-FF0AFA9E584C}" type="presOf" srcId="{73DB572E-062D-41AD-8033-D361B8E583DB}" destId="{FD164D19-8110-409C-8CBB-6A5868724CA2}" srcOrd="0" destOrd="0" presId="urn:microsoft.com/office/officeart/2011/layout/InterconnectedBlockProcess"/>
    <dgm:cxn modelId="{53F1FA6A-D186-49B9-BD1E-0BAAB8FD0126}" type="presOf" srcId="{73DB572E-062D-41AD-8033-D361B8E583DB}" destId="{DA127C9C-DEB1-40DC-8790-BFE1079E251C}" srcOrd="1" destOrd="0" presId="urn:microsoft.com/office/officeart/2011/layout/InterconnectedBlockProcess"/>
    <dgm:cxn modelId="{22DF8C4E-5087-4D82-9AC4-6EABE71CE410}" type="presOf" srcId="{5E92505A-51E0-4F78-B3C5-704ACF8710DE}" destId="{11E9B507-C061-4219-BA9D-255E216AA9FC}" srcOrd="0" destOrd="0" presId="urn:microsoft.com/office/officeart/2011/layout/InterconnectedBlockProcess"/>
    <dgm:cxn modelId="{229FB353-DE01-400E-9CC1-796262E80B80}" type="presOf" srcId="{A59EC69B-8F3F-425B-819F-E8C557946AEE}" destId="{E63150BF-60A0-4EA4-8C2C-E0278741BAA2}" srcOrd="0"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C6B9267D-F45F-41F6-9045-1FC115FDE512}" type="presOf" srcId="{7B3055AA-BF7C-46D0-9A9E-60087B9F57B4}" destId="{A89A6349-88B6-4614-9CE2-F19B442C2197}" srcOrd="0" destOrd="0" presId="urn:microsoft.com/office/officeart/2011/layout/InterconnectedBlockProcess"/>
    <dgm:cxn modelId="{9DAD678D-3C25-4A37-B338-D33CCB04B6B4}" type="presOf" srcId="{9FED87C4-3F3B-4A18-9185-9F80CFEDEA2E}" destId="{E39C9DAD-A58A-4C38-B14B-F4A8866830E3}" srcOrd="0"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6C7D4BBB-EED6-4011-9FBC-87F683D5B245}" srcId="{5751524B-FB67-4894-A0C5-35151E149D68}" destId="{7B3055AA-BF7C-46D0-9A9E-60087B9F57B4}" srcOrd="1" destOrd="0" parTransId="{F772EF41-D2BB-4368-8327-B4E332165F48}" sibTransId="{B81593E2-4CAC-4783-8D2D-E9DDD236A942}"/>
    <dgm:cxn modelId="{D1BA1DD0-A52A-47BF-962D-9810C87E1576}" srcId="{5751524B-FB67-4894-A0C5-35151E149D68}" destId="{A59EC69B-8F3F-425B-819F-E8C557946AEE}" srcOrd="2" destOrd="0" parTransId="{0095C3CB-916F-4060-A8DA-DD282FB51587}" sibTransId="{2868AD8D-4E38-46CE-A972-709857BF40AC}"/>
    <dgm:cxn modelId="{ED5ABBD8-FFBE-43B0-ADDC-22502DBA8D3C}" type="presOf" srcId="{D471E45F-B026-44AA-9616-57E786AE80AF}" destId="{5F03D8F0-E67D-40C7-919E-048F2D8D8D9C}" srcOrd="1" destOrd="0" presId="urn:microsoft.com/office/officeart/2011/layout/InterconnectedBlockProcess"/>
    <dgm:cxn modelId="{DA8CD5E8-B2EE-41E4-8EC6-CFB41D688F68}" srcId="{5751524B-FB67-4894-A0C5-35151E149D68}" destId="{5E92505A-51E0-4F78-B3C5-704ACF8710DE}" srcOrd="3" destOrd="0" parTransId="{765B1266-7CE2-4F9C-AE38-D97DFBC1B151}" sibTransId="{5E9E6A6F-635A-4791-A107-01E95B62EA08}"/>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B8E9D0FF-4B3B-4E40-828F-2F7897BA0D33}" type="presOf" srcId="{1625E306-C784-46A0-9000-D0985049E5C0}" destId="{746091EE-A052-4F07-A0EA-756AFC0E9D66}" srcOrd="0" destOrd="0" presId="urn:microsoft.com/office/officeart/2011/layout/InterconnectedBlockProcess"/>
    <dgm:cxn modelId="{4A2B2658-DF01-4CED-BBFF-F75A40EAA275}" type="presParOf" srcId="{0A31B920-19CD-4782-B572-4D1A858B09B3}" destId="{57EC6E76-6874-4E7F-9B02-88D0E6740DD7}" srcOrd="0" destOrd="0" presId="urn:microsoft.com/office/officeart/2011/layout/InterconnectedBlockProcess"/>
    <dgm:cxn modelId="{3BA1F3E7-09C0-4AB4-A17E-ADCDCCFA4995}" type="presParOf" srcId="{57EC6E76-6874-4E7F-9B02-88D0E6740DD7}" destId="{746091EE-A052-4F07-A0EA-756AFC0E9D66}" srcOrd="0" destOrd="0" presId="urn:microsoft.com/office/officeart/2011/layout/InterconnectedBlockProcess"/>
    <dgm:cxn modelId="{25D38BB8-F974-4C80-B0A3-88F536055978}" type="presParOf" srcId="{0A31B920-19CD-4782-B572-4D1A858B09B3}" destId="{36002DE4-D091-4D72-89F3-866FBBD6C856}" srcOrd="1" destOrd="0" presId="urn:microsoft.com/office/officeart/2011/layout/InterconnectedBlockProcess"/>
    <dgm:cxn modelId="{F9F918B7-55A5-4EDF-B4BA-0264D76E7C57}" type="presParOf" srcId="{0A31B920-19CD-4782-B572-4D1A858B09B3}" destId="{11E9B507-C061-4219-BA9D-255E216AA9FC}" srcOrd="2" destOrd="0" presId="urn:microsoft.com/office/officeart/2011/layout/InterconnectedBlockProcess"/>
    <dgm:cxn modelId="{9D23A541-30CC-4B9F-9BB4-CB6E1E4722CF}" type="presParOf" srcId="{0A31B920-19CD-4782-B572-4D1A858B09B3}" destId="{390519B1-13E3-49C4-BE61-DAACD3207347}" srcOrd="3" destOrd="0" presId="urn:microsoft.com/office/officeart/2011/layout/InterconnectedBlockProcess"/>
    <dgm:cxn modelId="{833BAD28-04B7-471B-81C6-516810D82602}" type="presParOf" srcId="{390519B1-13E3-49C4-BE61-DAACD3207347}" destId="{FD164D19-8110-409C-8CBB-6A5868724CA2}" srcOrd="0" destOrd="0" presId="urn:microsoft.com/office/officeart/2011/layout/InterconnectedBlockProcess"/>
    <dgm:cxn modelId="{610AA4AE-4D34-4316-A4E9-B15AB62F488A}" type="presParOf" srcId="{0A31B920-19CD-4782-B572-4D1A858B09B3}" destId="{DA127C9C-DEB1-40DC-8790-BFE1079E251C}" srcOrd="4" destOrd="0" presId="urn:microsoft.com/office/officeart/2011/layout/InterconnectedBlockProcess"/>
    <dgm:cxn modelId="{8B4DD31F-BECC-4230-85F9-0A05CA238AD5}" type="presParOf" srcId="{0A31B920-19CD-4782-B572-4D1A858B09B3}" destId="{E63150BF-60A0-4EA4-8C2C-E0278741BAA2}" srcOrd="5" destOrd="0" presId="urn:microsoft.com/office/officeart/2011/layout/InterconnectedBlockProcess"/>
    <dgm:cxn modelId="{C014DEAB-F379-4ED9-B948-B51F0354780B}" type="presParOf" srcId="{0A31B920-19CD-4782-B572-4D1A858B09B3}" destId="{C97BB6E8-04FB-47F1-BA9C-687CFAC68976}" srcOrd="6" destOrd="0" presId="urn:microsoft.com/office/officeart/2011/layout/InterconnectedBlockProcess"/>
    <dgm:cxn modelId="{313ABC6E-6C3A-4F03-814A-33D02466025E}" type="presParOf" srcId="{C97BB6E8-04FB-47F1-BA9C-687CFAC68976}" destId="{E39C9DAD-A58A-4C38-B14B-F4A8866830E3}" srcOrd="0" destOrd="0" presId="urn:microsoft.com/office/officeart/2011/layout/InterconnectedBlockProcess"/>
    <dgm:cxn modelId="{AFA61E37-0D6F-40AC-B36A-018250048FC3}" type="presParOf" srcId="{0A31B920-19CD-4782-B572-4D1A858B09B3}" destId="{7D492119-B17E-4859-8A67-0E5D5D5495BE}" srcOrd="7" destOrd="0" presId="urn:microsoft.com/office/officeart/2011/layout/InterconnectedBlockProcess"/>
    <dgm:cxn modelId="{B8273E27-B007-40DA-AFEB-84DC83425ED0}" type="presParOf" srcId="{0A31B920-19CD-4782-B572-4D1A858B09B3}" destId="{A89A6349-88B6-4614-9CE2-F19B442C2197}" srcOrd="8" destOrd="0" presId="urn:microsoft.com/office/officeart/2011/layout/InterconnectedBlockProcess"/>
    <dgm:cxn modelId="{82C08862-4204-4FE4-8AAC-4E9AE158B889}" type="presParOf" srcId="{0A31B920-19CD-4782-B572-4D1A858B09B3}" destId="{422FAACA-6DAE-4094-B944-FCB0646DF9C0}" srcOrd="9" destOrd="0" presId="urn:microsoft.com/office/officeart/2011/layout/InterconnectedBlockProcess"/>
    <dgm:cxn modelId="{55BD1A86-158F-4918-A707-E58CD4D056CC}" type="presParOf" srcId="{422FAACA-6DAE-4094-B944-FCB0646DF9C0}" destId="{C6752207-1D17-4262-AB64-4B4C9210B9BF}" srcOrd="0" destOrd="0" presId="urn:microsoft.com/office/officeart/2011/layout/InterconnectedBlockProcess"/>
    <dgm:cxn modelId="{AF1FB7B0-6D4F-4414-B7E6-4CCFBDBB29C8}" type="presParOf" srcId="{0A31B920-19CD-4782-B572-4D1A858B09B3}" destId="{5F03D8F0-E67D-40C7-919E-048F2D8D8D9C}" srcOrd="10" destOrd="0" presId="urn:microsoft.com/office/officeart/2011/layout/InterconnectedBlockProcess"/>
    <dgm:cxn modelId="{8F19A771-3182-40E2-9CDA-A1279CC8F90A}" type="presParOf" srcId="{0A31B920-19CD-4782-B572-4D1A858B09B3}" destId="{CCF05F40-E6CF-4C14-BF5C-7D9DFB7313B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091EE-A052-4F07-A0EA-756AFC0E9D66}">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IN" sz="1700" b="0" kern="1200" dirty="0">
              <a:latin typeface="Times New Roman" panose="02020603050405020304" pitchFamily="18" charset="0"/>
              <a:cs typeface="Times New Roman" panose="02020603050405020304" pitchFamily="18" charset="0"/>
            </a:rPr>
            <a:t>Final          Project and Presentation</a:t>
          </a:r>
          <a:endParaRPr lang="en-IN" sz="1700" kern="1200" dirty="0"/>
        </a:p>
      </dsp:txBody>
      <dsp:txXfrm>
        <a:off x="6815058" y="767810"/>
        <a:ext cx="1206778" cy="3290384"/>
      </dsp:txXfrm>
    </dsp:sp>
    <dsp:sp modelId="{11E9B507-C061-4219-BA9D-255E216AA9FC}">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FD164D19-8110-409C-8CBB-6A5868724CA2}">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US" sz="1700" b="0" kern="1200" dirty="0">
              <a:latin typeface="Times New Roman" panose="02020603050405020304" pitchFamily="18" charset="0"/>
              <a:cs typeface="Times New Roman" panose="02020603050405020304" pitchFamily="18" charset="0"/>
            </a:rPr>
            <a:t>Analyzing and Reporting Insights</a:t>
          </a:r>
          <a:endParaRPr lang="en-US" sz="1700" kern="1200" dirty="0">
            <a:latin typeface="Times New Roman" panose="02020603050405020304" pitchFamily="18" charset="0"/>
            <a:cs typeface="Times New Roman" panose="02020603050405020304" pitchFamily="18" charset="0"/>
          </a:endParaRPr>
        </a:p>
      </dsp:txBody>
      <dsp:txXfrm>
        <a:off x="5433039" y="767810"/>
        <a:ext cx="1206778" cy="3071241"/>
      </dsp:txXfrm>
    </dsp:sp>
    <dsp:sp modelId="{E63150BF-60A0-4EA4-8C2C-E0278741BAA2}">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E39C9DAD-A58A-4C38-B14B-F4A8866830E3}">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US" sz="1700" b="0" kern="1200" dirty="0">
              <a:latin typeface="Times New Roman" panose="02020603050405020304" pitchFamily="18" charset="0"/>
              <a:cs typeface="Times New Roman" panose="02020603050405020304" pitchFamily="18" charset="0"/>
            </a:rPr>
            <a:t>Data Collection and Cleaning</a:t>
          </a:r>
          <a:endParaRPr lang="en-US" sz="1700" kern="1200" dirty="0">
            <a:latin typeface="Times New Roman" panose="02020603050405020304" pitchFamily="18" charset="0"/>
            <a:cs typeface="Times New Roman" panose="02020603050405020304" pitchFamily="18" charset="0"/>
          </a:endParaRPr>
        </a:p>
      </dsp:txBody>
      <dsp:txXfrm>
        <a:off x="4051021" y="767810"/>
        <a:ext cx="1206778" cy="2851693"/>
      </dsp:txXfrm>
    </dsp:sp>
    <dsp:sp modelId="{A89A6349-88B6-4614-9CE2-F19B442C2197}">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C6752207-1D17-4262-AB64-4B4C9210B9BF}">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US" sz="1700" b="0" kern="1200" dirty="0">
              <a:latin typeface="Times New Roman" panose="02020603050405020304" pitchFamily="18" charset="0"/>
              <a:cs typeface="Times New Roman" panose="02020603050405020304" pitchFamily="18" charset="0"/>
            </a:rPr>
            <a:t>Onboarding and Initial Learning</a:t>
          </a:r>
          <a:endParaRPr lang="en-US" sz="1700" kern="1200" dirty="0">
            <a:latin typeface="Times New Roman" panose="02020603050405020304" pitchFamily="18" charset="0"/>
            <a:cs typeface="Times New Roman" panose="02020603050405020304" pitchFamily="18" charset="0"/>
          </a:endParaRPr>
        </a:p>
      </dsp:txBody>
      <dsp:txXfrm>
        <a:off x="2669003" y="767810"/>
        <a:ext cx="1206778" cy="2632145"/>
      </dsp:txXfrm>
    </dsp:sp>
    <dsp:sp modelId="{CCF05F40-E6CF-4C14-BF5C-7D9DFB7313B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3/21/2025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3/21/2025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3/21/2025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3/21/2025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3/21/2025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3/21/2025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3/21/2025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3/21/2025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3/21/2025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3/21/2025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3/21/2025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3/21/2025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3/21/2025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for-real-auto-insurance-fraud-claim-detection-with-machine-learning-efcf957b38f3" TargetMode="External"/><Relationship Id="rId2" Type="http://schemas.openxmlformats.org/officeDocument/2006/relationships/hyperlink" Target="https://www.researchgate.net/publication/34924402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nre.com/knowledge/publications/ri20-1-en.html" TargetMode="External"/><Relationship Id="rId2" Type="http://schemas.openxmlformats.org/officeDocument/2006/relationships/hyperlink" Target="http://worldcomp-proceedings.com/proc/p2013/DMI8055.pdf.http:/worldcomp-proceedings.com/proc/p2013/DMI8055.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edium.com/geekculture/insurance-claims-fraud-detection-using-machine-learing-7810491309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hamsagirish/Internship/tree/ma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Kalpana K Harish </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accent1"/>
                </a:solidFill>
                <a:latin typeface="Cambria" panose="02040503050406030204" pitchFamily="18" charset="0"/>
                <a:ea typeface="Cambria" panose="02040503050406030204" pitchFamily="18" charset="0"/>
                <a:cs typeface="Verdana"/>
                <a:sym typeface="Verdana"/>
              </a:rPr>
              <a:t>B </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Tech (CSE)</a:t>
            </a:r>
          </a:p>
          <a:p>
            <a:pPr>
              <a:spcBef>
                <a:spcPts val="0"/>
              </a:spcBef>
              <a:spcAft>
                <a:spcPts val="0"/>
              </a:spcAf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Asif Mohammed H.B</a:t>
            </a: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accent1"/>
                </a:solidFill>
                <a:latin typeface="Cambria" panose="02040503050406030204" pitchFamily="18" charset="0"/>
                <a:ea typeface="Cambria" panose="02040503050406030204" pitchFamily="18" charset="0"/>
                <a:cs typeface="Verdana"/>
                <a:sym typeface="Verdana"/>
              </a:rPr>
              <a:t>Prof. Kalpana K Harish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Review-2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1600" dirty="0"/>
              <a:t>Fraud Detection in Auto Insurance Claims Using Machine Learning Algorithms and Data Visualization Using Power BI</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572072660"/>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HAMSA GIRISH</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20211CSE0264</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8CSE03</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42</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r>
              <a:rPr lang="en-IN" sz="2000" dirty="0" err="1">
                <a:latin typeface="Times New Roman" panose="02020603050405020304" pitchFamily="18" charset="0"/>
                <a:cs typeface="Times New Roman" panose="02020603050405020304" pitchFamily="18" charset="0"/>
              </a:rPr>
              <a:t>Awoyemi</a:t>
            </a:r>
            <a:r>
              <a:rPr lang="en-IN" sz="2000" dirty="0">
                <a:latin typeface="Times New Roman" panose="02020603050405020304" pitchFamily="18" charset="0"/>
                <a:cs typeface="Times New Roman" panose="02020603050405020304" pitchFamily="18" charset="0"/>
              </a:rPr>
              <a:t>, J.O., </a:t>
            </a:r>
            <a:r>
              <a:rPr lang="en-IN" sz="2000" dirty="0" err="1">
                <a:latin typeface="Times New Roman" panose="02020603050405020304" pitchFamily="18" charset="0"/>
                <a:cs typeface="Times New Roman" panose="02020603050405020304" pitchFamily="18" charset="0"/>
              </a:rPr>
              <a:t>Adetunmbi</a:t>
            </a:r>
            <a:r>
              <a:rPr lang="en-IN" sz="2000" dirty="0">
                <a:latin typeface="Times New Roman" panose="02020603050405020304" pitchFamily="18" charset="0"/>
                <a:cs typeface="Times New Roman" panose="02020603050405020304" pitchFamily="18" charset="0"/>
              </a:rPr>
              <a:t>, A.O., &amp; Oluwadare, S.A., (2017). Credit Card Fraud Detection Using Machine Learning Techniques: A Comparative Analysis. In: Proceedings IEEE International Conference Computing Networking Informatics, ICCNI 2017, pp. 1-9.</a:t>
            </a:r>
          </a:p>
          <a:p>
            <a:r>
              <a:rPr lang="en-US" sz="2000" dirty="0">
                <a:latin typeface="Times New Roman" panose="02020603050405020304" pitchFamily="18" charset="0"/>
                <a:cs typeface="Times New Roman" panose="02020603050405020304" pitchFamily="18" charset="0"/>
              </a:rPr>
              <a:t>Baumann, M., (2021). Improving a Rule-based Fraud Detection </a:t>
            </a:r>
            <a:r>
              <a:rPr lang="en-US" sz="2000" dirty="0" err="1">
                <a:latin typeface="Times New Roman" panose="02020603050405020304" pitchFamily="18" charset="0"/>
                <a:cs typeface="Times New Roman" panose="02020603050405020304" pitchFamily="18" charset="0"/>
              </a:rPr>
              <a:t>Systemwith</a:t>
            </a:r>
            <a:r>
              <a:rPr lang="en-US" sz="2000" dirty="0">
                <a:latin typeface="Times New Roman" panose="02020603050405020304" pitchFamily="18" charset="0"/>
                <a:cs typeface="Times New Roman" panose="02020603050405020304" pitchFamily="18" charset="0"/>
              </a:rPr>
              <a:t> Classification Based on Association Rule Mining. Available at: </a:t>
            </a:r>
            <a:r>
              <a:rPr lang="en-US" sz="2000" dirty="0">
                <a:latin typeface="Times New Roman" panose="02020603050405020304" pitchFamily="18" charset="0"/>
                <a:cs typeface="Times New Roman" panose="02020603050405020304" pitchFamily="18" charset="0"/>
                <a:hlinkClick r:id="rId2"/>
              </a:rPr>
              <a:t>https://www.researchgate.net/publication/349244021 </a:t>
            </a:r>
            <a:r>
              <a:rPr lang="en-US" sz="2000" dirty="0">
                <a:latin typeface="Times New Roman" panose="02020603050405020304" pitchFamily="18" charset="0"/>
                <a:cs typeface="Times New Roman" panose="02020603050405020304" pitchFamily="18" charset="0"/>
              </a:rPr>
              <a:t>Improving a Rule-based_ </a:t>
            </a:r>
            <a:r>
              <a:rPr lang="en-US" sz="2000" dirty="0" err="1">
                <a:latin typeface="Times New Roman" panose="02020603050405020304" pitchFamily="18" charset="0"/>
                <a:cs typeface="Times New Roman" panose="02020603050405020304" pitchFamily="18" charset="0"/>
              </a:rPr>
              <a:t>Fraud_Detection</a:t>
            </a:r>
            <a:r>
              <a:rPr lang="en-US" sz="2000" dirty="0">
                <a:latin typeface="Times New Roman" panose="02020603050405020304" pitchFamily="18" charset="0"/>
                <a:cs typeface="Times New Roman" panose="02020603050405020304" pitchFamily="18" charset="0"/>
              </a:rPr>
              <a:t> System With_ Classification Based on Association Rule Mining</a:t>
            </a:r>
            <a:r>
              <a:rPr lang="en-IN" sz="2000" dirty="0">
                <a:latin typeface="Times New Roman" panose="02020603050405020304" pitchFamily="18" charset="0"/>
                <a:cs typeface="Times New Roman" panose="02020603050405020304" pitchFamily="18" charset="0"/>
              </a:rPr>
              <a:t>.</a:t>
            </a:r>
          </a:p>
          <a:p>
            <a:r>
              <a:rPr lang="en-IN" sz="2000" dirty="0" err="1">
                <a:latin typeface="Times New Roman" panose="02020603050405020304" pitchFamily="18" charset="0"/>
                <a:cs typeface="Times New Roman" panose="02020603050405020304" pitchFamily="18" charset="0"/>
              </a:rPr>
              <a:t>Burri</a:t>
            </a:r>
            <a:r>
              <a:rPr lang="en-IN" sz="2000" dirty="0">
                <a:latin typeface="Times New Roman" panose="02020603050405020304" pitchFamily="18" charset="0"/>
                <a:cs typeface="Times New Roman" panose="02020603050405020304" pitchFamily="18" charset="0"/>
              </a:rPr>
              <a:t>, R.D., </a:t>
            </a:r>
            <a:r>
              <a:rPr lang="en-IN" sz="2000" dirty="0" err="1">
                <a:latin typeface="Times New Roman" panose="02020603050405020304" pitchFamily="18" charset="0"/>
                <a:cs typeface="Times New Roman" panose="02020603050405020304" pitchFamily="18" charset="0"/>
              </a:rPr>
              <a:t>Burri</a:t>
            </a:r>
            <a:r>
              <a:rPr lang="en-IN" sz="2000" dirty="0">
                <a:latin typeface="Times New Roman" panose="02020603050405020304" pitchFamily="18" charset="0"/>
                <a:cs typeface="Times New Roman" panose="02020603050405020304" pitchFamily="18" charset="0"/>
              </a:rPr>
              <a:t>, R., Bojja, R.R., &amp; </a:t>
            </a:r>
            <a:r>
              <a:rPr lang="en-IN" sz="2000" dirty="0" err="1">
                <a:latin typeface="Times New Roman" panose="02020603050405020304" pitchFamily="18" charset="0"/>
                <a:cs typeface="Times New Roman" panose="02020603050405020304" pitchFamily="18" charset="0"/>
              </a:rPr>
              <a:t>Buruga</a:t>
            </a:r>
            <a:r>
              <a:rPr lang="en-IN" sz="2000" dirty="0">
                <a:latin typeface="Times New Roman" panose="02020603050405020304" pitchFamily="18" charset="0"/>
                <a:cs typeface="Times New Roman" panose="02020603050405020304" pitchFamily="18" charset="0"/>
              </a:rPr>
              <a:t>, S.R. (2019). Insurance Claim Analysis Using Machine Learning Algorithms. International Journal of Innovative Technology and Exploring Engineering Vol, Issue 6, Special Issue 4, pp.577-582.</a:t>
            </a:r>
          </a:p>
          <a:p>
            <a:r>
              <a:rPr lang="en-US" sz="2000" dirty="0">
                <a:latin typeface="Times New Roman" panose="02020603050405020304" pitchFamily="18" charset="0"/>
                <a:cs typeface="Times New Roman" panose="02020603050405020304" pitchFamily="18" charset="0"/>
              </a:rPr>
              <a:t>Chew, I., (2020). For Real? Auto Insurance Fraud Claim Detection with Machine Learning. Published in Towards Data Science.. Available at: </a:t>
            </a:r>
            <a:r>
              <a:rPr lang="en-US" sz="2000" dirty="0">
                <a:latin typeface="Times New Roman" panose="02020603050405020304" pitchFamily="18" charset="0"/>
                <a:cs typeface="Times New Roman" panose="02020603050405020304" pitchFamily="18" charset="0"/>
                <a:hlinkClick r:id="rId3"/>
              </a:rPr>
              <a:t>https://towardsdatascience.com/for-real-auto-insurance-fraud-claim-detection-with-machine-learning-efcf957b38f3</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1E5E-17F7-8B98-F533-BAE9FAA97956}"/>
              </a:ext>
            </a:extLst>
          </p:cNvPr>
          <p:cNvSpPr>
            <a:spLocks noGrp="1"/>
          </p:cNvSpPr>
          <p:nvPr>
            <p:ph type="title"/>
          </p:nvPr>
        </p:nvSpPr>
        <p:spPr>
          <a:xfrm>
            <a:off x="838200" y="365126"/>
            <a:ext cx="10515600" cy="635000"/>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endParaRPr lang="en-IN" sz="3200" dirty="0"/>
          </a:p>
        </p:txBody>
      </p:sp>
      <p:sp>
        <p:nvSpPr>
          <p:cNvPr id="3" name="Content Placeholder 2">
            <a:extLst>
              <a:ext uri="{FF2B5EF4-FFF2-40B4-BE49-F238E27FC236}">
                <a16:creationId xmlns:a16="http://schemas.microsoft.com/office/drawing/2014/main" id="{B98CCBFD-D6D5-D862-8A4E-FE1B4B4E7A4F}"/>
              </a:ext>
            </a:extLst>
          </p:cNvPr>
          <p:cNvSpPr>
            <a:spLocks noGrp="1"/>
          </p:cNvSpPr>
          <p:nvPr>
            <p:ph idx="1"/>
          </p:nvPr>
        </p:nvSpPr>
        <p:spPr>
          <a:xfrm>
            <a:off x="838200" y="1000126"/>
            <a:ext cx="10515600" cy="5176837"/>
          </a:xfrm>
        </p:spPr>
        <p:txBody>
          <a:bodyPr/>
          <a:lstStyle/>
          <a:p>
            <a:r>
              <a:rPr lang="en-US" sz="2000" dirty="0">
                <a:latin typeface="Times New Roman" panose="02020603050405020304" pitchFamily="18" charset="0"/>
                <a:cs typeface="Times New Roman" panose="02020603050405020304" pitchFamily="18" charset="0"/>
              </a:rPr>
              <a:t>DeBarr, D., &amp; Wechsler, H. (2013). Fraud Detection Using Reputation Features, SVMs, and Random Forests. Available at: </a:t>
            </a:r>
            <a:r>
              <a:rPr lang="en-US" sz="2000" dirty="0">
                <a:latin typeface="Times New Roman" panose="02020603050405020304" pitchFamily="18" charset="0"/>
                <a:cs typeface="Times New Roman" panose="02020603050405020304" pitchFamily="18" charset="0"/>
                <a:hlinkClick r:id="rId2"/>
              </a:rPr>
              <a:t>http://worldcomp-proceedings.com/proc/p2013/DMI8055.pdf.http://worldcomp-proceedings.com/proc/p2013/DMI8055.pdf</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Frimpong, I., A. (2016). Causes, Effects and Deterrence of Insurance Fraud: Evidence from </a:t>
            </a:r>
            <a:r>
              <a:rPr lang="en-US" sz="2000" dirty="0" err="1">
                <a:latin typeface="Times New Roman" panose="02020603050405020304" pitchFamily="18" charset="0"/>
                <a:cs typeface="Times New Roman" panose="02020603050405020304" pitchFamily="18" charset="0"/>
              </a:rPr>
              <a:t>Ghana.MPHIL</a:t>
            </a:r>
            <a:r>
              <a:rPr lang="en-US" sz="2000" dirty="0">
                <a:latin typeface="Times New Roman" panose="02020603050405020304" pitchFamily="18" charset="0"/>
                <a:cs typeface="Times New Roman" panose="02020603050405020304" pitchFamily="18" charset="0"/>
              </a:rPr>
              <a:t> Thesis, University of Ghana.</a:t>
            </a:r>
          </a:p>
          <a:p>
            <a:r>
              <a:rPr lang="en-US" sz="2000" dirty="0">
                <a:latin typeface="Times New Roman" panose="02020603050405020304" pitchFamily="18" charset="0"/>
                <a:cs typeface="Times New Roman" panose="02020603050405020304" pitchFamily="18" charset="0"/>
              </a:rPr>
              <a:t>Gill, K. M., Woolley, A., &amp; Gill, M. (2005). Insurance Fraud: The Business as a Victim? Crime at Work. Palgrave Macmillan, London, pp. 73-82.</a:t>
            </a:r>
          </a:p>
          <a:p>
            <a:r>
              <a:rPr lang="en-IN" sz="2000" dirty="0">
                <a:latin typeface="Times New Roman" panose="02020603050405020304" pitchFamily="18" charset="0"/>
                <a:cs typeface="Times New Roman" panose="02020603050405020304" pitchFamily="18" charset="0"/>
              </a:rPr>
              <a:t>IBM &amp; SPSS Modeler (n.d.). Using Data Mining Detect Insurance Fraud: Improve Accuracy and Minimize Loss. IBM Software Business Analytics.</a:t>
            </a:r>
          </a:p>
          <a:p>
            <a:r>
              <a:rPr lang="en-US" sz="2000" dirty="0">
                <a:latin typeface="Times New Roman" panose="02020603050405020304" pitchFamily="18" charset="0"/>
                <a:cs typeface="Times New Roman" panose="02020603050405020304" pitchFamily="18" charset="0"/>
              </a:rPr>
              <a:t>Jalali, B., (2020). Detecting Fraudulent Claims - A Machine Learning Approach. Gen Re, </a:t>
            </a:r>
            <a:r>
              <a:rPr lang="en-US" sz="2000" dirty="0" err="1">
                <a:latin typeface="Times New Roman" panose="02020603050405020304" pitchFamily="18" charset="0"/>
                <a:cs typeface="Times New Roman" panose="02020603050405020304" pitchFamily="18" charset="0"/>
              </a:rPr>
              <a:t>Cologne.Avallable</a:t>
            </a:r>
            <a:r>
              <a:rPr lang="en-US" sz="2000" dirty="0">
                <a:latin typeface="Times New Roman" panose="02020603050405020304" pitchFamily="18" charset="0"/>
                <a:cs typeface="Times New Roman" panose="02020603050405020304" pitchFamily="18" charset="0"/>
              </a:rPr>
              <a:t> at: </a:t>
            </a:r>
            <a:r>
              <a:rPr lang="en-US" sz="2000" dirty="0">
                <a:latin typeface="Times New Roman" panose="02020603050405020304" pitchFamily="18" charset="0"/>
                <a:cs typeface="Times New Roman" panose="02020603050405020304" pitchFamily="18" charset="0"/>
                <a:hlinkClick r:id="rId3"/>
              </a:rPr>
              <a:t>https://www.genre.com/knowledge/publications/ri20-1-en.html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Mathenge, M., N., (2016). Effects of Internal Audit Functions on Fraud Detection in Insurance Companies in Kenya. MBA Research Project, University of Nairobi.</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D7A2CD9-F608-3D33-EDAA-811520A755FC}"/>
              </a:ext>
            </a:extLst>
          </p:cNvPr>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1380500044"/>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F668-4B2E-4BEE-C057-85FBEEFB6437}"/>
              </a:ext>
            </a:extLst>
          </p:cNvPr>
          <p:cNvSpPr>
            <a:spLocks noGrp="1"/>
          </p:cNvSpPr>
          <p:nvPr>
            <p:ph type="title"/>
          </p:nvPr>
        </p:nvSpPr>
        <p:spPr>
          <a:xfrm>
            <a:off x="838200" y="365126"/>
            <a:ext cx="10515600" cy="592138"/>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endParaRPr lang="en-IN" sz="3200" dirty="0"/>
          </a:p>
        </p:txBody>
      </p:sp>
      <p:sp>
        <p:nvSpPr>
          <p:cNvPr id="3" name="Content Placeholder 2">
            <a:extLst>
              <a:ext uri="{FF2B5EF4-FFF2-40B4-BE49-F238E27FC236}">
                <a16:creationId xmlns:a16="http://schemas.microsoft.com/office/drawing/2014/main" id="{CB6A4D62-56FD-9BAC-7C4C-51C563EC247E}"/>
              </a:ext>
            </a:extLst>
          </p:cNvPr>
          <p:cNvSpPr>
            <a:spLocks noGrp="1"/>
          </p:cNvSpPr>
          <p:nvPr>
            <p:ph idx="1"/>
          </p:nvPr>
        </p:nvSpPr>
        <p:spPr>
          <a:xfrm>
            <a:off x="838200" y="957264"/>
            <a:ext cx="10515600" cy="5219699"/>
          </a:xfrm>
        </p:spPr>
        <p:txBody>
          <a:bodyPr/>
          <a:lstStyle/>
          <a:p>
            <a:r>
              <a:rPr lang="en-US" sz="2000" dirty="0" err="1">
                <a:latin typeface="Times New Roman" panose="02020603050405020304" pitchFamily="18" charset="0"/>
                <a:cs typeface="Times New Roman" panose="02020603050405020304" pitchFamily="18" charset="0"/>
              </a:rPr>
              <a:t>Punith</a:t>
            </a:r>
            <a:r>
              <a:rPr lang="en-US" sz="2000" dirty="0">
                <a:latin typeface="Times New Roman" panose="02020603050405020304" pitchFamily="18" charset="0"/>
                <a:cs typeface="Times New Roman" panose="02020603050405020304" pitchFamily="18" charset="0"/>
              </a:rPr>
              <a:t>, (2021). Insurance Claims - Fraud Detection Using Machine Learning. Published in Geek Culture. Available at: </a:t>
            </a:r>
            <a:r>
              <a:rPr lang="en-US" sz="2000" dirty="0">
                <a:latin typeface="Times New Roman" panose="02020603050405020304" pitchFamily="18" charset="0"/>
                <a:cs typeface="Times New Roman" panose="02020603050405020304" pitchFamily="18" charset="0"/>
                <a:hlinkClick r:id="rId2"/>
              </a:rPr>
              <a:t>https://medium.com/geekculture/insurance-claims-fraud-detection-using-machine-learing-78104913097-</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Soni, R., R., &amp; Soni, N., (2013). An Investigative Study of Banking Cyber Frauds with Special Reference to Private and Public Sector Banks, Research Journal of Management Sciences, Vol. 2(7), pp. 22-27.</a:t>
            </a:r>
          </a:p>
          <a:p>
            <a:r>
              <a:rPr lang="en-US" sz="2000" dirty="0">
                <a:latin typeface="Times New Roman" panose="02020603050405020304" pitchFamily="18" charset="0"/>
                <a:cs typeface="Times New Roman" panose="02020603050405020304" pitchFamily="18" charset="0"/>
              </a:rPr>
              <a:t>Sunita, M., Prasun, G., &amp; Parita, S. (2018). Management of Fraud: Case of an Indian Insurance Company. Accounting and Finance Research, Vol 7, No 3.</a:t>
            </a:r>
          </a:p>
          <a:p>
            <a:r>
              <a:rPr lang="en-US" sz="2000" dirty="0">
                <a:latin typeface="Times New Roman" panose="02020603050405020304" pitchFamily="18" charset="0"/>
                <a:cs typeface="Times New Roman" panose="02020603050405020304" pitchFamily="18" charset="0"/>
              </a:rPr>
              <a:t>Wilson, J.H. (2009). An Analytical Approach To Detecting Insurance Fraud Using </a:t>
            </a:r>
            <a:r>
              <a:rPr lang="en-US" sz="2000" dirty="0" err="1">
                <a:latin typeface="Times New Roman" panose="02020603050405020304" pitchFamily="18" charset="0"/>
                <a:cs typeface="Times New Roman" panose="02020603050405020304" pitchFamily="18" charset="0"/>
              </a:rPr>
              <a:t>LogisticRegression.Journal</a:t>
            </a:r>
            <a:r>
              <a:rPr lang="en-US" sz="2000" dirty="0">
                <a:latin typeface="Times New Roman" panose="02020603050405020304" pitchFamily="18" charset="0"/>
                <a:cs typeface="Times New Roman" panose="02020603050405020304" pitchFamily="18" charset="0"/>
              </a:rPr>
              <a:t> of </a:t>
            </a:r>
            <a:r>
              <a:rPr lang="en-US" sz="2000" dirty="0" err="1">
                <a:latin typeface="Times New Roman" panose="02020603050405020304" pitchFamily="18" charset="0"/>
                <a:cs typeface="Times New Roman" panose="02020603050405020304" pitchFamily="18" charset="0"/>
              </a:rPr>
              <a:t>financeandAccountancy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Availableat:https</a:t>
            </a:r>
            <a:r>
              <a:rPr lang="en-US" sz="2000" dirty="0">
                <a:latin typeface="Times New Roman" panose="02020603050405020304" pitchFamily="18" charset="0"/>
                <a:cs typeface="Times New Roman" panose="02020603050405020304" pitchFamily="18" charset="0"/>
              </a:rPr>
              <a:t>://www.researchgate.net/publication/253116638_An_Analytical_Approach_To_Detecting_Insurance Fraud Using </a:t>
            </a:r>
            <a:r>
              <a:rPr lang="en-US" sz="2000" dirty="0" err="1">
                <a:latin typeface="Times New Roman" panose="02020603050405020304" pitchFamily="18" charset="0"/>
                <a:cs typeface="Times New Roman" panose="02020603050405020304" pitchFamily="18" charset="0"/>
              </a:rPr>
              <a:t>Logistic_Regression</a:t>
            </a:r>
            <a:r>
              <a:rPr lang="en-US" sz="2000" dirty="0">
                <a:latin typeface="Times New Roman" panose="02020603050405020304" pitchFamily="18" charset="0"/>
                <a:cs typeface="Times New Roman" panose="02020603050405020304" pitchFamily="18" charset="0"/>
              </a:rPr>
              <a:t>/citations</a:t>
            </a:r>
            <a:r>
              <a:rPr lang="en-US" dirty="0"/>
              <a:t>.</a:t>
            </a:r>
            <a:endParaRPr lang="en-IN" dirty="0"/>
          </a:p>
        </p:txBody>
      </p:sp>
      <p:sp>
        <p:nvSpPr>
          <p:cNvPr id="4" name="Slide Number Placeholder 3">
            <a:extLst>
              <a:ext uri="{FF2B5EF4-FFF2-40B4-BE49-F238E27FC236}">
                <a16:creationId xmlns:a16="http://schemas.microsoft.com/office/drawing/2014/main" id="{C05983E9-DDD2-50ED-E4F5-38EFEA8C2AF2}"/>
              </a:ext>
            </a:extLst>
          </p:cNvPr>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1046309254"/>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 Work</a:t>
            </a:r>
          </a:p>
        </p:txBody>
      </p:sp>
      <p:sp>
        <p:nvSpPr>
          <p:cNvPr id="3" name="Content Placeholder 2"/>
          <p:cNvSpPr>
            <a:spLocks noGrp="1"/>
          </p:cNvSpPr>
          <p:nvPr>
            <p:ph idx="1"/>
          </p:nvPr>
        </p:nvSpPr>
        <p:spPr>
          <a:xfrm>
            <a:off x="838200" y="1184367"/>
            <a:ext cx="10515600" cy="4058194"/>
          </a:xfrm>
        </p:spPr>
        <p:txBody>
          <a:bodyPr/>
          <a:lstStyle/>
          <a:p>
            <a:r>
              <a:rPr lang="en-IN"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We propose a comprehensive evaluation of machine learning models including Linear, MLP, Decision Tree, and </a:t>
            </a:r>
            <a:r>
              <a:rPr lang="en-IN"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XGBoost</a:t>
            </a:r>
            <a:r>
              <a:rPr lang="en-IN"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classifiers to predict fraud in auto insurance claim. </a:t>
            </a:r>
          </a:p>
          <a:p>
            <a:r>
              <a:rPr lang="en-IN"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Existing studies often overlook data heterogeneity and size, leading to misdiagnosis. </a:t>
            </a:r>
          </a:p>
          <a:p>
            <a:r>
              <a:rPr lang="en-IN"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Our proposed approach aims to address this gap by considering a diverse range of classifiers and prioritizing model performance and scalability.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dirty="0">
                <a:effectLst/>
                <a:latin typeface="Times New Roman" panose="02020603050405020304" pitchFamily="18" charset="0"/>
                <a:ea typeface="Calibri" panose="020F0502020204030204" pitchFamily="34" charset="0"/>
              </a:rPr>
              <a:t>Fraudulent claims in auto insurance present significant financial burdens and operational hurdles. This study aims to address this issue by evaluating the efficacy of Decision Tree, Logistic Regression, </a:t>
            </a:r>
            <a:r>
              <a:rPr lang="en-US" dirty="0" err="1">
                <a:effectLst/>
                <a:latin typeface="Times New Roman" panose="02020603050405020304" pitchFamily="18" charset="0"/>
                <a:ea typeface="Calibri" panose="020F0502020204030204" pitchFamily="34" charset="0"/>
              </a:rPr>
              <a:t>XGBoost</a:t>
            </a:r>
            <a:r>
              <a:rPr lang="en-US" dirty="0">
                <a:effectLst/>
                <a:latin typeface="Times New Roman" panose="02020603050405020304" pitchFamily="18" charset="0"/>
                <a:ea typeface="Calibri" panose="020F0502020204030204" pitchFamily="34" charset="0"/>
              </a:rPr>
              <a:t>, and MLP algorithms in predicting fraudulent auto insurance claims. Through a comprehensive analysis, we seek to identify the most effective approach for detecting fraudulent activities, enhancing the industry's ability to combat fraud.</a:t>
            </a:r>
            <a:endParaRPr lang="en-IN"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838200" y="1184367"/>
            <a:ext cx="10515600" cy="4058194"/>
          </a:xfrm>
        </p:spPr>
        <p:txBody>
          <a:bodyPr/>
          <a:lstStyle/>
          <a:p>
            <a:pPr algn="just">
              <a:lnSpc>
                <a:spcPct val="150000"/>
              </a:lnSpc>
              <a:spcAft>
                <a:spcPts val="800"/>
              </a:spcAft>
              <a:tabLst>
                <a:tab pos="762000" algn="l"/>
                <a:tab pos="3522345" algn="ctr"/>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SOFTWARE REQUIREMENS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Operating System		:  Windows 7/8/10</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Programming Language	:  Python</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Libraries			:  TensorFlow, Pandas, </a:t>
            </a:r>
            <a:r>
              <a:rPr lang="en-US" sz="1800" dirty="0" err="1">
                <a:solidFill>
                  <a:srgbClr val="000000"/>
                </a:solidFill>
                <a:effectLst/>
                <a:latin typeface="Times New Roman" panose="02020603050405020304" pitchFamily="18" charset="0"/>
                <a:ea typeface="Times New Roman" panose="02020603050405020304" pitchFamily="18" charset="0"/>
              </a:rPr>
              <a:t>Mysql.connector</a:t>
            </a:r>
            <a:r>
              <a:rPr lang="en-US" sz="1800" dirty="0">
                <a:solidFill>
                  <a:srgbClr val="000000"/>
                </a:solidFill>
                <a:effectLst/>
                <a:latin typeface="Times New Roman" panose="02020603050405020304" pitchFamily="18" charset="0"/>
                <a:ea typeface="Times New Roman" panose="02020603050405020304" pitchFamily="18" charset="0"/>
              </a:rPr>
              <a:t>,  Matplotlib, </a:t>
            </a:r>
            <a:r>
              <a:rPr lang="en-US" sz="1800" dirty="0" err="1">
                <a:solidFill>
                  <a:srgbClr val="000000"/>
                </a:solidFill>
                <a:effectLst/>
                <a:latin typeface="Times New Roman" panose="02020603050405020304" pitchFamily="18" charset="0"/>
                <a:ea typeface="Times New Roman" panose="02020603050405020304" pitchFamily="18" charset="0"/>
              </a:rPr>
              <a:t>Numpy</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IDE/Workbench		:  Google </a:t>
            </a:r>
            <a:r>
              <a:rPr lang="en-US" sz="1800" dirty="0" err="1">
                <a:solidFill>
                  <a:srgbClr val="000000"/>
                </a:solidFill>
                <a:effectLst/>
                <a:latin typeface="Times New Roman" panose="02020603050405020304" pitchFamily="18" charset="0"/>
                <a:ea typeface="Times New Roman" panose="02020603050405020304" pitchFamily="18" charset="0"/>
              </a:rPr>
              <a:t>Colab</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VSCode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Jypyter</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NoteBook</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Technology			:  Python 3.6+</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pPr>
            <a:r>
              <a:rPr lang="en-US" sz="1800" dirty="0">
                <a:solidFill>
                  <a:srgbClr val="000000"/>
                </a:solidFill>
                <a:latin typeface="Times New Roman" panose="02020603050405020304" pitchFamily="18" charset="0"/>
                <a:ea typeface="Times New Roman" panose="02020603050405020304" pitchFamily="18" charset="0"/>
              </a:rPr>
              <a:t>Data Visualization                           :  Power BI</a:t>
            </a: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A82F-0A87-8DF6-579C-D9EAB5598984}"/>
              </a:ext>
            </a:extLst>
          </p:cNvPr>
          <p:cNvSpPr>
            <a:spLocks noGrp="1"/>
          </p:cNvSpPr>
          <p:nvPr>
            <p:ph type="title"/>
          </p:nvPr>
        </p:nvSpPr>
        <p:spPr>
          <a:xfrm>
            <a:off x="838200" y="365126"/>
            <a:ext cx="10515600" cy="877888"/>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endParaRPr lang="en-IN" sz="3200" dirty="0"/>
          </a:p>
        </p:txBody>
      </p:sp>
      <p:sp>
        <p:nvSpPr>
          <p:cNvPr id="3" name="Content Placeholder 2">
            <a:extLst>
              <a:ext uri="{FF2B5EF4-FFF2-40B4-BE49-F238E27FC236}">
                <a16:creationId xmlns:a16="http://schemas.microsoft.com/office/drawing/2014/main" id="{B10991C0-F11A-2550-8BC6-68A322AC7DEA}"/>
              </a:ext>
            </a:extLst>
          </p:cNvPr>
          <p:cNvSpPr>
            <a:spLocks noGrp="1"/>
          </p:cNvSpPr>
          <p:nvPr>
            <p:ph idx="1"/>
          </p:nvPr>
        </p:nvSpPr>
        <p:spPr>
          <a:xfrm>
            <a:off x="838200" y="1243014"/>
            <a:ext cx="10515600" cy="4933949"/>
          </a:xfrm>
        </p:spPr>
        <p:txBody>
          <a:bodyPr/>
          <a:lstStyle/>
          <a:p>
            <a:pPr marL="0" indent="0" algn="just">
              <a:lnSpc>
                <a:spcPct val="150000"/>
              </a:lnSpc>
              <a:spcAft>
                <a:spcPts val="800"/>
              </a:spcAft>
              <a:buNone/>
              <a:tabLst>
                <a:tab pos="762000" algn="l"/>
                <a:tab pos="3522345" algn="ctr"/>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Bef>
                <a:spcPts val="1200"/>
              </a:spcBef>
              <a:spcAft>
                <a:spcPts val="300"/>
              </a:spcAft>
            </a:pPr>
            <a:r>
              <a:rPr lang="en-US" sz="1800" b="1" kern="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Processor			- I5/Intel Processor</a:t>
            </a:r>
            <a:endParaRPr lang="en-IN" sz="1800" b="1" kern="1600" dirty="0">
              <a:effectLst/>
              <a:latin typeface="Arial" panose="020B0604020202020204" pitchFamily="34" charset="0"/>
              <a:ea typeface="Times New Roman" panose="02020603050405020304" pitchFamily="18" charset="0"/>
            </a:endParaRPr>
          </a:p>
          <a:p>
            <a:pPr indent="457200"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Hard Disk			- 160GB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Key Board			- Standard Windows Keyboard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Mouse		</a:t>
            </a: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Two or Three Button Mouse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Monitor			 - Any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RAM			- 8GB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5F86AE97-6782-72C6-F150-B75FF7146DD2}"/>
              </a:ext>
            </a:extLst>
          </p:cNvPr>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Tree>
    <p:extLst>
      <p:ext uri="{BB962C8B-B14F-4D97-AF65-F5344CB8AC3E}">
        <p14:creationId xmlns:p14="http://schemas.microsoft.com/office/powerpoint/2010/main" val="3365954556"/>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3" name="Content Placeholder 2"/>
          <p:cNvSpPr>
            <a:spLocks noGrp="1"/>
          </p:cNvSpPr>
          <p:nvPr>
            <p:ph idx="1"/>
          </p:nvPr>
        </p:nvSpPr>
        <p:spPr>
          <a:xfrm>
            <a:off x="838200" y="1184367"/>
            <a:ext cx="10515600" cy="4058194"/>
          </a:xfrm>
        </p:spPr>
        <p:txBody>
          <a:bodyPr/>
          <a:lstStyle/>
          <a:p>
            <a:pPr marL="342900" lvl="0" indent="-342900" algn="just">
              <a:lnSpc>
                <a:spcPct val="150000"/>
              </a:lnSpc>
              <a:spcAft>
                <a:spcPts val="800"/>
              </a:spcAft>
              <a:buFont typeface="Symbol" panose="05050102010706020507" pitchFamily="18" charset="2"/>
              <a:buChar char=""/>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Highest accuracy</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High accuracy in data ensures reliable insights, better decision-making, and improved problem-solving, enhancing the overall quality of data-driven processes.</a:t>
            </a:r>
          </a:p>
          <a:p>
            <a:pPr marL="342900" lvl="0" indent="-342900" algn="just">
              <a:lnSpc>
                <a:spcPct val="150000"/>
              </a:lnSpc>
              <a:spcAft>
                <a:spcPts val="800"/>
              </a:spcAft>
              <a:buFont typeface="Symbol" panose="05050102010706020507" pitchFamily="18" charset="2"/>
              <a:buChar char=""/>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Reduces time complexity</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Reducing time complexity in data processing enhances efficiency, speeds up operations, and enables quicker access to valuable insights and results.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67245421"/>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a:p>
        </p:txBody>
      </p:sp>
      <p:sp>
        <p:nvSpPr>
          <p:cNvPr id="3" name="Content Placeholder 2"/>
          <p:cNvSpPr>
            <a:spLocks noGrp="1"/>
          </p:cNvSpPr>
          <p:nvPr>
            <p:ph idx="1"/>
          </p:nvPr>
        </p:nvSpPr>
        <p:spPr>
          <a:xfrm>
            <a:off x="838200" y="1061297"/>
            <a:ext cx="10123708" cy="4351338"/>
          </a:xfrm>
        </p:spPr>
        <p:txBody>
          <a:bodyPr/>
          <a:lstStyle/>
          <a:p>
            <a:pPr marL="0" indent="0">
              <a:buNone/>
            </a:pPr>
            <a:endParaRPr lang="en-US" dirty="0"/>
          </a:p>
          <a:p>
            <a:pPr marL="0" indent="0">
              <a:buNone/>
            </a:pPr>
            <a:endParaRPr lang="en-US" dirty="0"/>
          </a:p>
          <a:p>
            <a:pPr marL="0" indent="0">
              <a:buNone/>
            </a:pPr>
            <a:r>
              <a:rPr lang="en-US" b="1" dirty="0">
                <a:solidFill>
                  <a:srgbClr val="00B0F0"/>
                </a:solidFill>
              </a:rPr>
              <a:t>GITHUB LINK: </a:t>
            </a:r>
            <a:r>
              <a:rPr lang="en-IN" dirty="0" err="1">
                <a:hlinkClick r:id="rId2"/>
              </a:rPr>
              <a:t>hamsagirish</a:t>
            </a:r>
            <a:r>
              <a:rPr lang="en-IN" dirty="0">
                <a:hlinkClick r:id="rId2"/>
              </a:rPr>
              <a:t>/Internship</a:t>
            </a:r>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20</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21</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045031"/>
            <a:ext cx="10515600" cy="4193176"/>
          </a:xfrm>
        </p:spPr>
        <p:txBody>
          <a:bodyPr/>
          <a:lstStyle/>
          <a:p>
            <a:pPr algn="just"/>
            <a:r>
              <a:rPr lang="en-US" b="1" i="0" dirty="0">
                <a:solidFill>
                  <a:srgbClr val="2C2C2C"/>
                </a:solidFill>
                <a:effectLst/>
                <a:latin typeface="Times New Roman" panose="02020603050405020304" pitchFamily="18" charset="0"/>
                <a:cs typeface="Times New Roman" panose="02020603050405020304" pitchFamily="18" charset="0"/>
              </a:rPr>
              <a:t>AGA IT Solutions</a:t>
            </a:r>
            <a:r>
              <a:rPr lang="en-US" b="0" i="0" dirty="0">
                <a:solidFill>
                  <a:srgbClr val="2C2C2C"/>
                </a:solidFill>
                <a:effectLst/>
                <a:latin typeface="Times New Roman" panose="02020603050405020304" pitchFamily="18" charset="0"/>
                <a:cs typeface="Times New Roman" panose="02020603050405020304" pitchFamily="18" charset="0"/>
              </a:rPr>
              <a:t> is a leading private detective agency in India with a mission to provide top-notch investigative services to clients across the country. Our agency is committed to providing efficient and effective solutions to a wide range of private and corporate investigations, including matrimonial, surveillance, missing persons, background checks, employee investigations, and much more.</a:t>
            </a:r>
          </a:p>
          <a:p>
            <a:pPr algn="just"/>
            <a:r>
              <a:rPr lang="en-US" dirty="0">
                <a:solidFill>
                  <a:srgbClr val="2C2C2C"/>
                </a:solidFill>
                <a:latin typeface="Times New Roman" panose="02020603050405020304" pitchFamily="18" charset="0"/>
                <a:cs typeface="Times New Roman" panose="02020603050405020304" pitchFamily="18" charset="0"/>
              </a:rPr>
              <a:t>A</a:t>
            </a:r>
            <a:r>
              <a:rPr lang="en-US" b="0" i="0" dirty="0">
                <a:solidFill>
                  <a:srgbClr val="2C2C2C"/>
                </a:solidFill>
                <a:effectLst/>
                <a:latin typeface="Times New Roman" panose="02020603050405020304" pitchFamily="18" charset="0"/>
                <a:cs typeface="Times New Roman" panose="02020603050405020304" pitchFamily="18" charset="0"/>
              </a:rPr>
              <a:t> team of highly skilled and experienced detectives who work tirelessly to deliver results that exceed client’s expectations. With the latest technology and investigative techniques at disposal, Our Company able to provide fast and reliable services that are tailored to meet the specific needs of each client.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DA458-3000-7C32-ED01-4FEF8E9B5243}"/>
              </a:ext>
            </a:extLst>
          </p:cNvPr>
          <p:cNvSpPr>
            <a:spLocks noGrp="1"/>
          </p:cNvSpPr>
          <p:nvPr>
            <p:ph type="title"/>
          </p:nvPr>
        </p:nvSpPr>
        <p:spPr>
          <a:xfrm>
            <a:off x="838200" y="365125"/>
            <a:ext cx="10515600" cy="735013"/>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a:t>
            </a:r>
            <a:endParaRPr lang="en-IN" sz="3200" dirty="0"/>
          </a:p>
        </p:txBody>
      </p:sp>
      <p:sp>
        <p:nvSpPr>
          <p:cNvPr id="3" name="Content Placeholder 2">
            <a:extLst>
              <a:ext uri="{FF2B5EF4-FFF2-40B4-BE49-F238E27FC236}">
                <a16:creationId xmlns:a16="http://schemas.microsoft.com/office/drawing/2014/main" id="{B0D9167B-8FC5-0C9A-A0B0-665709CC4DA0}"/>
              </a:ext>
            </a:extLst>
          </p:cNvPr>
          <p:cNvSpPr>
            <a:spLocks noGrp="1"/>
          </p:cNvSpPr>
          <p:nvPr>
            <p:ph idx="1"/>
          </p:nvPr>
        </p:nvSpPr>
        <p:spPr>
          <a:xfrm>
            <a:off x="838200" y="1100138"/>
            <a:ext cx="10515600" cy="5076825"/>
          </a:xfrm>
        </p:spPr>
        <p:txBody>
          <a:bodyPr/>
          <a:lstStyle/>
          <a:p>
            <a:pPr marL="0" indent="0" algn="l">
              <a:buNone/>
            </a:pPr>
            <a:r>
              <a:rPr lang="en-IN" sz="2800" b="1" dirty="0">
                <a:solidFill>
                  <a:srgbClr val="00B0F0"/>
                </a:solidFill>
                <a:latin typeface="Times New Roman" panose="02020603050405020304" pitchFamily="18" charset="0"/>
                <a:cs typeface="Times New Roman" panose="02020603050405020304" pitchFamily="18" charset="0"/>
              </a:rPr>
              <a:t>Products and Services:</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Family Investigation</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Surveillance</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Investigation</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Private Investigation</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Cyber Solutions</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Minor Control</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Insurance Investigations etc.</a:t>
            </a:r>
          </a:p>
        </p:txBody>
      </p:sp>
      <p:sp>
        <p:nvSpPr>
          <p:cNvPr id="4" name="Slide Number Placeholder 3">
            <a:extLst>
              <a:ext uri="{FF2B5EF4-FFF2-40B4-BE49-F238E27FC236}">
                <a16:creationId xmlns:a16="http://schemas.microsoft.com/office/drawing/2014/main" id="{B2CB0983-BFD0-144C-F398-102CD1DF472E}"/>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3077974836"/>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7E1A-0DF0-8BD5-2C4F-7A40A659D351}"/>
              </a:ext>
            </a:extLst>
          </p:cNvPr>
          <p:cNvSpPr>
            <a:spLocks noGrp="1"/>
          </p:cNvSpPr>
          <p:nvPr>
            <p:ph type="title"/>
          </p:nvPr>
        </p:nvSpPr>
        <p:spPr>
          <a:xfrm>
            <a:off x="838200" y="365126"/>
            <a:ext cx="10515600" cy="763588"/>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a:t>
            </a:r>
            <a:endParaRPr lang="en-IN" sz="3200" dirty="0"/>
          </a:p>
        </p:txBody>
      </p:sp>
      <p:sp>
        <p:nvSpPr>
          <p:cNvPr id="3" name="Content Placeholder 2">
            <a:extLst>
              <a:ext uri="{FF2B5EF4-FFF2-40B4-BE49-F238E27FC236}">
                <a16:creationId xmlns:a16="http://schemas.microsoft.com/office/drawing/2014/main" id="{4F431001-C430-29E2-C4B4-61697744312F}"/>
              </a:ext>
            </a:extLst>
          </p:cNvPr>
          <p:cNvSpPr>
            <a:spLocks noGrp="1"/>
          </p:cNvSpPr>
          <p:nvPr>
            <p:ph idx="1"/>
          </p:nvPr>
        </p:nvSpPr>
        <p:spPr>
          <a:xfrm>
            <a:off x="838200" y="1128714"/>
            <a:ext cx="10515600" cy="5048249"/>
          </a:xfrm>
        </p:spPr>
        <p:txBody>
          <a:bodyPr/>
          <a:lstStyle/>
          <a:p>
            <a:pPr marL="0" indent="0">
              <a:buNone/>
            </a:pPr>
            <a:r>
              <a:rPr lang="en-IN" dirty="0">
                <a:solidFill>
                  <a:srgbClr val="FF0000"/>
                </a:solidFill>
                <a:latin typeface="Times New Roman" panose="02020603050405020304" pitchFamily="18" charset="0"/>
                <a:cs typeface="Times New Roman" panose="02020603050405020304" pitchFamily="18" charset="0"/>
              </a:rPr>
              <a:t>Clients: </a:t>
            </a:r>
            <a:r>
              <a:rPr lang="en-IN" dirty="0">
                <a:latin typeface="Times New Roman" panose="02020603050405020304" pitchFamily="18" charset="0"/>
                <a:cs typeface="Times New Roman" panose="02020603050405020304" pitchFamily="18" charset="0"/>
              </a:rPr>
              <a:t>1300 Satisfied Clients</a:t>
            </a:r>
          </a:p>
          <a:p>
            <a:pPr marL="0" indent="0">
              <a:buNone/>
            </a:pPr>
            <a:r>
              <a:rPr lang="en-IN" dirty="0">
                <a:solidFill>
                  <a:srgbClr val="FF0000"/>
                </a:solidFill>
                <a:latin typeface="Times New Roman" panose="02020603050405020304" pitchFamily="18" charset="0"/>
                <a:cs typeface="Times New Roman" panose="02020603050405020304" pitchFamily="18" charset="0"/>
              </a:rPr>
              <a:t>Team Member: </a:t>
            </a:r>
            <a:r>
              <a:rPr lang="en-IN" dirty="0">
                <a:latin typeface="Times New Roman" panose="02020603050405020304" pitchFamily="18" charset="0"/>
                <a:cs typeface="Times New Roman" panose="02020603050405020304" pitchFamily="18" charset="0"/>
              </a:rPr>
              <a:t>22</a:t>
            </a:r>
          </a:p>
          <a:p>
            <a:pPr marL="0" indent="0">
              <a:buNone/>
            </a:pPr>
            <a:r>
              <a:rPr lang="en-IN" dirty="0">
                <a:solidFill>
                  <a:srgbClr val="FF0000"/>
                </a:solidFill>
                <a:latin typeface="Times New Roman" panose="02020603050405020304" pitchFamily="18" charset="0"/>
                <a:cs typeface="Times New Roman" panose="02020603050405020304" pitchFamily="18" charset="0"/>
              </a:rPr>
              <a:t>Years of Experience: </a:t>
            </a:r>
            <a:r>
              <a:rPr lang="en-IN" dirty="0">
                <a:latin typeface="Times New Roman" panose="02020603050405020304" pitchFamily="18" charset="0"/>
                <a:cs typeface="Times New Roman" panose="02020603050405020304" pitchFamily="18" charset="0"/>
              </a:rPr>
              <a:t>11</a:t>
            </a:r>
          </a:p>
          <a:p>
            <a:pPr marL="0" indent="0">
              <a:buNone/>
            </a:pPr>
            <a:r>
              <a:rPr lang="en-IN" dirty="0">
                <a:solidFill>
                  <a:srgbClr val="FF0000"/>
                </a:solidFill>
                <a:latin typeface="Times New Roman" panose="02020603050405020304" pitchFamily="18" charset="0"/>
                <a:cs typeface="Times New Roman" panose="02020603050405020304" pitchFamily="18" charset="0"/>
              </a:rPr>
              <a:t>Locations: </a:t>
            </a:r>
            <a:r>
              <a:rPr lang="en-IN" dirty="0">
                <a:latin typeface="Times New Roman" panose="02020603050405020304" pitchFamily="18" charset="0"/>
                <a:cs typeface="Times New Roman" panose="02020603050405020304" pitchFamily="18" charset="0"/>
              </a:rPr>
              <a:t>4 (India, Chicago, France, Italy)</a:t>
            </a:r>
          </a:p>
        </p:txBody>
      </p:sp>
      <p:sp>
        <p:nvSpPr>
          <p:cNvPr id="4" name="Slide Number Placeholder 3">
            <a:extLst>
              <a:ext uri="{FF2B5EF4-FFF2-40B4-BE49-F238E27FC236}">
                <a16:creationId xmlns:a16="http://schemas.microsoft.com/office/drawing/2014/main" id="{FBEB4E7D-DF58-4CFD-E3FB-928312389B09}"/>
              </a:ext>
            </a:extLst>
          </p:cNvPr>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pic>
        <p:nvPicPr>
          <p:cNvPr id="5" name="Picture 2">
            <a:extLst>
              <a:ext uri="{FF2B5EF4-FFF2-40B4-BE49-F238E27FC236}">
                <a16:creationId xmlns:a16="http://schemas.microsoft.com/office/drawing/2014/main" id="{8BB2E2AB-71BC-6F05-9A01-5F9E428F7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771" y="3429001"/>
            <a:ext cx="2053547" cy="1485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9268A341-3350-83C4-7AD8-9484A1A5B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577" y="3429000"/>
            <a:ext cx="2196422" cy="14859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DFF9C32-314D-F822-6BD7-50E5A1F7E2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6259" y="3429000"/>
            <a:ext cx="2263902" cy="16287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0909F494-7309-53BC-08FE-2B6AAC1DDF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8351" y="3286124"/>
            <a:ext cx="1695450" cy="148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746886"/>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Working as a </a:t>
            </a:r>
            <a:r>
              <a:rPr lang="en-IN" b="1" dirty="0">
                <a:latin typeface="Times New Roman" panose="02020603050405020304" pitchFamily="18" charset="0"/>
                <a:cs typeface="Times New Roman" panose="02020603050405020304" pitchFamily="18" charset="0"/>
              </a:rPr>
              <a:t>Software Engineer Intern </a:t>
            </a:r>
            <a:r>
              <a:rPr lang="en-IN" dirty="0">
                <a:latin typeface="Times New Roman" panose="02020603050405020304" pitchFamily="18" charset="0"/>
                <a:cs typeface="Times New Roman" panose="02020603050405020304" pitchFamily="18" charset="0"/>
              </a:rPr>
              <a:t>and getting trained and working on </a:t>
            </a:r>
            <a:r>
              <a:rPr lang="en-IN" b="1" dirty="0">
                <a:latin typeface="Times New Roman" panose="02020603050405020304" pitchFamily="18" charset="0"/>
                <a:cs typeface="Times New Roman" panose="02020603050405020304" pitchFamily="18" charset="0"/>
              </a:rPr>
              <a:t>Business Intelligence (BI) and data analytics </a:t>
            </a:r>
            <a:r>
              <a:rPr lang="en-IN" dirty="0">
                <a:latin typeface="Times New Roman" panose="02020603050405020304" pitchFamily="18" charset="0"/>
                <a:cs typeface="Times New Roman" panose="02020603050405020304" pitchFamily="18" charset="0"/>
              </a:rPr>
              <a:t>domain.</a:t>
            </a:r>
          </a:p>
          <a:p>
            <a:endParaRPr lang="en-IN" dirty="0"/>
          </a:p>
          <a:p>
            <a:pPr marL="0" indent="0">
              <a:buNone/>
            </a:pPr>
            <a:r>
              <a:rPr lang="en-IN" b="1" dirty="0">
                <a:solidFill>
                  <a:schemeClr val="accent5"/>
                </a:solidFill>
                <a:latin typeface="Times New Roman" panose="02020603050405020304" pitchFamily="18" charset="0"/>
                <a:cs typeface="Times New Roman" panose="02020603050405020304" pitchFamily="18" charset="0"/>
              </a:rPr>
              <a:t>Technologies Used:</a:t>
            </a:r>
          </a:p>
          <a:p>
            <a:r>
              <a:rPr lang="en-IN" dirty="0">
                <a:latin typeface="Times New Roman" panose="02020603050405020304" pitchFamily="18" charset="0"/>
                <a:cs typeface="Times New Roman" panose="02020603050405020304" pitchFamily="18" charset="0"/>
              </a:rPr>
              <a:t>Data Processing: Python (Pandas, NumPy), SQL</a:t>
            </a:r>
          </a:p>
          <a:p>
            <a:r>
              <a:rPr lang="en-IN" dirty="0">
                <a:latin typeface="Times New Roman" panose="02020603050405020304" pitchFamily="18" charset="0"/>
                <a:cs typeface="Times New Roman" panose="02020603050405020304" pitchFamily="18" charset="0"/>
              </a:rPr>
              <a:t>Machine Learning: Scikit-Learn, TensorFlow, NLP(</a:t>
            </a:r>
            <a:r>
              <a:rPr lang="en-IN" dirty="0" err="1">
                <a:latin typeface="Times New Roman" panose="02020603050405020304" pitchFamily="18" charset="0"/>
                <a:cs typeface="Times New Roman" panose="02020603050405020304" pitchFamily="18" charset="0"/>
              </a:rPr>
              <a:t>spaCy</a:t>
            </a:r>
            <a:r>
              <a:rPr lang="en-IN" dirty="0">
                <a:latin typeface="Times New Roman" panose="02020603050405020304" pitchFamily="18" charset="0"/>
                <a:cs typeface="Times New Roman" panose="02020603050405020304" pitchFamily="18" charset="0"/>
              </a:rPr>
              <a:t>, NLTK)</a:t>
            </a:r>
          </a:p>
          <a:p>
            <a:r>
              <a:rPr lang="en-IN" dirty="0">
                <a:latin typeface="Times New Roman" panose="02020603050405020304" pitchFamily="18" charset="0"/>
                <a:cs typeface="Times New Roman" panose="02020603050405020304" pitchFamily="18" charset="0"/>
              </a:rPr>
              <a:t>Risk Scoring: Decision Trees, Random Forest</a:t>
            </a:r>
          </a:p>
          <a:p>
            <a:r>
              <a:rPr lang="en-IN" dirty="0">
                <a:latin typeface="Times New Roman" panose="02020603050405020304" pitchFamily="18" charset="0"/>
                <a:cs typeface="Times New Roman" panose="02020603050405020304" pitchFamily="18" charset="0"/>
              </a:rPr>
              <a:t>Data Visualization: Power BI, Tableau, Matplotlib</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graphicFrame>
        <p:nvGraphicFramePr>
          <p:cNvPr id="5" name="Content Placeholder 4">
            <a:extLst>
              <a:ext uri="{FF2B5EF4-FFF2-40B4-BE49-F238E27FC236}">
                <a16:creationId xmlns:a16="http://schemas.microsoft.com/office/drawing/2014/main" id="{41B82E37-AD92-B6C6-88EC-CCC371E7E140}"/>
              </a:ext>
            </a:extLst>
          </p:cNvPr>
          <p:cNvGraphicFramePr>
            <a:graphicFrameLocks noGrp="1"/>
          </p:cNvGraphicFramePr>
          <p:nvPr>
            <p:ph idx="1"/>
            <p:extLst>
              <p:ext uri="{D42A27DB-BD31-4B8C-83A1-F6EECF244321}">
                <p14:modId xmlns:p14="http://schemas.microsoft.com/office/powerpoint/2010/main" val="2737023003"/>
              </p:ext>
            </p:extLst>
          </p:nvPr>
        </p:nvGraphicFramePr>
        <p:xfrm>
          <a:off x="838200" y="1184366"/>
          <a:ext cx="10515600" cy="4829324"/>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958574985"/>
                    </a:ext>
                  </a:extLst>
                </a:gridCol>
                <a:gridCol w="2628900">
                  <a:extLst>
                    <a:ext uri="{9D8B030D-6E8A-4147-A177-3AD203B41FA5}">
                      <a16:colId xmlns:a16="http://schemas.microsoft.com/office/drawing/2014/main" val="1675009496"/>
                    </a:ext>
                  </a:extLst>
                </a:gridCol>
                <a:gridCol w="2628900">
                  <a:extLst>
                    <a:ext uri="{9D8B030D-6E8A-4147-A177-3AD203B41FA5}">
                      <a16:colId xmlns:a16="http://schemas.microsoft.com/office/drawing/2014/main" val="2707501253"/>
                    </a:ext>
                  </a:extLst>
                </a:gridCol>
                <a:gridCol w="2628900">
                  <a:extLst>
                    <a:ext uri="{9D8B030D-6E8A-4147-A177-3AD203B41FA5}">
                      <a16:colId xmlns:a16="http://schemas.microsoft.com/office/drawing/2014/main" val="1298340325"/>
                    </a:ext>
                  </a:extLst>
                </a:gridCol>
              </a:tblGrid>
              <a:tr h="4472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Role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Responsibilities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Report to</a:t>
                      </a:r>
                    </a:p>
                  </a:txBody>
                  <a:tcPr/>
                </a:tc>
                <a:extLst>
                  <a:ext uri="{0D108BD9-81ED-4DB2-BD59-A6C34878D82A}">
                    <a16:rowId xmlns:a16="http://schemas.microsoft.com/office/drawing/2014/main" val="3895516675"/>
                  </a:ext>
                </a:extLst>
              </a:tr>
              <a:tr h="655805">
                <a:tc>
                  <a:txBody>
                    <a:bodyPr/>
                    <a:lstStyle/>
                    <a:p>
                      <a:r>
                        <a:rPr lang="en-IN" dirty="0"/>
                        <a:t>Team Manager</a:t>
                      </a:r>
                    </a:p>
                  </a:txBody>
                  <a:tcPr/>
                </a:tc>
                <a:tc>
                  <a:txBody>
                    <a:bodyPr/>
                    <a:lstStyle/>
                    <a:p>
                      <a:r>
                        <a:rPr lang="en-IN" dirty="0"/>
                        <a:t>Krishna Prabhu</a:t>
                      </a:r>
                    </a:p>
                  </a:txBody>
                  <a:tcPr/>
                </a:tc>
                <a:tc>
                  <a:txBody>
                    <a:bodyPr/>
                    <a:lstStyle/>
                    <a:p>
                      <a:r>
                        <a:rPr lang="en-IN" dirty="0"/>
                        <a:t>Overall Project Management</a:t>
                      </a:r>
                    </a:p>
                  </a:txBody>
                  <a:tcPr/>
                </a:tc>
                <a:tc>
                  <a:txBody>
                    <a:bodyPr/>
                    <a:lstStyle/>
                    <a:p>
                      <a:r>
                        <a:rPr lang="en-IN" dirty="0"/>
                        <a:t>CEO/Director</a:t>
                      </a:r>
                    </a:p>
                  </a:txBody>
                  <a:tcPr/>
                </a:tc>
                <a:extLst>
                  <a:ext uri="{0D108BD9-81ED-4DB2-BD59-A6C34878D82A}">
                    <a16:rowId xmlns:a16="http://schemas.microsoft.com/office/drawing/2014/main" val="3350311804"/>
                  </a:ext>
                </a:extLst>
              </a:tr>
              <a:tr h="655805">
                <a:tc>
                  <a:txBody>
                    <a:bodyPr/>
                    <a:lstStyle/>
                    <a:p>
                      <a:r>
                        <a:rPr lang="en-IN" dirty="0"/>
                        <a:t>Team Lead</a:t>
                      </a:r>
                    </a:p>
                  </a:txBody>
                  <a:tcPr/>
                </a:tc>
                <a:tc>
                  <a:txBody>
                    <a:bodyPr/>
                    <a:lstStyle/>
                    <a:p>
                      <a:r>
                        <a:rPr lang="en-IN" dirty="0"/>
                        <a:t>Raj Narayan</a:t>
                      </a:r>
                    </a:p>
                  </a:txBody>
                  <a:tcPr/>
                </a:tc>
                <a:tc>
                  <a:txBody>
                    <a:bodyPr/>
                    <a:lstStyle/>
                    <a:p>
                      <a:r>
                        <a:rPr lang="en-IN" dirty="0"/>
                        <a:t>Technical guidance, Coordination</a:t>
                      </a:r>
                    </a:p>
                  </a:txBody>
                  <a:tcPr/>
                </a:tc>
                <a:tc>
                  <a:txBody>
                    <a:bodyPr/>
                    <a:lstStyle/>
                    <a:p>
                      <a:r>
                        <a:rPr lang="en-IN" dirty="0"/>
                        <a:t>Project/Team Manager</a:t>
                      </a:r>
                    </a:p>
                  </a:txBody>
                  <a:tcPr/>
                </a:tc>
                <a:extLst>
                  <a:ext uri="{0D108BD9-81ED-4DB2-BD59-A6C34878D82A}">
                    <a16:rowId xmlns:a16="http://schemas.microsoft.com/office/drawing/2014/main" val="3987243895"/>
                  </a:ext>
                </a:extLst>
              </a:tr>
              <a:tr h="655805">
                <a:tc>
                  <a:txBody>
                    <a:bodyPr/>
                    <a:lstStyle/>
                    <a:p>
                      <a:r>
                        <a:rPr lang="en-IN" dirty="0"/>
                        <a:t>Developer Lead</a:t>
                      </a:r>
                    </a:p>
                  </a:txBody>
                  <a:tcPr/>
                </a:tc>
                <a:tc>
                  <a:txBody>
                    <a:bodyPr/>
                    <a:lstStyle/>
                    <a:p>
                      <a:r>
                        <a:rPr lang="en-IN" dirty="0" err="1"/>
                        <a:t>Mahipal</a:t>
                      </a:r>
                      <a:r>
                        <a:rPr lang="en-IN" dirty="0"/>
                        <a:t> Reddy</a:t>
                      </a:r>
                    </a:p>
                  </a:txBody>
                  <a:tcPr/>
                </a:tc>
                <a:tc>
                  <a:txBody>
                    <a:bodyPr/>
                    <a:lstStyle/>
                    <a:p>
                      <a:r>
                        <a:rPr lang="en-IN" dirty="0"/>
                        <a:t>Backend and Frontend Development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Team Lead</a:t>
                      </a:r>
                    </a:p>
                  </a:txBody>
                  <a:tcPr/>
                </a:tc>
                <a:extLst>
                  <a:ext uri="{0D108BD9-81ED-4DB2-BD59-A6C34878D82A}">
                    <a16:rowId xmlns:a16="http://schemas.microsoft.com/office/drawing/2014/main" val="1165390082"/>
                  </a:ext>
                </a:extLst>
              </a:tr>
              <a:tr h="447247">
                <a:tc>
                  <a:txBody>
                    <a:bodyPr/>
                    <a:lstStyle/>
                    <a:p>
                      <a:r>
                        <a:rPr lang="en-IN" dirty="0"/>
                        <a:t>Cloud Infra Engineer</a:t>
                      </a:r>
                    </a:p>
                  </a:txBody>
                  <a:tcPr/>
                </a:tc>
                <a:tc>
                  <a:txBody>
                    <a:bodyPr/>
                    <a:lstStyle/>
                    <a:p>
                      <a:r>
                        <a:rPr lang="en-IN" dirty="0"/>
                        <a:t>Suresh</a:t>
                      </a:r>
                    </a:p>
                  </a:txBody>
                  <a:tcPr/>
                </a:tc>
                <a:tc>
                  <a:txBody>
                    <a:bodyPr/>
                    <a:lstStyle/>
                    <a:p>
                      <a:r>
                        <a:rPr lang="en-IN" dirty="0"/>
                        <a:t>Cloud Management</a:t>
                      </a:r>
                    </a:p>
                  </a:txBody>
                  <a:tcPr/>
                </a:tc>
                <a:tc>
                  <a:txBody>
                    <a:bodyPr/>
                    <a:lstStyle/>
                    <a:p>
                      <a:r>
                        <a:rPr lang="en-IN" dirty="0"/>
                        <a:t>Project/Team  Manager</a:t>
                      </a:r>
                    </a:p>
                  </a:txBody>
                  <a:tcPr/>
                </a:tc>
                <a:extLst>
                  <a:ext uri="{0D108BD9-81ED-4DB2-BD59-A6C34878D82A}">
                    <a16:rowId xmlns:a16="http://schemas.microsoft.com/office/drawing/2014/main" val="2764176134"/>
                  </a:ext>
                </a:extLst>
              </a:tr>
              <a:tr h="655805">
                <a:tc>
                  <a:txBody>
                    <a:bodyPr/>
                    <a:lstStyle/>
                    <a:p>
                      <a:r>
                        <a:rPr lang="en-IN" dirty="0"/>
                        <a:t>DevOps Engineer</a:t>
                      </a:r>
                    </a:p>
                  </a:txBody>
                  <a:tcPr/>
                </a:tc>
                <a:tc>
                  <a:txBody>
                    <a:bodyPr/>
                    <a:lstStyle/>
                    <a:p>
                      <a:r>
                        <a:rPr lang="en-IN" dirty="0"/>
                        <a:t>Mounika</a:t>
                      </a:r>
                    </a:p>
                  </a:txBody>
                  <a:tcPr/>
                </a:tc>
                <a:tc>
                  <a:txBody>
                    <a:bodyPr/>
                    <a:lstStyle/>
                    <a:p>
                      <a:r>
                        <a:rPr lang="en-IN" dirty="0"/>
                        <a:t>Automation and Deployment</a:t>
                      </a:r>
                    </a:p>
                  </a:txBody>
                  <a:tcPr/>
                </a:tc>
                <a:tc>
                  <a:txBody>
                    <a:bodyPr/>
                    <a:lstStyle/>
                    <a:p>
                      <a:r>
                        <a:rPr lang="en-IN" dirty="0"/>
                        <a:t>Team Lead</a:t>
                      </a:r>
                    </a:p>
                  </a:txBody>
                  <a:tcPr/>
                </a:tc>
                <a:extLst>
                  <a:ext uri="{0D108BD9-81ED-4DB2-BD59-A6C34878D82A}">
                    <a16:rowId xmlns:a16="http://schemas.microsoft.com/office/drawing/2014/main" val="1875071102"/>
                  </a:ext>
                </a:extLst>
              </a:tr>
              <a:tr h="655805">
                <a:tc>
                  <a:txBody>
                    <a:bodyPr/>
                    <a:lstStyle/>
                    <a:p>
                      <a:r>
                        <a:rPr lang="en-IN" dirty="0"/>
                        <a:t>QA Lead</a:t>
                      </a:r>
                    </a:p>
                  </a:txBody>
                  <a:tcPr/>
                </a:tc>
                <a:tc>
                  <a:txBody>
                    <a:bodyPr/>
                    <a:lstStyle/>
                    <a:p>
                      <a:r>
                        <a:rPr lang="en-IN" dirty="0" err="1"/>
                        <a:t>Sharavathi</a:t>
                      </a:r>
                      <a:endParaRPr lang="en-IN" dirty="0"/>
                    </a:p>
                  </a:txBody>
                  <a:tcPr/>
                </a:tc>
                <a:tc>
                  <a:txBody>
                    <a:bodyPr/>
                    <a:lstStyle/>
                    <a:p>
                      <a:r>
                        <a:rPr lang="en-IN" dirty="0"/>
                        <a:t>Quality assurance &amp; testing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Project/Team  Manager</a:t>
                      </a:r>
                    </a:p>
                  </a:txBody>
                  <a:tcPr/>
                </a:tc>
                <a:extLst>
                  <a:ext uri="{0D108BD9-81ED-4DB2-BD59-A6C34878D82A}">
                    <a16:rowId xmlns:a16="http://schemas.microsoft.com/office/drawing/2014/main" val="3117105162"/>
                  </a:ext>
                </a:extLst>
              </a:tr>
              <a:tr h="655805">
                <a:tc>
                  <a:txBody>
                    <a:bodyPr/>
                    <a:lstStyle/>
                    <a:p>
                      <a:r>
                        <a:rPr lang="en-IN" dirty="0"/>
                        <a:t>Intern </a:t>
                      </a:r>
                    </a:p>
                  </a:txBody>
                  <a:tcPr/>
                </a:tc>
                <a:tc>
                  <a:txBody>
                    <a:bodyPr/>
                    <a:lstStyle/>
                    <a:p>
                      <a:r>
                        <a:rPr lang="en-IN" dirty="0"/>
                        <a:t>Hamsa Girish</a:t>
                      </a:r>
                    </a:p>
                  </a:txBody>
                  <a:tcPr/>
                </a:tc>
                <a:tc>
                  <a:txBody>
                    <a:bodyPr/>
                    <a:lstStyle/>
                    <a:p>
                      <a:r>
                        <a:rPr lang="en-IN" dirty="0"/>
                        <a:t>Data Analytics</a:t>
                      </a:r>
                    </a:p>
                  </a:txBody>
                  <a:tcPr/>
                </a:tc>
                <a:tc>
                  <a:txBody>
                    <a:bodyPr/>
                    <a:lstStyle/>
                    <a:p>
                      <a:r>
                        <a:rPr lang="en-IN" dirty="0"/>
                        <a:t>Developer Lead/Team Lead</a:t>
                      </a:r>
                    </a:p>
                  </a:txBody>
                  <a:tcPr/>
                </a:tc>
                <a:extLst>
                  <a:ext uri="{0D108BD9-81ED-4DB2-BD59-A6C34878D82A}">
                    <a16:rowId xmlns:a16="http://schemas.microsoft.com/office/drawing/2014/main" val="3673052804"/>
                  </a:ext>
                </a:extLst>
              </a:tr>
            </a:tbl>
          </a:graphicData>
        </a:graphic>
      </p:graphicFrame>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271463" y="1184367"/>
            <a:ext cx="11572875" cy="4058194"/>
          </a:xfrm>
        </p:spPr>
        <p:txBody>
          <a:bodyPr/>
          <a:lstStyle/>
          <a:p>
            <a:r>
              <a:rPr lang="en-US" dirty="0">
                <a:latin typeface="Times New Roman" panose="02020603050405020304" pitchFamily="18" charset="0"/>
                <a:cs typeface="Times New Roman" panose="02020603050405020304" pitchFamily="18" charset="0"/>
              </a:rPr>
              <a:t>Lack of networking opportunities to get leads on internships.</a:t>
            </a:r>
          </a:p>
          <a:p>
            <a:r>
              <a:rPr lang="en-US" dirty="0">
                <a:latin typeface="Times New Roman" panose="02020603050405020304" pitchFamily="18" charset="0"/>
                <a:cs typeface="Times New Roman" panose="02020603050405020304" pitchFamily="18" charset="0"/>
              </a:rPr>
              <a:t>Learning to communicate effectively with supervisors and team members.</a:t>
            </a:r>
          </a:p>
          <a:p>
            <a:r>
              <a:rPr lang="en-US" dirty="0">
                <a:latin typeface="Times New Roman" panose="02020603050405020304" pitchFamily="18" charset="0"/>
                <a:cs typeface="Times New Roman" panose="02020603050405020304" pitchFamily="18" charset="0"/>
              </a:rPr>
              <a:t>Having to quickly learn new software, tools, or industry-specific technologies.</a:t>
            </a:r>
          </a:p>
          <a:p>
            <a:r>
              <a:rPr lang="en-US" dirty="0">
                <a:latin typeface="Times New Roman" panose="02020603050405020304" pitchFamily="18" charset="0"/>
                <a:cs typeface="Times New Roman" panose="02020603050405020304" pitchFamily="18" charset="0"/>
              </a:rPr>
              <a:t>Understanding the scope of the internship and the role they’re expected to play.</a:t>
            </a:r>
          </a:p>
          <a:p>
            <a:r>
              <a:rPr lang="en-US" dirty="0">
                <a:latin typeface="Times New Roman" panose="02020603050405020304" pitchFamily="18" charset="0"/>
                <a:cs typeface="Times New Roman" panose="02020603050405020304" pitchFamily="18" charset="0"/>
              </a:rPr>
              <a:t>Handling pressure when assigned tasks with tight deadlines or high expectations.</a:t>
            </a:r>
          </a:p>
          <a:p>
            <a:r>
              <a:rPr lang="en-US" dirty="0">
                <a:latin typeface="Times New Roman" panose="02020603050405020304" pitchFamily="18" charset="0"/>
                <a:cs typeface="Times New Roman" panose="02020603050405020304" pitchFamily="18" charset="0"/>
              </a:rPr>
              <a:t>Navigating office politics or hierarchy.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r>
              <a:rPr lang="en-US" dirty="0">
                <a:latin typeface="Times New Roman" panose="02020603050405020304" pitchFamily="18" charset="0"/>
                <a:cs typeface="Times New Roman" panose="02020603050405020304" pitchFamily="18" charset="0"/>
              </a:rPr>
              <a:t>The work done is pivotal in turning raw data into meaningful insights that drive strategic decision-making. </a:t>
            </a:r>
          </a:p>
          <a:p>
            <a:r>
              <a:rPr lang="en-US" dirty="0">
                <a:latin typeface="Times New Roman" panose="02020603050405020304" pitchFamily="18" charset="0"/>
                <a:cs typeface="Times New Roman" panose="02020603050405020304" pitchFamily="18" charset="0"/>
              </a:rPr>
              <a:t>Contributed to tasks such as cleaning and analyzing data, generating reports, and using BI tools to create visualizations, all of which are essential for helping businesses identify trends, assess performance, and optimize operations. </a:t>
            </a:r>
          </a:p>
          <a:p>
            <a:r>
              <a:rPr lang="en-US" dirty="0">
                <a:latin typeface="Times New Roman" panose="02020603050405020304" pitchFamily="18" charset="0"/>
                <a:cs typeface="Times New Roman" panose="02020603050405020304" pitchFamily="18" charset="0"/>
              </a:rPr>
              <a:t>Our work directly influences key business strategies, providing actionable insights that improve productivity and performance across departments.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9709</TotalTime>
  <Words>1614</Words>
  <Application>Microsoft Office PowerPoint</Application>
  <PresentationFormat>Widescreen</PresentationFormat>
  <Paragraphs>182</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Cambria</vt:lpstr>
      <vt:lpstr>Symbol</vt:lpstr>
      <vt:lpstr>Times New Roman</vt:lpstr>
      <vt:lpstr>Verdana</vt:lpstr>
      <vt:lpstr>Wingdings</vt:lpstr>
      <vt:lpstr>Office Theme</vt:lpstr>
      <vt:lpstr>PowerPoint Presentation</vt:lpstr>
      <vt:lpstr>Content</vt:lpstr>
      <vt:lpstr>About Company or Organization</vt:lpstr>
      <vt:lpstr>About Company</vt:lpstr>
      <vt:lpstr>About Company</vt:lpstr>
      <vt:lpstr>Working domain or the technology</vt:lpstr>
      <vt:lpstr>About your team and reporting Manager</vt:lpstr>
      <vt:lpstr>Challenges Faced in Internship</vt:lpstr>
      <vt:lpstr>Objectives of the work</vt:lpstr>
      <vt:lpstr>Literature Review</vt:lpstr>
      <vt:lpstr>Literature Review</vt:lpstr>
      <vt:lpstr>Literature Review</vt:lpstr>
      <vt:lpstr>Proposed System / Work</vt:lpstr>
      <vt:lpstr>Problem Statement</vt:lpstr>
      <vt:lpstr>System Requirements</vt:lpstr>
      <vt:lpstr>System Requirements</vt:lpstr>
      <vt:lpstr>Advantages of Proposed System/Work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Hamsa G</cp:lastModifiedBy>
  <cp:revision>918</cp:revision>
  <cp:lastPrinted>2018-07-24T06:37:20Z</cp:lastPrinted>
  <dcterms:created xsi:type="dcterms:W3CDTF">2018-06-07T04:06:17Z</dcterms:created>
  <dcterms:modified xsi:type="dcterms:W3CDTF">2025-03-21T10:58:18Z</dcterms:modified>
</cp:coreProperties>
</file>