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366" r:id="rId2"/>
    <p:sldId id="410" r:id="rId3"/>
    <p:sldId id="493" r:id="rId4"/>
    <p:sldId id="411" r:id="rId5"/>
    <p:sldId id="508" r:id="rId6"/>
    <p:sldId id="412" r:id="rId7"/>
    <p:sldId id="413" r:id="rId8"/>
    <p:sldId id="414" r:id="rId9"/>
    <p:sldId id="415" r:id="rId10"/>
    <p:sldId id="416" r:id="rId11"/>
    <p:sldId id="417" r:id="rId12"/>
    <p:sldId id="418" r:id="rId13"/>
    <p:sldId id="419" r:id="rId14"/>
    <p:sldId id="420" r:id="rId15"/>
    <p:sldId id="494" r:id="rId16"/>
    <p:sldId id="421" r:id="rId17"/>
    <p:sldId id="422" r:id="rId18"/>
    <p:sldId id="509" r:id="rId19"/>
    <p:sldId id="423" r:id="rId20"/>
    <p:sldId id="424" r:id="rId21"/>
    <p:sldId id="495" r:id="rId22"/>
    <p:sldId id="425" r:id="rId23"/>
    <p:sldId id="496" r:id="rId24"/>
    <p:sldId id="428" r:id="rId25"/>
    <p:sldId id="497" r:id="rId26"/>
    <p:sldId id="498" r:id="rId27"/>
    <p:sldId id="431" r:id="rId28"/>
    <p:sldId id="432" r:id="rId29"/>
    <p:sldId id="499" r:id="rId30"/>
    <p:sldId id="433" r:id="rId31"/>
    <p:sldId id="434" r:id="rId32"/>
    <p:sldId id="500" r:id="rId33"/>
    <p:sldId id="435" r:id="rId34"/>
    <p:sldId id="436" r:id="rId35"/>
    <p:sldId id="437" r:id="rId36"/>
    <p:sldId id="501" r:id="rId37"/>
    <p:sldId id="502" r:id="rId38"/>
    <p:sldId id="503" r:id="rId39"/>
    <p:sldId id="510" r:id="rId40"/>
    <p:sldId id="441" r:id="rId41"/>
    <p:sldId id="442" r:id="rId42"/>
    <p:sldId id="443" r:id="rId43"/>
    <p:sldId id="444" r:id="rId44"/>
    <p:sldId id="445" r:id="rId45"/>
    <p:sldId id="504" r:id="rId46"/>
    <p:sldId id="446" r:id="rId47"/>
    <p:sldId id="449" r:id="rId48"/>
    <p:sldId id="450" r:id="rId49"/>
    <p:sldId id="451" r:id="rId50"/>
    <p:sldId id="452" r:id="rId51"/>
    <p:sldId id="453" r:id="rId52"/>
    <p:sldId id="456" r:id="rId53"/>
    <p:sldId id="506" r:id="rId54"/>
    <p:sldId id="505" r:id="rId55"/>
    <p:sldId id="507" r:id="rId56"/>
    <p:sldId id="512" r:id="rId57"/>
    <p:sldId id="458" r:id="rId58"/>
    <p:sldId id="511" r:id="rId59"/>
    <p:sldId id="464" r:id="rId60"/>
    <p:sldId id="465" r:id="rId61"/>
    <p:sldId id="466" r:id="rId62"/>
    <p:sldId id="467" r:id="rId63"/>
    <p:sldId id="468" r:id="rId64"/>
    <p:sldId id="469" r:id="rId65"/>
    <p:sldId id="470" r:id="rId66"/>
    <p:sldId id="471" r:id="rId67"/>
    <p:sldId id="472"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88" r:id="rId84"/>
    <p:sldId id="489" r:id="rId85"/>
    <p:sldId id="490" r:id="rId86"/>
    <p:sldId id="491" r:id="rId8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88" autoAdjust="0"/>
    <p:restoredTop sz="77767" autoAdjust="0"/>
  </p:normalViewPr>
  <p:slideViewPr>
    <p:cSldViewPr snapToGrid="0">
      <p:cViewPr varScale="1">
        <p:scale>
          <a:sx n="95" d="100"/>
          <a:sy n="95" d="100"/>
        </p:scale>
        <p:origin x="21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43.wmf"/><Relationship Id="rId1" Type="http://schemas.openxmlformats.org/officeDocument/2006/relationships/image" Target="../media/image53.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43.wmf"/><Relationship Id="rId1" Type="http://schemas.openxmlformats.org/officeDocument/2006/relationships/image" Target="../media/image56.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8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97BE9A12-96A0-4973-8E71-7783F291E592}" type="datetimeFigureOut">
              <a:rPr lang="en-US"/>
              <a:pPr>
                <a:defRPr/>
              </a:pPr>
              <a:t>3/12/19</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6"/>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a:p>
        </p:txBody>
      </p:sp>
    </p:spTree>
    <p:extLst>
      <p:ext uri="{BB962C8B-B14F-4D97-AF65-F5344CB8AC3E}">
        <p14:creationId xmlns:p14="http://schemas.microsoft.com/office/powerpoint/2010/main" val="327053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 of alpha: smaller alpha=   </a:t>
            </a:r>
            <a:r>
              <a:rPr lang="en-US" dirty="0" err="1"/>
              <a:t>wight</a:t>
            </a:r>
            <a:r>
              <a:rPr lang="en-US" dirty="0"/>
              <a:t> will decay more slowly overtime. Alpha =1 means 1-alpha=0, means no weight overtime so </a:t>
            </a:r>
            <a:r>
              <a:rPr lang="en-US" dirty="0" err="1"/>
              <a:t>ssentially</a:t>
            </a:r>
            <a:r>
              <a:rPr lang="en-US" dirty="0"/>
              <a:t> </a:t>
            </a:r>
            <a:r>
              <a:rPr lang="en-US" dirty="0" err="1"/>
              <a:t>sam</a:t>
            </a:r>
            <a:r>
              <a:rPr lang="en-US" dirty="0"/>
              <a:t> as </a:t>
            </a:r>
            <a:r>
              <a:rPr lang="en-US" dirty="0" err="1"/>
              <a:t>havin</a:t>
            </a:r>
            <a:r>
              <a:rPr lang="en-US" dirty="0"/>
              <a:t> </a:t>
            </a:r>
            <a:r>
              <a:rPr lang="en-US" dirty="0" err="1"/>
              <a:t>gmoving</a:t>
            </a:r>
            <a:r>
              <a:rPr lang="en-US" dirty="0"/>
              <a:t> average with m=1. </a:t>
            </a:r>
          </a:p>
          <a:p>
            <a:endParaRPr lang="en-US" dirty="0"/>
          </a:p>
          <a:p>
            <a:r>
              <a:rPr lang="en-US" dirty="0"/>
              <a:t>For </a:t>
            </a:r>
            <a:r>
              <a:rPr lang="en-US" dirty="0" err="1"/>
              <a:t>Ewma</a:t>
            </a:r>
            <a:r>
              <a:rPr lang="en-US" dirty="0"/>
              <a:t>: ma</a:t>
            </a:r>
          </a:p>
          <a:p>
            <a:r>
              <a:rPr lang="en-US" dirty="0"/>
              <a:t>Smaller alpha:  </a:t>
            </a:r>
            <a:r>
              <a:rPr lang="en-US" dirty="0" err="1"/>
              <a:t>mlarger</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Training holt-winters means estimating alpha. </a:t>
            </a:r>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22</a:t>
            </a:fld>
            <a:endParaRPr lang="en-US"/>
          </a:p>
        </p:txBody>
      </p:sp>
    </p:spTree>
    <p:extLst>
      <p:ext uri="{BB962C8B-B14F-4D97-AF65-F5344CB8AC3E}">
        <p14:creationId xmlns:p14="http://schemas.microsoft.com/office/powerpoint/2010/main" val="2287351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use cv on timeseries data </a:t>
            </a:r>
            <a:r>
              <a:rPr lang="en-US" dirty="0" err="1"/>
              <a:t>cuz</a:t>
            </a:r>
            <a:r>
              <a:rPr lang="en-US" dirty="0"/>
              <a:t> it would destroy the order of the timeseries. </a:t>
            </a:r>
          </a:p>
          <a:p>
            <a:endParaRPr lang="en-US" dirty="0"/>
          </a:p>
          <a:p>
            <a:r>
              <a:rPr lang="en-US" dirty="0"/>
              <a:t>W alpha = 0.3 (which it was above), how much weight does y at t-10 get? = alpha(1-alpha)^10* y(t-10)</a:t>
            </a:r>
          </a:p>
          <a:p>
            <a:endParaRPr lang="en-US" dirty="0"/>
          </a:p>
          <a:p>
            <a:r>
              <a:rPr lang="en-US" dirty="0"/>
              <a:t>If we want to just get a smoothed version, </a:t>
            </a:r>
            <a:r>
              <a:rPr lang="en-US" dirty="0" err="1"/>
              <a:t>whats</a:t>
            </a:r>
            <a:r>
              <a:rPr lang="en-US" dirty="0"/>
              <a:t> the drawback of using </a:t>
            </a:r>
            <a:r>
              <a:rPr lang="en-US" dirty="0" err="1"/>
              <a:t>ewma</a:t>
            </a:r>
            <a:r>
              <a:rPr lang="en-US" dirty="0"/>
              <a:t> low alpha or ma with high m: time delay</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23</a:t>
            </a:fld>
            <a:endParaRPr lang="en-US"/>
          </a:p>
        </p:txBody>
      </p:sp>
    </p:spTree>
    <p:extLst>
      <p:ext uri="{BB962C8B-B14F-4D97-AF65-F5344CB8AC3E}">
        <p14:creationId xmlns:p14="http://schemas.microsoft.com/office/powerpoint/2010/main" val="2035201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y_star</a:t>
            </a:r>
            <a:r>
              <a:rPr lang="en-US" dirty="0"/>
              <a:t>= </a:t>
            </a:r>
            <a:r>
              <a:rPr lang="en-US" dirty="0" err="1"/>
              <a:t>L_star</a:t>
            </a:r>
            <a:endParaRPr lang="en-US" dirty="0"/>
          </a:p>
          <a:p>
            <a:endParaRPr lang="en-US" dirty="0"/>
          </a:p>
          <a:p>
            <a:r>
              <a:rPr lang="en-US" dirty="0"/>
              <a:t>Yhat_star|star-1 = Lstar-1</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want to just get a smoothed version, </a:t>
            </a:r>
            <a:r>
              <a:rPr lang="en-US" dirty="0" err="1"/>
              <a:t>whats</a:t>
            </a:r>
            <a:r>
              <a:rPr lang="en-US" dirty="0"/>
              <a:t> the drawback of using </a:t>
            </a:r>
            <a:r>
              <a:rPr lang="en-US" dirty="0" err="1"/>
              <a:t>ewma</a:t>
            </a:r>
            <a:r>
              <a:rPr lang="en-US" dirty="0"/>
              <a:t> low alpha or ma with high m: time delay</a:t>
            </a:r>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27</a:t>
            </a:fld>
            <a:endParaRPr lang="en-US"/>
          </a:p>
        </p:txBody>
      </p:sp>
    </p:spTree>
    <p:extLst>
      <p:ext uri="{BB962C8B-B14F-4D97-AF65-F5344CB8AC3E}">
        <p14:creationId xmlns:p14="http://schemas.microsoft.com/office/powerpoint/2010/main" val="4011134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you are just trying to smooth your time series retrospectively, the centered is better, this eliminates the time delay. </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28</a:t>
            </a:fld>
            <a:endParaRPr lang="en-US"/>
          </a:p>
        </p:txBody>
      </p:sp>
    </p:spTree>
    <p:extLst>
      <p:ext uri="{BB962C8B-B14F-4D97-AF65-F5344CB8AC3E}">
        <p14:creationId xmlns:p14="http://schemas.microsoft.com/office/powerpoint/2010/main" val="940399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just trying to smooth your time series retrospectively, the centered is better, this eliminates the time delay.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29</a:t>
            </a:fld>
            <a:endParaRPr lang="en-US"/>
          </a:p>
        </p:txBody>
      </p:sp>
    </p:spTree>
    <p:extLst>
      <p:ext uri="{BB962C8B-B14F-4D97-AF65-F5344CB8AC3E}">
        <p14:creationId xmlns:p14="http://schemas.microsoft.com/office/powerpoint/2010/main" val="2769221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want to just get a smoothed version, </a:t>
            </a:r>
            <a:r>
              <a:rPr lang="en-US" dirty="0" err="1"/>
              <a:t>whats</a:t>
            </a:r>
            <a:r>
              <a:rPr lang="en-US" dirty="0"/>
              <a:t> the drawback of using </a:t>
            </a:r>
            <a:r>
              <a:rPr lang="en-US" dirty="0" err="1"/>
              <a:t>ewma</a:t>
            </a:r>
            <a:r>
              <a:rPr lang="en-US" dirty="0"/>
              <a:t> low alpha or ma with high m: time delay.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Top shifted over 20, not centered.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Bottom shifted over 10, averages -10 to +10 from the center point of the window.</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30</a:t>
            </a:fld>
            <a:endParaRPr lang="en-US"/>
          </a:p>
        </p:txBody>
      </p:sp>
    </p:spTree>
    <p:extLst>
      <p:ext uri="{BB962C8B-B14F-4D97-AF65-F5344CB8AC3E}">
        <p14:creationId xmlns:p14="http://schemas.microsoft.com/office/powerpoint/2010/main" val="759377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Retrospective smoothing is not </a:t>
            </a:r>
            <a:r>
              <a:rPr lang="en-US" dirty="0" err="1"/>
              <a:t>forcasting</a:t>
            </a:r>
            <a:r>
              <a:rPr lang="en-US" dirty="0"/>
              <a:t>, it’s for descriptive purposes. Great for filtering out noise and looking at trend.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31</a:t>
            </a:fld>
            <a:endParaRPr lang="en-US"/>
          </a:p>
        </p:txBody>
      </p:sp>
    </p:spTree>
    <p:extLst>
      <p:ext uri="{BB962C8B-B14F-4D97-AF65-F5344CB8AC3E}">
        <p14:creationId xmlns:p14="http://schemas.microsoft.com/office/powerpoint/2010/main" val="2871914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 diff then seasonality doesn’t do as good a job.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33</a:t>
            </a:fld>
            <a:endParaRPr lang="en-US"/>
          </a:p>
        </p:txBody>
      </p:sp>
    </p:spTree>
    <p:extLst>
      <p:ext uri="{BB962C8B-B14F-4D97-AF65-F5344CB8AC3E}">
        <p14:creationId xmlns:p14="http://schemas.microsoft.com/office/powerpoint/2010/main" val="1489007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t>
            </a:r>
            <a:r>
              <a:rPr lang="en-US" dirty="0" err="1"/>
              <a:t>wanna</a:t>
            </a:r>
            <a:r>
              <a:rPr lang="en-US" dirty="0"/>
              <a:t> be able to </a:t>
            </a:r>
            <a:r>
              <a:rPr lang="en-US" dirty="0" err="1"/>
              <a:t>forcast</a:t>
            </a:r>
            <a:r>
              <a:rPr lang="en-US" dirty="0"/>
              <a:t> up/down. </a:t>
            </a:r>
            <a:r>
              <a:rPr lang="en-US" dirty="0" err="1"/>
              <a:t>Ie</a:t>
            </a:r>
            <a:r>
              <a:rPr lang="en-US" dirty="0"/>
              <a:t> if we could be trending up or down. </a:t>
            </a:r>
          </a:p>
          <a:p>
            <a:endParaRPr lang="en-US" dirty="0"/>
          </a:p>
          <a:p>
            <a:r>
              <a:rPr lang="en-US" dirty="0"/>
              <a:t>Lt ~ Tt . Tt is instantaneous trend. </a:t>
            </a:r>
          </a:p>
          <a:p>
            <a:endParaRPr lang="en-US" dirty="0"/>
          </a:p>
          <a:p>
            <a:r>
              <a:rPr lang="en-US" dirty="0"/>
              <a:t>How do u estimate L and T in EWMA? Ans: use a double EWMA</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34</a:t>
            </a:fld>
            <a:endParaRPr lang="en-US"/>
          </a:p>
        </p:txBody>
      </p:sp>
    </p:spTree>
    <p:extLst>
      <p:ext uri="{BB962C8B-B14F-4D97-AF65-F5344CB8AC3E}">
        <p14:creationId xmlns:p14="http://schemas.microsoft.com/office/powerpoint/2010/main" val="1082801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Estimated a negative trend. </a:t>
            </a:r>
          </a:p>
          <a:p>
            <a:endParaRPr lang="en-US" dirty="0"/>
          </a:p>
          <a:p>
            <a:r>
              <a:rPr lang="en-US" dirty="0"/>
              <a:t>The last 5 are going down, and beta is pretty aggressive so it’s limiting influence of </a:t>
            </a:r>
            <a:r>
              <a:rPr lang="en-US" dirty="0" err="1"/>
              <a:t>prvious</a:t>
            </a:r>
            <a:r>
              <a:rPr lang="en-US" dirty="0"/>
              <a:t> observations. </a:t>
            </a:r>
          </a:p>
          <a:p>
            <a:endParaRPr lang="en-US" dirty="0"/>
          </a:p>
          <a:p>
            <a:endParaRPr lang="en-US" dirty="0"/>
          </a:p>
          <a:p>
            <a:r>
              <a:rPr lang="en-US" dirty="0"/>
              <a:t>If beta hat =0.01 then it would be using more past data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37</a:t>
            </a:fld>
            <a:endParaRPr lang="en-US"/>
          </a:p>
        </p:txBody>
      </p:sp>
    </p:spTree>
    <p:extLst>
      <p:ext uri="{BB962C8B-B14F-4D97-AF65-F5344CB8AC3E}">
        <p14:creationId xmlns:p14="http://schemas.microsoft.com/office/powerpoint/2010/main" val="206756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1)Fit y=g(</a:t>
            </a:r>
            <a:r>
              <a:rPr lang="en-US" dirty="0" err="1"/>
              <a:t>x;e</a:t>
            </a:r>
            <a:r>
              <a:rPr lang="en-US" dirty="0"/>
              <a:t>) + sigma. Look at the residuals sigma and fit a time series to that. </a:t>
            </a:r>
          </a:p>
          <a:p>
            <a:endParaRPr lang="en-US" dirty="0"/>
          </a:p>
          <a:p>
            <a:r>
              <a:rPr lang="en-US" dirty="0"/>
              <a:t>2) approach:</a:t>
            </a:r>
          </a:p>
          <a:p>
            <a:endParaRPr lang="en-US" dirty="0"/>
          </a:p>
          <a:p>
            <a:pPr marL="228600" indent="-228600">
              <a:buAutoNum type="arabicParenR"/>
            </a:pPr>
            <a:r>
              <a:rPr lang="en-US" dirty="0"/>
              <a:t>Fit </a:t>
            </a:r>
            <a:r>
              <a:rPr lang="en-US" dirty="0" err="1"/>
              <a:t>ts</a:t>
            </a:r>
            <a:r>
              <a:rPr lang="en-US" dirty="0"/>
              <a:t> to y -&gt; </a:t>
            </a:r>
            <a:r>
              <a:rPr lang="en-US" dirty="0" err="1"/>
              <a:t>erros</a:t>
            </a:r>
            <a:r>
              <a:rPr lang="en-US" dirty="0"/>
              <a:t> = y-</a:t>
            </a:r>
            <a:r>
              <a:rPr lang="en-US" dirty="0" err="1"/>
              <a:t>yhat</a:t>
            </a:r>
            <a:r>
              <a:rPr lang="en-US" dirty="0"/>
              <a:t>.</a:t>
            </a:r>
          </a:p>
          <a:p>
            <a:pPr marL="228600" indent="-228600">
              <a:buAutoNum type="arabicParenR"/>
            </a:pPr>
            <a:r>
              <a:rPr lang="en-US" dirty="0"/>
              <a:t>Fit errors above = g(</a:t>
            </a:r>
            <a:r>
              <a:rPr lang="en-US" dirty="0" err="1"/>
              <a:t>x;sigma</a:t>
            </a:r>
            <a:r>
              <a:rPr lang="en-US" dirty="0"/>
              <a:t>) . Basically fit a boosted tree with residuals as response.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4</a:t>
            </a:fld>
            <a:endParaRPr lang="en-US"/>
          </a:p>
        </p:txBody>
      </p:sp>
    </p:spTree>
    <p:extLst>
      <p:ext uri="{BB962C8B-B14F-4D97-AF65-F5344CB8AC3E}">
        <p14:creationId xmlns:p14="http://schemas.microsoft.com/office/powerpoint/2010/main" val="3788369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4) If you have </a:t>
            </a:r>
            <a:r>
              <a:rPr lang="en-US" dirty="0" err="1"/>
              <a:t>seasonalities</a:t>
            </a:r>
            <a:r>
              <a:rPr lang="en-US" dirty="0"/>
              <a:t>, u don’t use holt method because ___. It looks better than single </a:t>
            </a:r>
            <a:r>
              <a:rPr lang="en-US" dirty="0" err="1"/>
              <a:t>ewma</a:t>
            </a:r>
            <a:r>
              <a:rPr lang="en-US" dirty="0"/>
              <a:t>, but it misses the seasonality. Instead we use triple </a:t>
            </a:r>
            <a:r>
              <a:rPr lang="en-US" dirty="0" err="1"/>
              <a:t>ewma</a:t>
            </a:r>
            <a:r>
              <a:rPr lang="en-US" dirty="0"/>
              <a:t>:</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39</a:t>
            </a:fld>
            <a:endParaRPr lang="en-US"/>
          </a:p>
        </p:txBody>
      </p:sp>
    </p:spTree>
    <p:extLst>
      <p:ext uri="{BB962C8B-B14F-4D97-AF65-F5344CB8AC3E}">
        <p14:creationId xmlns:p14="http://schemas.microsoft.com/office/powerpoint/2010/main" val="3899075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t>
            </a:r>
            <a:r>
              <a:rPr lang="en-US" dirty="0" err="1"/>
              <a:t>tim</a:t>
            </a:r>
            <a:r>
              <a:rPr lang="en-US" dirty="0"/>
              <a:t> t, must estimate: level, trend, and seasonality at time t. </a:t>
            </a:r>
          </a:p>
          <a:p>
            <a:endParaRPr lang="en-US" dirty="0"/>
          </a:p>
          <a:p>
            <a:r>
              <a:rPr lang="en-US" dirty="0"/>
              <a:t>If additive model: </a:t>
            </a:r>
            <a:r>
              <a:rPr lang="en-US" dirty="0" err="1"/>
              <a:t>yhat</a:t>
            </a:r>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41</a:t>
            </a:fld>
            <a:endParaRPr lang="en-US"/>
          </a:p>
        </p:txBody>
      </p:sp>
    </p:spTree>
    <p:extLst>
      <p:ext uri="{BB962C8B-B14F-4D97-AF65-F5344CB8AC3E}">
        <p14:creationId xmlns:p14="http://schemas.microsoft.com/office/powerpoint/2010/main" val="3821514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Additive model assumes level and seasonality are added together to estimate y, so it basically includes it subtracted so the addition all adds up correctly.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43</a:t>
            </a:fld>
            <a:endParaRPr lang="en-US"/>
          </a:p>
        </p:txBody>
      </p:sp>
    </p:spTree>
    <p:extLst>
      <p:ext uri="{BB962C8B-B14F-4D97-AF65-F5344CB8AC3E}">
        <p14:creationId xmlns:p14="http://schemas.microsoft.com/office/powerpoint/2010/main" val="402478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Multiplicative assumes level and seasonality get multiplied by each other, so </a:t>
            </a:r>
            <a:r>
              <a:rPr lang="en-US" dirty="0" err="1"/>
              <a:t>gotta</a:t>
            </a:r>
            <a:r>
              <a:rPr lang="en-US" dirty="0"/>
              <a:t> divide y by seasonality  when estimating level and y by level when estimating </a:t>
            </a:r>
            <a:r>
              <a:rPr lang="en-US" dirty="0" err="1"/>
              <a:t>seaosnlity</a:t>
            </a:r>
            <a:r>
              <a:rPr lang="en-US" dirty="0"/>
              <a:t>. </a:t>
            </a:r>
          </a:p>
          <a:p>
            <a:endParaRPr lang="en-US" dirty="0"/>
          </a:p>
          <a:p>
            <a:r>
              <a:rPr lang="en-US" dirty="0"/>
              <a:t>If gamma=1, then it’s just looking at previous St-1 to estimate seasonality. </a:t>
            </a:r>
          </a:p>
          <a:p>
            <a:endParaRPr lang="en-US" dirty="0"/>
          </a:p>
          <a:p>
            <a:r>
              <a:rPr lang="en-US" dirty="0"/>
              <a:t>Longer window = smaller gamma, </a:t>
            </a:r>
            <a:r>
              <a:rPr lang="en-US" dirty="0" err="1"/>
              <a:t>smoothes</a:t>
            </a:r>
            <a:r>
              <a:rPr lang="en-US" dirty="0"/>
              <a:t> out </a:t>
            </a:r>
            <a:r>
              <a:rPr lang="en-US" dirty="0" err="1"/>
              <a:t>mor</a:t>
            </a:r>
            <a:r>
              <a:rPr lang="en-US" dirty="0"/>
              <a:t> </a:t>
            </a:r>
            <a:r>
              <a:rPr lang="en-US" dirty="0" err="1"/>
              <a:t>enoise</a:t>
            </a:r>
            <a:r>
              <a:rPr lang="en-US" dirty="0"/>
              <a:t> (point of smoothing).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44</a:t>
            </a:fld>
            <a:endParaRPr lang="en-US"/>
          </a:p>
        </p:txBody>
      </p:sp>
    </p:spTree>
    <p:extLst>
      <p:ext uri="{BB962C8B-B14F-4D97-AF65-F5344CB8AC3E}">
        <p14:creationId xmlns:p14="http://schemas.microsoft.com/office/powerpoint/2010/main" val="1373428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bad.</a:t>
            </a:r>
          </a:p>
          <a:p>
            <a:r>
              <a:rPr lang="en-US" dirty="0"/>
              <a:t>Gamma =1 means only using past S_t-1 to </a:t>
            </a:r>
            <a:r>
              <a:rPr lang="en-US" dirty="0" err="1"/>
              <a:t>determ</a:t>
            </a:r>
            <a:r>
              <a:rPr lang="en-US" dirty="0"/>
              <a:t> the </a:t>
            </a:r>
            <a:r>
              <a:rPr lang="en-US" dirty="0" err="1"/>
              <a:t>sasonality</a:t>
            </a:r>
            <a:r>
              <a:rPr lang="en-US" dirty="0"/>
              <a:t>. This means smaller window which </a:t>
            </a:r>
            <a:r>
              <a:rPr lang="en-US" dirty="0" err="1"/>
              <a:t>smoothes</a:t>
            </a:r>
            <a:r>
              <a:rPr lang="en-US" dirty="0"/>
              <a:t> less noise. Only works with clean data, </a:t>
            </a:r>
            <a:r>
              <a:rPr lang="en-US" dirty="0" err="1"/>
              <a:t>ie</a:t>
            </a:r>
            <a:r>
              <a:rPr lang="en-US" dirty="0"/>
              <a:t> data with less noise (very repeatable seasonality).</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46</a:t>
            </a:fld>
            <a:endParaRPr lang="en-US"/>
          </a:p>
        </p:txBody>
      </p:sp>
    </p:spTree>
    <p:extLst>
      <p:ext uri="{BB962C8B-B14F-4D97-AF65-F5344CB8AC3E}">
        <p14:creationId xmlns:p14="http://schemas.microsoft.com/office/powerpoint/2010/main" val="328543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Decomp methods estimate trend and seasonality that applies for entire dataset. </a:t>
            </a:r>
          </a:p>
          <a:p>
            <a:endParaRPr lang="en-US" dirty="0"/>
          </a:p>
          <a:p>
            <a:r>
              <a:rPr lang="en-US" dirty="0"/>
              <a:t>Take overall data, subtract out trend from overall data to get seasonality data (raw </a:t>
            </a:r>
            <a:r>
              <a:rPr lang="en-US" dirty="0" err="1"/>
              <a:t>seasonals</a:t>
            </a:r>
            <a:r>
              <a:rPr lang="en-US" dirty="0"/>
              <a:t>).</a:t>
            </a:r>
          </a:p>
          <a:p>
            <a:r>
              <a:rPr lang="en-US" dirty="0"/>
              <a:t>Can then average each t1 at start of each season index (</a:t>
            </a:r>
            <a:r>
              <a:rPr lang="en-US" dirty="0" err="1"/>
              <a:t>ie</a:t>
            </a:r>
            <a:r>
              <a:rPr lang="en-US" dirty="0"/>
              <a:t> all first day of winter). </a:t>
            </a:r>
          </a:p>
          <a:p>
            <a:endParaRPr lang="en-US" dirty="0"/>
          </a:p>
          <a:p>
            <a:endParaRPr lang="en-US" dirty="0"/>
          </a:p>
          <a:p>
            <a:endParaRPr lang="en-US" dirty="0"/>
          </a:p>
          <a:p>
            <a:r>
              <a:rPr lang="en-US" dirty="0"/>
              <a:t>Step4 is useful </a:t>
            </a:r>
            <a:r>
              <a:rPr lang="en-US" dirty="0" err="1"/>
              <a:t>cuz</a:t>
            </a:r>
            <a:r>
              <a:rPr lang="en-US" dirty="0"/>
              <a:t> without we cant get first 6 or last 6 months </a:t>
            </a:r>
            <a:r>
              <a:rPr lang="en-US" dirty="0" err="1"/>
              <a:t>cuz</a:t>
            </a:r>
            <a:r>
              <a:rPr lang="en-US" dirty="0"/>
              <a:t> centered.</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52</a:t>
            </a:fld>
            <a:endParaRPr lang="en-US"/>
          </a:p>
        </p:txBody>
      </p:sp>
    </p:spTree>
    <p:extLst>
      <p:ext uri="{BB962C8B-B14F-4D97-AF65-F5344CB8AC3E}">
        <p14:creationId xmlns:p14="http://schemas.microsoft.com/office/powerpoint/2010/main" val="250665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Amplitude of seasonality overestimated at beginning and </a:t>
            </a:r>
            <a:r>
              <a:rPr lang="en-US" dirty="0" err="1"/>
              <a:t>underest</a:t>
            </a:r>
            <a:r>
              <a:rPr lang="en-US" dirty="0"/>
              <a:t> at end.</a:t>
            </a:r>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54</a:t>
            </a:fld>
            <a:endParaRPr lang="en-US"/>
          </a:p>
        </p:txBody>
      </p:sp>
    </p:spTree>
    <p:extLst>
      <p:ext uri="{BB962C8B-B14F-4D97-AF65-F5344CB8AC3E}">
        <p14:creationId xmlns:p14="http://schemas.microsoft.com/office/powerpoint/2010/main" val="1819873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Amplitude of seasonality overestimated at beginning and </a:t>
            </a:r>
            <a:r>
              <a:rPr lang="en-US" dirty="0" err="1"/>
              <a:t>underest</a:t>
            </a:r>
            <a:r>
              <a:rPr lang="en-US" dirty="0"/>
              <a:t> at end. BUT BETTER THAN ADDITIVE</a:t>
            </a:r>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55</a:t>
            </a:fld>
            <a:endParaRPr lang="en-US"/>
          </a:p>
        </p:txBody>
      </p:sp>
    </p:spTree>
    <p:extLst>
      <p:ext uri="{BB962C8B-B14F-4D97-AF65-F5344CB8AC3E}">
        <p14:creationId xmlns:p14="http://schemas.microsoft.com/office/powerpoint/2010/main" val="48811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2) See notes, basically use y@t-1 as predictor for y</a:t>
            </a:r>
          </a:p>
          <a:p>
            <a:r>
              <a:rPr lang="en-US" dirty="0"/>
              <a:t>3)</a:t>
            </a:r>
          </a:p>
          <a:p>
            <a:r>
              <a:rPr lang="en-US" dirty="0"/>
              <a:t>4)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5</a:t>
            </a:fld>
            <a:endParaRPr lang="en-US"/>
          </a:p>
        </p:txBody>
      </p:sp>
    </p:spTree>
    <p:extLst>
      <p:ext uri="{BB962C8B-B14F-4D97-AF65-F5344CB8AC3E}">
        <p14:creationId xmlns:p14="http://schemas.microsoft.com/office/powerpoint/2010/main" val="1730258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6</a:t>
            </a:fld>
            <a:endParaRPr lang="en-US"/>
          </a:p>
        </p:txBody>
      </p:sp>
    </p:spTree>
    <p:extLst>
      <p:ext uri="{BB962C8B-B14F-4D97-AF65-F5344CB8AC3E}">
        <p14:creationId xmlns:p14="http://schemas.microsoft.com/office/powerpoint/2010/main" val="114625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Ie</a:t>
            </a:r>
            <a:r>
              <a:rPr lang="en-US" dirty="0"/>
              <a:t> you model all 4 components and either sum or product them together. </a:t>
            </a:r>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7</a:t>
            </a:fld>
            <a:endParaRPr lang="en-US"/>
          </a:p>
        </p:txBody>
      </p:sp>
    </p:spTree>
    <p:extLst>
      <p:ext uri="{BB962C8B-B14F-4D97-AF65-F5344CB8AC3E}">
        <p14:creationId xmlns:p14="http://schemas.microsoft.com/office/powerpoint/2010/main" val="1064022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M5 or 20 for </a:t>
            </a:r>
            <a:r>
              <a:rPr lang="en-US" dirty="0" err="1"/>
              <a:t>forcasting</a:t>
            </a:r>
            <a:r>
              <a:rPr lang="en-US" dirty="0"/>
              <a:t> likely better then 1. can quant in next slide. Cant really just glean this from looking at it, can be misleading.</a:t>
            </a:r>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16</a:t>
            </a:fld>
            <a:endParaRPr lang="en-US"/>
          </a:p>
        </p:txBody>
      </p:sp>
    </p:spTree>
    <p:extLst>
      <p:ext uri="{BB962C8B-B14F-4D97-AF65-F5344CB8AC3E}">
        <p14:creationId xmlns:p14="http://schemas.microsoft.com/office/powerpoint/2010/main" val="5745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Msd</a:t>
            </a:r>
            <a:r>
              <a:rPr lang="en-US" dirty="0"/>
              <a:t>: sum of squared forecasting errors/ n.   N=197, m=20. so # of terms available: m-n so 177. this makes sense </a:t>
            </a:r>
            <a:r>
              <a:rPr lang="en-US" dirty="0" err="1"/>
              <a:t>cuz</a:t>
            </a:r>
            <a:r>
              <a:rPr lang="en-US" dirty="0"/>
              <a:t> need to wait m time </a:t>
            </a:r>
            <a:r>
              <a:rPr lang="en-US" dirty="0" err="1"/>
              <a:t>peroids</a:t>
            </a:r>
            <a:r>
              <a:rPr lang="en-US" dirty="0"/>
              <a:t> to get the average over m times.</a:t>
            </a:r>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17</a:t>
            </a:fld>
            <a:endParaRPr lang="en-US"/>
          </a:p>
        </p:txBody>
      </p:sp>
    </p:spTree>
    <p:extLst>
      <p:ext uri="{BB962C8B-B14F-4D97-AF65-F5344CB8AC3E}">
        <p14:creationId xmlns:p14="http://schemas.microsoft.com/office/powerpoint/2010/main" val="406884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Msd</a:t>
            </a:r>
            <a:r>
              <a:rPr lang="en-US" dirty="0"/>
              <a:t>: sum of squared forecasting errors/ n.   N=197, m=5. so # of terms available: m-n so 192. this makes sense </a:t>
            </a:r>
            <a:r>
              <a:rPr lang="en-US" dirty="0" err="1"/>
              <a:t>cuz</a:t>
            </a:r>
            <a:r>
              <a:rPr lang="en-US" dirty="0"/>
              <a:t> need to wait m time periods to get the average over m times.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18</a:t>
            </a:fld>
            <a:endParaRPr lang="en-US"/>
          </a:p>
        </p:txBody>
      </p:sp>
    </p:spTree>
    <p:extLst>
      <p:ext uri="{BB962C8B-B14F-4D97-AF65-F5344CB8AC3E}">
        <p14:creationId xmlns:p14="http://schemas.microsoft.com/office/powerpoint/2010/main" val="97631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added with WEIGHTS that decay exponentially as you move further in time. Hence the EW.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 alpha = 0.3 (which it was above), how much weight does y at t-10 get? = alpha(1-alpha)^10* y(t-10)</a:t>
            </a:r>
          </a:p>
          <a:p>
            <a:endParaRPr lang="en-US" dirty="0"/>
          </a:p>
        </p:txBody>
      </p:sp>
      <p:sp>
        <p:nvSpPr>
          <p:cNvPr id="4" name="Slide Number Placeholder 3"/>
          <p:cNvSpPr>
            <a:spLocks noGrp="1"/>
          </p:cNvSpPr>
          <p:nvPr>
            <p:ph type="sldNum" sz="quarter" idx="5"/>
          </p:nvPr>
        </p:nvSpPr>
        <p:spPr/>
        <p:txBody>
          <a:bodyPr/>
          <a:lstStyle/>
          <a:p>
            <a:pPr>
              <a:defRPr/>
            </a:pPr>
            <a:fld id="{01FCEA7D-4EA9-4DEC-BA86-BB14B20152C6}" type="slidenum">
              <a:rPr lang="en-US" smtClean="0"/>
              <a:pPr>
                <a:defRPr/>
              </a:pPr>
              <a:t>19</a:t>
            </a:fld>
            <a:endParaRPr lang="en-US"/>
          </a:p>
        </p:txBody>
      </p:sp>
    </p:spTree>
    <p:extLst>
      <p:ext uri="{BB962C8B-B14F-4D97-AF65-F5344CB8AC3E}">
        <p14:creationId xmlns:p14="http://schemas.microsoft.com/office/powerpoint/2010/main" val="125698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5.bin"/><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0.wmf"/><Relationship Id="rId9" Type="http://schemas.openxmlformats.org/officeDocument/2006/relationships/image" Target="../media/image12.wmf"/></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7.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9.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1.wmf"/><Relationship Id="rId4" Type="http://schemas.openxmlformats.org/officeDocument/2006/relationships/oleObject" Target="../embeddings/oleObject13.bin"/><Relationship Id="rId9"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33.wmf"/><Relationship Id="rId4"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1.wmf"/><Relationship Id="rId4"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24.bin"/><Relationship Id="rId4" Type="http://schemas.openxmlformats.org/officeDocument/2006/relationships/image" Target="../media/image4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6.xml"/><Relationship Id="rId4" Type="http://schemas.openxmlformats.org/officeDocument/2006/relationships/image" Target="../media/image4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2.wmf"/><Relationship Id="rId5" Type="http://schemas.openxmlformats.org/officeDocument/2006/relationships/oleObject" Target="../embeddings/oleObject27.bin"/><Relationship Id="rId4" Type="http://schemas.openxmlformats.org/officeDocument/2006/relationships/image" Target="../media/image5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2.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9.bin"/><Relationship Id="rId11" Type="http://schemas.openxmlformats.org/officeDocument/2006/relationships/image" Target="../media/image55.wmf"/><Relationship Id="rId5" Type="http://schemas.openxmlformats.org/officeDocument/2006/relationships/image" Target="../media/image53.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54.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3.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3.bin"/><Relationship Id="rId11" Type="http://schemas.openxmlformats.org/officeDocument/2006/relationships/image" Target="../media/image58.wmf"/><Relationship Id="rId5" Type="http://schemas.openxmlformats.org/officeDocument/2006/relationships/image" Target="../media/image56.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5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0.wmf"/></Relationships>
</file>

<file path=ppt/slides/_rels/slide5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1.wmf"/><Relationship Id="rId4" Type="http://schemas.openxmlformats.org/officeDocument/2006/relationships/oleObject" Target="../embeddings/oleObject37.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3.emf"/></Relationships>
</file>

<file path=ppt/slides/_rels/slide55.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wmf"/><Relationship Id="rId5" Type="http://schemas.openxmlformats.org/officeDocument/2006/relationships/oleObject" Target="../embeddings/oleObject39.bin"/><Relationship Id="rId4" Type="http://schemas.openxmlformats.org/officeDocument/2006/relationships/image" Target="../media/image6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42.bin"/><Relationship Id="rId4" Type="http://schemas.openxmlformats.org/officeDocument/2006/relationships/image" Target="../media/image6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44.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46.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5.wmf"/></Relationships>
</file>

<file path=ppt/slides/_rels/slide64.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2.wmf"/><Relationship Id="rId5" Type="http://schemas.openxmlformats.org/officeDocument/2006/relationships/oleObject" Target="../embeddings/oleObject49.bin"/><Relationship Id="rId10" Type="http://schemas.openxmlformats.org/officeDocument/2006/relationships/image" Target="../media/image80.wmf"/><Relationship Id="rId4" Type="http://schemas.openxmlformats.org/officeDocument/2006/relationships/image" Target="../media/image71.wmf"/><Relationship Id="rId9" Type="http://schemas.openxmlformats.org/officeDocument/2006/relationships/oleObject" Target="../embeddings/oleObject51.bin"/></Relationships>
</file>

<file path=ppt/slides/_rels/slide68.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1.wmf"/><Relationship Id="rId5" Type="http://schemas.openxmlformats.org/officeDocument/2006/relationships/oleObject" Target="../embeddings/oleObject53.bin"/><Relationship Id="rId4" Type="http://schemas.openxmlformats.org/officeDocument/2006/relationships/image" Target="../media/image75.wmf"/></Relationships>
</file>

<file path=ppt/slides/_rels/slide69.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87.wmf"/></Relationships>
</file>

<file path=ppt/slides/_rels/slide75.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1.wmf"/><Relationship Id="rId5" Type="http://schemas.openxmlformats.org/officeDocument/2006/relationships/oleObject" Target="../embeddings/oleObject57.bin"/><Relationship Id="rId4" Type="http://schemas.openxmlformats.org/officeDocument/2006/relationships/image" Target="../media/image90.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4.wmf"/><Relationship Id="rId5" Type="http://schemas.openxmlformats.org/officeDocument/2006/relationships/oleObject" Target="../embeddings/oleObject60.bin"/><Relationship Id="rId4" Type="http://schemas.openxmlformats.org/officeDocument/2006/relationships/image" Target="../media/image93.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95.wmf"/></Relationships>
</file>

<file path=ppt/slides/_rels/slide82.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slideLayout" Target="../slideLayouts/slideLayout2.xml"/><Relationship Id="rId5" Type="http://schemas.openxmlformats.org/officeDocument/2006/relationships/image" Target="../media/image99.wmf"/><Relationship Id="rId4" Type="http://schemas.openxmlformats.org/officeDocument/2006/relationships/image" Target="../media/image98.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1.wmf"/><Relationship Id="rId5" Type="http://schemas.openxmlformats.org/officeDocument/2006/relationships/oleObject" Target="../embeddings/oleObject63.bin"/><Relationship Id="rId4" Type="http://schemas.openxmlformats.org/officeDocument/2006/relationships/image" Target="../media/image100.wmf"/></Relationships>
</file>

<file path=ppt/slides/_rels/slide84.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slideLayout" Target="../slideLayouts/slideLayout2.xml"/><Relationship Id="rId5" Type="http://schemas.openxmlformats.org/officeDocument/2006/relationships/image" Target="../media/image105.wmf"/><Relationship Id="rId4" Type="http://schemas.openxmlformats.org/officeDocument/2006/relationships/image" Target="../media/image104.wmf"/></Relationships>
</file>

<file path=ppt/slides/_rels/slide85.x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slideLayout" Target="../slideLayouts/slideLayout2.xml"/><Relationship Id="rId5" Type="http://schemas.openxmlformats.org/officeDocument/2006/relationships/image" Target="../media/image109.wmf"/><Relationship Id="rId4" Type="http://schemas.openxmlformats.org/officeDocument/2006/relationships/image" Target="../media/image108.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a:t>Time Series Analysis and Forecasting</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a:t>See Syllabus for reference reading</a:t>
            </a:r>
          </a:p>
        </p:txBody>
      </p:sp>
    </p:spTree>
    <p:extLst>
      <p:ext uri="{BB962C8B-B14F-4D97-AF65-F5344CB8AC3E}">
        <p14:creationId xmlns:p14="http://schemas.microsoft.com/office/powerpoint/2010/main" val="424690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When to Use What Method</a:t>
            </a:r>
          </a:p>
        </p:txBody>
      </p:sp>
      <p:sp>
        <p:nvSpPr>
          <p:cNvPr id="34819" name="Rectangle 3"/>
          <p:cNvSpPr>
            <a:spLocks noGrp="1" noChangeArrowheads="1"/>
          </p:cNvSpPr>
          <p:nvPr>
            <p:ph type="body" idx="1"/>
          </p:nvPr>
        </p:nvSpPr>
        <p:spPr>
          <a:xfrm>
            <a:off x="504825" y="5418138"/>
            <a:ext cx="8213725" cy="996950"/>
          </a:xfrm>
        </p:spPr>
        <p:txBody>
          <a:bodyPr/>
          <a:lstStyle/>
          <a:p>
            <a:pPr eaLnBrk="1" hangingPunct="1"/>
            <a:r>
              <a:rPr lang="en-US" dirty="0"/>
              <a:t>MA = "Moving Average"</a:t>
            </a:r>
          </a:p>
          <a:p>
            <a:pPr eaLnBrk="1" hangingPunct="1"/>
            <a:r>
              <a:rPr lang="en-US" dirty="0"/>
              <a:t>EWMA = "Exponentially Weighted Moving Average"</a:t>
            </a:r>
          </a:p>
        </p:txBody>
      </p:sp>
      <p:graphicFrame>
        <p:nvGraphicFramePr>
          <p:cNvPr id="209960" name="Group 40"/>
          <p:cNvGraphicFramePr>
            <a:graphicFrameLocks noGrp="1"/>
          </p:cNvGraphicFramePr>
          <p:nvPr>
            <p:extLst>
              <p:ext uri="{D42A27DB-BD31-4B8C-83A1-F6EECF244321}">
                <p14:modId xmlns:p14="http://schemas.microsoft.com/office/powerpoint/2010/main" val="4250677212"/>
              </p:ext>
            </p:extLst>
          </p:nvPr>
        </p:nvGraphicFramePr>
        <p:xfrm>
          <a:off x="1524000" y="1397000"/>
          <a:ext cx="6096000" cy="3927477"/>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Tx/>
                        <a:buNone/>
                        <a:tabLst/>
                      </a:pPr>
                      <a:r>
                        <a:rPr kumimoji="0" lang="en-US" sz="2000" b="1" i="0" u="none" strike="noStrike" cap="none" normalizeH="0" baseline="0" dirty="0">
                          <a:ln>
                            <a:noFill/>
                          </a:ln>
                          <a:solidFill>
                            <a:schemeClr val="tx1"/>
                          </a:solidFill>
                          <a:effectLst/>
                          <a:latin typeface="Arial" charset="0"/>
                        </a:rPr>
                        <a:t>Components </a:t>
                      </a:r>
                    </a:p>
                    <a:p>
                      <a:pPr marL="0" marR="0" lvl="0" indent="0" algn="ctr" defTabSz="914400" rtl="0" eaLnBrk="1" fontAlgn="base" latinLnBrk="0" hangingPunct="1">
                        <a:lnSpc>
                          <a:spcPct val="100000"/>
                        </a:lnSpc>
                        <a:spcBef>
                          <a:spcPct val="0"/>
                        </a:spcBef>
                        <a:spcAft>
                          <a:spcPct val="0"/>
                        </a:spcAft>
                        <a:buClr>
                          <a:schemeClr val="accent2"/>
                        </a:buClr>
                        <a:buSzTx/>
                        <a:buFontTx/>
                        <a:buNone/>
                        <a:tabLst/>
                      </a:pPr>
                      <a:r>
                        <a:rPr kumimoji="0" lang="en-US" sz="2000" b="1" i="0" u="none" strike="noStrike" cap="none" normalizeH="0" baseline="0" dirty="0">
                          <a:ln>
                            <a:noFill/>
                          </a:ln>
                          <a:solidFill>
                            <a:schemeClr val="tx1"/>
                          </a:solidFill>
                          <a:effectLst/>
                          <a:latin typeface="Arial" charset="0"/>
                        </a:rPr>
                        <a:t>Present</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1" i="0" u="none" strike="noStrike" cap="none" normalizeH="0" baseline="0">
                          <a:ln>
                            <a:noFill/>
                          </a:ln>
                          <a:solidFill>
                            <a:schemeClr val="tx1"/>
                          </a:solidFill>
                          <a:effectLst/>
                          <a:latin typeface="Arial" charset="0"/>
                        </a:rPr>
                        <a:t>Method to Use</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a:ln>
                            <a:noFill/>
                          </a:ln>
                          <a:solidFill>
                            <a:schemeClr val="tx1"/>
                          </a:solidFill>
                          <a:effectLst/>
                          <a:latin typeface="Times New Roman" pitchFamily="18" charset="0"/>
                        </a:rPr>
                        <a:t>R</a:t>
                      </a:r>
                      <a:r>
                        <a:rPr kumimoji="0" lang="en-US" sz="2000" b="0" i="1" u="none" strike="noStrike" cap="none" normalizeH="0" baseline="-25000">
                          <a:ln>
                            <a:noFill/>
                          </a:ln>
                          <a:solidFill>
                            <a:schemeClr val="tx1"/>
                          </a:solidFill>
                          <a:effectLst/>
                          <a:latin typeface="Times New Roman" pitchFamily="18" charset="0"/>
                        </a:rPr>
                        <a:t>t</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Arial" charset="0"/>
                        </a:rPr>
                        <a:t>none</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a:ln>
                            <a:noFill/>
                          </a:ln>
                          <a:solidFill>
                            <a:schemeClr val="tx1"/>
                          </a:solidFill>
                          <a:effectLst/>
                          <a:latin typeface="Times New Roman" pitchFamily="18" charset="0"/>
                        </a:rPr>
                        <a:t>R</a:t>
                      </a:r>
                      <a:r>
                        <a:rPr kumimoji="0" lang="en-US" sz="2000" b="0" i="1" u="none" strike="noStrike" cap="none" normalizeH="0" baseline="-25000">
                          <a:ln>
                            <a:noFill/>
                          </a:ln>
                          <a:solidFill>
                            <a:schemeClr val="tx1"/>
                          </a:solidFill>
                          <a:effectLst/>
                          <a:latin typeface="Times New Roman" pitchFamily="18" charset="0"/>
                        </a:rPr>
                        <a:t>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Times New Roman" pitchFamily="18" charset="0"/>
                        </a:rPr>
                        <a:t>C</a:t>
                      </a:r>
                      <a:r>
                        <a:rPr kumimoji="0" lang="en-US" sz="2000" b="0" i="1" u="none" strike="noStrike" cap="none" normalizeH="0" baseline="-25000">
                          <a:ln>
                            <a:noFill/>
                          </a:ln>
                          <a:solidFill>
                            <a:schemeClr val="tx1"/>
                          </a:solidFill>
                          <a:effectLst/>
                          <a:latin typeface="Times New Roman" pitchFamily="18" charset="0"/>
                        </a:rPr>
                        <a:t>t</a:t>
                      </a:r>
                      <a:r>
                        <a:rPr kumimoji="0" lang="en-US" sz="2000" b="0" i="0" u="none" strike="noStrike" cap="none" normalizeH="0" baseline="0">
                          <a:ln>
                            <a:noFill/>
                          </a:ln>
                          <a:solidFill>
                            <a:schemeClr val="tx1"/>
                          </a:solidFill>
                          <a:effectLst/>
                          <a:latin typeface="Arial" charset="0"/>
                        </a:rPr>
                        <a:t> </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a:ln>
                            <a:noFill/>
                          </a:ln>
                          <a:solidFill>
                            <a:schemeClr val="tx1"/>
                          </a:solidFill>
                          <a:effectLst/>
                          <a:latin typeface="Arial" charset="0"/>
                        </a:rPr>
                        <a:t>MA or EWMA</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a:ln>
                            <a:noFill/>
                          </a:ln>
                          <a:solidFill>
                            <a:schemeClr val="tx1"/>
                          </a:solidFill>
                          <a:effectLst/>
                          <a:latin typeface="Times New Roman" pitchFamily="18" charset="0"/>
                        </a:rPr>
                        <a:t>R</a:t>
                      </a:r>
                      <a:r>
                        <a:rPr kumimoji="0" lang="en-US" sz="2000" b="0" i="1" u="none" strike="noStrike" cap="none" normalizeH="0" baseline="-25000">
                          <a:ln>
                            <a:noFill/>
                          </a:ln>
                          <a:solidFill>
                            <a:schemeClr val="tx1"/>
                          </a:solidFill>
                          <a:effectLst/>
                          <a:latin typeface="Times New Roman" pitchFamily="18" charset="0"/>
                        </a:rPr>
                        <a:t>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Times New Roman" pitchFamily="18" charset="0"/>
                        </a:rPr>
                        <a:t>C</a:t>
                      </a:r>
                      <a:r>
                        <a:rPr kumimoji="0" lang="en-US" sz="2000" b="0" i="1" u="none" strike="noStrike" cap="none" normalizeH="0" baseline="-25000">
                          <a:ln>
                            <a:noFill/>
                          </a:ln>
                          <a:solidFill>
                            <a:schemeClr val="tx1"/>
                          </a:solidFill>
                          <a:effectLst/>
                          <a:latin typeface="Times New Roman" pitchFamily="18" charset="0"/>
                        </a:rPr>
                        <a:t>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Times New Roman" pitchFamily="18" charset="0"/>
                        </a:rPr>
                        <a:t>T</a:t>
                      </a:r>
                      <a:r>
                        <a:rPr kumimoji="0" lang="en-US" sz="2000" b="0" i="1" u="none" strike="noStrike" cap="none" normalizeH="0" baseline="-25000">
                          <a:ln>
                            <a:noFill/>
                          </a:ln>
                          <a:solidFill>
                            <a:schemeClr val="tx1"/>
                          </a:solidFill>
                          <a:effectLst/>
                          <a:latin typeface="Times New Roman" pitchFamily="18" charset="0"/>
                        </a:rPr>
                        <a:t>t</a:t>
                      </a:r>
                      <a:r>
                        <a:rPr kumimoji="0" lang="en-US" sz="2000" b="0" i="0" u="none" strike="noStrike" cap="none" normalizeH="0" baseline="0">
                          <a:ln>
                            <a:noFill/>
                          </a:ln>
                          <a:solidFill>
                            <a:schemeClr val="tx1"/>
                          </a:solidFill>
                          <a:effectLst/>
                          <a:latin typeface="Arial" charset="0"/>
                        </a:rPr>
                        <a:t> </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Arial" charset="0"/>
                        </a:rPr>
                        <a:t>Double EWMA (Holt model)</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dirty="0" err="1">
                          <a:ln>
                            <a:noFill/>
                          </a:ln>
                          <a:solidFill>
                            <a:schemeClr val="tx1"/>
                          </a:solidFill>
                          <a:effectLst/>
                          <a:latin typeface="Times New Roman" pitchFamily="18" charset="0"/>
                        </a:rPr>
                        <a:t>R</a:t>
                      </a:r>
                      <a:r>
                        <a:rPr kumimoji="0" lang="en-US" sz="2000" b="0" i="1" u="none" strike="noStrike" cap="none" normalizeH="0" baseline="-25000" dirty="0" err="1">
                          <a:ln>
                            <a:noFill/>
                          </a:ln>
                          <a:solidFill>
                            <a:schemeClr val="tx1"/>
                          </a:solidFill>
                          <a:effectLst/>
                          <a:latin typeface="Times New Roman" pitchFamily="18" charset="0"/>
                        </a:rPr>
                        <a:t>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a:ln>
                            <a:noFill/>
                          </a:ln>
                          <a:solidFill>
                            <a:schemeClr val="tx1"/>
                          </a:solidFill>
                          <a:effectLst/>
                          <a:latin typeface="Times New Roman" pitchFamily="18" charset="0"/>
                        </a:rPr>
                        <a:t>C</a:t>
                      </a:r>
                      <a:r>
                        <a:rPr kumimoji="0" lang="en-US" sz="2000" b="0" i="1" u="none" strike="noStrike" cap="none" normalizeH="0" baseline="-25000" dirty="0">
                          <a:ln>
                            <a:noFill/>
                          </a:ln>
                          <a:solidFill>
                            <a:schemeClr val="tx1"/>
                          </a:solidFill>
                          <a:effectLst/>
                          <a:latin typeface="Times New Roman" pitchFamily="18" charset="0"/>
                        </a:rPr>
                        <a:t>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a:ln>
                            <a:noFill/>
                          </a:ln>
                          <a:solidFill>
                            <a:schemeClr val="tx1"/>
                          </a:solidFill>
                          <a:effectLst/>
                          <a:latin typeface="Times New Roman" pitchFamily="18" charset="0"/>
                        </a:rPr>
                        <a:t>S</a:t>
                      </a:r>
                      <a:r>
                        <a:rPr kumimoji="0" lang="en-US" sz="2000" b="0" i="1" u="none" strike="noStrike" cap="none" normalizeH="0" baseline="-25000" dirty="0">
                          <a:ln>
                            <a:noFill/>
                          </a:ln>
                          <a:solidFill>
                            <a:schemeClr val="tx1"/>
                          </a:solidFill>
                          <a:effectLst/>
                          <a:latin typeface="Times New Roman" pitchFamily="18" charset="0"/>
                        </a:rPr>
                        <a:t>t</a:t>
                      </a:r>
                      <a:r>
                        <a:rPr kumimoji="0" lang="en-US" sz="2000" b="0" i="0" u="none" strike="noStrike" cap="none" normalizeH="0" baseline="0" dirty="0">
                          <a:ln>
                            <a:noFill/>
                          </a:ln>
                          <a:solidFill>
                            <a:schemeClr val="tx1"/>
                          </a:solidFill>
                          <a:effectLst/>
                          <a:latin typeface="Arial" charset="0"/>
                        </a:rPr>
                        <a:t> </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Arial" charset="0"/>
                        </a:rPr>
                        <a:t>Seasonal Model</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1" u="none" strike="noStrike" cap="none" normalizeH="0" baseline="0" dirty="0" err="1">
                          <a:ln>
                            <a:noFill/>
                          </a:ln>
                          <a:solidFill>
                            <a:schemeClr val="tx1"/>
                          </a:solidFill>
                          <a:effectLst/>
                          <a:latin typeface="Times New Roman" pitchFamily="18" charset="0"/>
                        </a:rPr>
                        <a:t>R</a:t>
                      </a:r>
                      <a:r>
                        <a:rPr kumimoji="0" lang="en-US" sz="2000" b="0" i="1" u="none" strike="noStrike" cap="none" normalizeH="0" baseline="-25000" dirty="0" err="1">
                          <a:ln>
                            <a:noFill/>
                          </a:ln>
                          <a:solidFill>
                            <a:schemeClr val="tx1"/>
                          </a:solidFill>
                          <a:effectLst/>
                          <a:latin typeface="Times New Roman" pitchFamily="18" charset="0"/>
                        </a:rPr>
                        <a:t>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a:ln>
                            <a:noFill/>
                          </a:ln>
                          <a:solidFill>
                            <a:schemeClr val="tx1"/>
                          </a:solidFill>
                          <a:effectLst/>
                          <a:latin typeface="Times New Roman" pitchFamily="18" charset="0"/>
                        </a:rPr>
                        <a:t>C</a:t>
                      </a:r>
                      <a:r>
                        <a:rPr kumimoji="0" lang="en-US" sz="2000" b="0" i="1" u="none" strike="noStrike" cap="none" normalizeH="0" baseline="-25000" dirty="0">
                          <a:ln>
                            <a:noFill/>
                          </a:ln>
                          <a:solidFill>
                            <a:schemeClr val="tx1"/>
                          </a:solidFill>
                          <a:effectLst/>
                          <a:latin typeface="Times New Roman" pitchFamily="18" charset="0"/>
                        </a:rPr>
                        <a:t>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err="1">
                          <a:ln>
                            <a:noFill/>
                          </a:ln>
                          <a:solidFill>
                            <a:schemeClr val="tx1"/>
                          </a:solidFill>
                          <a:effectLst/>
                          <a:latin typeface="Times New Roman" pitchFamily="18" charset="0"/>
                        </a:rPr>
                        <a:t>T</a:t>
                      </a:r>
                      <a:r>
                        <a:rPr kumimoji="0" lang="en-US" sz="2000" b="0" i="1" u="none" strike="noStrike" cap="none" normalizeH="0" baseline="-25000" dirty="0" err="1">
                          <a:ln>
                            <a:noFill/>
                          </a:ln>
                          <a:solidFill>
                            <a:schemeClr val="tx1"/>
                          </a:solidFill>
                          <a:effectLst/>
                          <a:latin typeface="Times New Roman" pitchFamily="18" charset="0"/>
                        </a:rPr>
                        <a:t>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a:ln>
                            <a:noFill/>
                          </a:ln>
                          <a:solidFill>
                            <a:schemeClr val="tx1"/>
                          </a:solidFill>
                          <a:effectLst/>
                          <a:latin typeface="Times New Roman" pitchFamily="18" charset="0"/>
                        </a:rPr>
                        <a:t>S</a:t>
                      </a:r>
                      <a:r>
                        <a:rPr kumimoji="0" lang="en-US" sz="2000" b="0" i="1" u="none" strike="noStrike" cap="none" normalizeH="0" baseline="-25000" dirty="0">
                          <a:ln>
                            <a:noFill/>
                          </a:ln>
                          <a:solidFill>
                            <a:schemeClr val="tx1"/>
                          </a:solidFill>
                          <a:effectLst/>
                          <a:latin typeface="Times New Roman" pitchFamily="18" charset="0"/>
                        </a:rPr>
                        <a:t>t</a:t>
                      </a:r>
                      <a:endParaRPr kumimoji="0" lang="en-US" sz="2000" b="0" i="0" u="none" strike="noStrike" cap="none" normalizeH="0" baseline="0" dirty="0">
                        <a:ln>
                          <a:noFill/>
                        </a:ln>
                        <a:solidFill>
                          <a:schemeClr val="tx1"/>
                        </a:solidFill>
                        <a:effectLst/>
                        <a:latin typeface="Arial" charset="0"/>
                      </a:endParaRP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Arial" charset="0"/>
                        </a:rPr>
                        <a:t>Holt-Winters' model</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Arial" charset="0"/>
                        </a:rPr>
                        <a:t>any, all, none, others</a:t>
                      </a: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2000" b="0" i="0" u="none" strike="noStrike" cap="none" normalizeH="0" baseline="0" dirty="0">
                          <a:ln>
                            <a:noFill/>
                          </a:ln>
                          <a:solidFill>
                            <a:schemeClr val="tx1"/>
                          </a:solidFill>
                          <a:effectLst/>
                          <a:latin typeface="Arial" charset="0"/>
                        </a:rPr>
                        <a:t>ARIMA models</a:t>
                      </a:r>
                    </a:p>
                  </a:txBody>
                  <a:tcPr anchor="b"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05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a:t>Forecasting with </a:t>
            </a:r>
            <a:r>
              <a:rPr lang="en-US" i="1" dirty="0" err="1">
                <a:latin typeface="Times New Roman" pitchFamily="18" charset="0"/>
              </a:rPr>
              <a:t>R</a:t>
            </a:r>
            <a:r>
              <a:rPr lang="en-US" i="1" baseline="-25000" dirty="0" err="1">
                <a:latin typeface="Times New Roman" pitchFamily="18" charset="0"/>
              </a:rPr>
              <a:t>t</a:t>
            </a:r>
            <a:r>
              <a:rPr lang="en-US" dirty="0"/>
              <a:t> and </a:t>
            </a:r>
            <a:r>
              <a:rPr lang="en-US" i="1" dirty="0">
                <a:latin typeface="Times New Roman" pitchFamily="18" charset="0"/>
              </a:rPr>
              <a:t>C</a:t>
            </a:r>
            <a:r>
              <a:rPr lang="en-US" i="1" baseline="-25000" dirty="0">
                <a:latin typeface="Times New Roman" pitchFamily="18" charset="0"/>
              </a:rPr>
              <a:t>t</a:t>
            </a:r>
            <a:r>
              <a:rPr lang="en-US" dirty="0">
                <a:latin typeface="Times New Roman" pitchFamily="18" charset="0"/>
              </a:rPr>
              <a:t> </a:t>
            </a:r>
          </a:p>
        </p:txBody>
      </p:sp>
      <p:sp>
        <p:nvSpPr>
          <p:cNvPr id="210947" name="Rectangle 3"/>
          <p:cNvSpPr>
            <a:spLocks noGrp="1" noChangeArrowheads="1"/>
          </p:cNvSpPr>
          <p:nvPr>
            <p:ph type="body" idx="1"/>
          </p:nvPr>
        </p:nvSpPr>
        <p:spPr/>
        <p:txBody>
          <a:bodyPr/>
          <a:lstStyle/>
          <a:p>
            <a:pPr eaLnBrk="1" hangingPunct="1"/>
            <a:r>
              <a:rPr lang="en-US" dirty="0"/>
              <a:t>With no trend or seasonality (i.e., only cyclical and random components), we cannot do anything very sophisticated</a:t>
            </a:r>
          </a:p>
          <a:p>
            <a:pPr eaLnBrk="1" hangingPunct="1"/>
            <a:r>
              <a:rPr lang="en-US" dirty="0"/>
              <a:t>The basic strategy is to estimate the current "level" (call it </a:t>
            </a:r>
            <a:r>
              <a:rPr lang="en-US" i="1" dirty="0">
                <a:latin typeface="Times New Roman" pitchFamily="18" charset="0"/>
              </a:rPr>
              <a:t>L</a:t>
            </a:r>
            <a:r>
              <a:rPr lang="en-US" i="1" baseline="-25000" dirty="0">
                <a:latin typeface="Times New Roman" pitchFamily="18" charset="0"/>
              </a:rPr>
              <a:t>t</a:t>
            </a:r>
            <a:r>
              <a:rPr lang="en-US" dirty="0"/>
              <a:t>) of the time series, and then take the </a:t>
            </a:r>
            <a:r>
              <a:rPr lang="en-US" i="1" dirty="0">
                <a:latin typeface="Times New Roman" pitchFamily="18" charset="0"/>
              </a:rPr>
              <a:t>k</a:t>
            </a:r>
            <a:r>
              <a:rPr lang="en-US" dirty="0"/>
              <a:t>-step-ahead forecast at time </a:t>
            </a:r>
            <a:r>
              <a:rPr lang="en-US" i="1" dirty="0">
                <a:latin typeface="Times New Roman" pitchFamily="18" charset="0"/>
              </a:rPr>
              <a:t>t</a:t>
            </a:r>
            <a:r>
              <a:rPr lang="en-US" dirty="0"/>
              <a:t> to be simply the current level:</a:t>
            </a:r>
          </a:p>
          <a:p>
            <a:pPr eaLnBrk="1" hangingPunct="1"/>
            <a:endParaRPr lang="en-US" dirty="0"/>
          </a:p>
          <a:p>
            <a:pPr eaLnBrk="1" hangingPunct="1"/>
            <a:endParaRPr lang="en-US" dirty="0"/>
          </a:p>
          <a:p>
            <a:pPr eaLnBrk="1" hangingPunct="1"/>
            <a:endParaRPr lang="en-US" dirty="0"/>
          </a:p>
          <a:p>
            <a:pPr eaLnBrk="1" hangingPunct="1"/>
            <a:r>
              <a:rPr lang="en-US" dirty="0"/>
              <a:t>Two common methods for estimating the current level are an </a:t>
            </a:r>
            <a:r>
              <a:rPr lang="en-US" b="1" i="1" dirty="0">
                <a:latin typeface="Times New Roman" pitchFamily="18" charset="0"/>
              </a:rPr>
              <a:t>m</a:t>
            </a:r>
            <a:r>
              <a:rPr lang="en-US" b="1" dirty="0"/>
              <a:t>-period MA</a:t>
            </a:r>
            <a:r>
              <a:rPr lang="en-US" dirty="0"/>
              <a:t> and an </a:t>
            </a:r>
            <a:r>
              <a:rPr lang="en-US" b="1" dirty="0"/>
              <a:t>EWMA</a:t>
            </a:r>
            <a:r>
              <a:rPr lang="en-US" dirty="0"/>
              <a:t>, which are nothing more than simple methods of </a:t>
            </a:r>
            <a:r>
              <a:rPr lang="en-US" b="1" dirty="0"/>
              <a:t>smoothing</a:t>
            </a:r>
            <a:r>
              <a:rPr lang="en-US" dirty="0"/>
              <a:t> the data</a:t>
            </a:r>
          </a:p>
        </p:txBody>
      </p:sp>
      <p:graphicFrame>
        <p:nvGraphicFramePr>
          <p:cNvPr id="210948" name="Object 4"/>
          <p:cNvGraphicFramePr>
            <a:graphicFrameLocks noChangeAspect="1"/>
          </p:cNvGraphicFramePr>
          <p:nvPr/>
        </p:nvGraphicFramePr>
        <p:xfrm>
          <a:off x="1454150" y="3735388"/>
          <a:ext cx="3711575" cy="511175"/>
        </p:xfrm>
        <a:graphic>
          <a:graphicData uri="http://schemas.openxmlformats.org/presentationml/2006/ole">
            <mc:AlternateContent xmlns:mc="http://schemas.openxmlformats.org/markup-compatibility/2006">
              <mc:Choice xmlns:v="urn:schemas-microsoft-com:vml" Requires="v">
                <p:oleObj spid="_x0000_s11374" name="Equation" r:id="rId3" imgW="1841400" imgH="253800" progId="Equation.3">
                  <p:embed/>
                </p:oleObj>
              </mc:Choice>
              <mc:Fallback>
                <p:oleObj name="Equation" r:id="rId3" imgW="18414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150" y="3735388"/>
                        <a:ext cx="3711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5968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i="1" dirty="0">
                <a:latin typeface="Times New Roman" pitchFamily="18" charset="0"/>
              </a:rPr>
              <a:t>m</a:t>
            </a:r>
            <a:r>
              <a:rPr lang="en-US" dirty="0"/>
              <a:t>-period MA</a:t>
            </a:r>
            <a:r>
              <a:rPr lang="en-US" dirty="0">
                <a:latin typeface="Times New Roman" pitchFamily="18" charset="0"/>
              </a:rPr>
              <a:t> </a:t>
            </a:r>
          </a:p>
        </p:txBody>
      </p:sp>
      <p:sp>
        <p:nvSpPr>
          <p:cNvPr id="211971" name="Rectangle 3"/>
          <p:cNvSpPr>
            <a:spLocks noGrp="1" noChangeArrowheads="1"/>
          </p:cNvSpPr>
          <p:nvPr>
            <p:ph type="body" idx="1"/>
          </p:nvPr>
        </p:nvSpPr>
        <p:spPr/>
        <p:txBody>
          <a:bodyPr/>
          <a:lstStyle/>
          <a:p>
            <a:pPr eaLnBrk="1" hangingPunct="1"/>
            <a:r>
              <a:rPr lang="en-US" dirty="0"/>
              <a:t>The </a:t>
            </a:r>
            <a:r>
              <a:rPr lang="en-US" i="1" dirty="0">
                <a:latin typeface="Times New Roman" pitchFamily="18" charset="0"/>
              </a:rPr>
              <a:t>m</a:t>
            </a:r>
            <a:r>
              <a:rPr lang="en-US" dirty="0"/>
              <a:t>-period MA estimate of the level of the time series at current time </a:t>
            </a:r>
            <a:r>
              <a:rPr lang="en-US" i="1" dirty="0">
                <a:latin typeface="Times New Roman" pitchFamily="18" charset="0"/>
              </a:rPr>
              <a:t>t</a:t>
            </a:r>
            <a:r>
              <a:rPr lang="en-US" dirty="0"/>
              <a:t> is:</a:t>
            </a:r>
          </a:p>
          <a:p>
            <a:pPr eaLnBrk="1" hangingPunct="1"/>
            <a:endParaRPr lang="en-US" dirty="0"/>
          </a:p>
          <a:p>
            <a:pPr eaLnBrk="1" hangingPunct="1"/>
            <a:endParaRPr lang="en-US" dirty="0"/>
          </a:p>
          <a:p>
            <a:pPr eaLnBrk="1" hangingPunct="1"/>
            <a:endParaRPr lang="en-US" dirty="0"/>
          </a:p>
          <a:p>
            <a:pPr eaLnBrk="1" hangingPunct="1">
              <a:buFontTx/>
              <a:buNone/>
            </a:pPr>
            <a:r>
              <a:rPr lang="en-US" dirty="0"/>
              <a:t>	a simple "moving average" of the past </a:t>
            </a:r>
            <a:r>
              <a:rPr lang="en-US" i="1" dirty="0">
                <a:latin typeface="Times New Roman" pitchFamily="18" charset="0"/>
              </a:rPr>
              <a:t>m</a:t>
            </a:r>
            <a:r>
              <a:rPr lang="en-US" dirty="0"/>
              <a:t> observations of the time series</a:t>
            </a:r>
          </a:p>
          <a:p>
            <a:pPr eaLnBrk="1" hangingPunct="1">
              <a:buFontTx/>
              <a:buNone/>
            </a:pPr>
            <a:endParaRPr lang="en-US" dirty="0"/>
          </a:p>
          <a:p>
            <a:pPr eaLnBrk="1" hangingPunct="1"/>
            <a:r>
              <a:rPr lang="en-US" dirty="0"/>
              <a:t>The </a:t>
            </a:r>
            <a:r>
              <a:rPr lang="en-US" i="1" dirty="0">
                <a:latin typeface="Times New Roman" pitchFamily="18" charset="0"/>
              </a:rPr>
              <a:t>k</a:t>
            </a:r>
            <a:r>
              <a:rPr lang="en-US" dirty="0"/>
              <a:t>-step-ahead forecast at time </a:t>
            </a:r>
            <a:r>
              <a:rPr lang="en-US" i="1" dirty="0">
                <a:latin typeface="Times New Roman" pitchFamily="18" charset="0"/>
              </a:rPr>
              <a:t>t</a:t>
            </a:r>
            <a:r>
              <a:rPr lang="en-US" dirty="0"/>
              <a:t> is:</a:t>
            </a:r>
          </a:p>
        </p:txBody>
      </p:sp>
      <p:graphicFrame>
        <p:nvGraphicFramePr>
          <p:cNvPr id="3074" name="Object 4"/>
          <p:cNvGraphicFramePr>
            <a:graphicFrameLocks noChangeAspect="1"/>
          </p:cNvGraphicFramePr>
          <p:nvPr>
            <p:extLst>
              <p:ext uri="{D42A27DB-BD31-4B8C-83A1-F6EECF244321}">
                <p14:modId xmlns:p14="http://schemas.microsoft.com/office/powerpoint/2010/main" val="934847567"/>
              </p:ext>
            </p:extLst>
          </p:nvPr>
        </p:nvGraphicFramePr>
        <p:xfrm>
          <a:off x="2149475" y="2181269"/>
          <a:ext cx="3504960" cy="812160"/>
        </p:xfrm>
        <a:graphic>
          <a:graphicData uri="http://schemas.openxmlformats.org/presentationml/2006/ole">
            <mc:AlternateContent xmlns:mc="http://schemas.openxmlformats.org/markup-compatibility/2006">
              <mc:Choice xmlns:v="urn:schemas-microsoft-com:vml" Requires="v">
                <p:oleObj spid="_x0000_s12508" name="Equation" r:id="rId3" imgW="1752480" imgH="406080" progId="Equation.3">
                  <p:embed/>
                </p:oleObj>
              </mc:Choice>
              <mc:Fallback>
                <p:oleObj name="Equation" r:id="rId3" imgW="1752480" imgH="406080" progId="Equation.3">
                  <p:embed/>
                  <p:pic>
                    <p:nvPicPr>
                      <p:cNvPr id="0" name=""/>
                      <p:cNvPicPr>
                        <a:picLocks noChangeAspect="1" noChangeArrowheads="1"/>
                      </p:cNvPicPr>
                      <p:nvPr/>
                    </p:nvPicPr>
                    <p:blipFill>
                      <a:blip r:embed="rId4"/>
                      <a:srcRect/>
                      <a:stretch>
                        <a:fillRect/>
                      </a:stretch>
                    </p:blipFill>
                    <p:spPr bwMode="auto">
                      <a:xfrm>
                        <a:off x="2149475" y="2181269"/>
                        <a:ext cx="3504960" cy="812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3" name="Object 5"/>
          <p:cNvGraphicFramePr>
            <a:graphicFrameLocks noChangeAspect="1"/>
          </p:cNvGraphicFramePr>
          <p:nvPr/>
        </p:nvGraphicFramePr>
        <p:xfrm>
          <a:off x="1466850" y="5194300"/>
          <a:ext cx="1462088" cy="512763"/>
        </p:xfrm>
        <a:graphic>
          <a:graphicData uri="http://schemas.openxmlformats.org/presentationml/2006/ole">
            <mc:AlternateContent xmlns:mc="http://schemas.openxmlformats.org/markup-compatibility/2006">
              <mc:Choice xmlns:v="urn:schemas-microsoft-com:vml" Requires="v">
                <p:oleObj spid="_x0000_s12509" name="Equation" r:id="rId5" imgW="723600" imgH="253800" progId="Equation.3">
                  <p:embed/>
                </p:oleObj>
              </mc:Choice>
              <mc:Fallback>
                <p:oleObj name="Equation" r:id="rId5" imgW="7236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850" y="5194300"/>
                        <a:ext cx="14620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9644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pPr eaLnBrk="1" hangingPunct="1"/>
            <a:r>
              <a:rPr lang="en-US"/>
              <a:t>A Note on the Forecasting Notation</a:t>
            </a:r>
            <a:endParaRPr lang="en-US">
              <a:latin typeface="Times New Roman" pitchFamily="18" charset="0"/>
            </a:endParaRPr>
          </a:p>
        </p:txBody>
      </p:sp>
      <p:sp>
        <p:nvSpPr>
          <p:cNvPr id="282627" name="Rectangle 3"/>
          <p:cNvSpPr>
            <a:spLocks noGrp="1" noChangeArrowheads="1"/>
          </p:cNvSpPr>
          <p:nvPr>
            <p:ph type="body" idx="1"/>
          </p:nvPr>
        </p:nvSpPr>
        <p:spPr/>
        <p:txBody>
          <a:bodyPr/>
          <a:lstStyle/>
          <a:p>
            <a:pPr eaLnBrk="1" hangingPunct="1"/>
            <a:r>
              <a:rPr lang="en-US" dirty="0"/>
              <a:t>           is general notation for the forecast of </a:t>
            </a:r>
            <a:r>
              <a:rPr lang="en-US" i="1" dirty="0" err="1">
                <a:latin typeface="Times New Roman" pitchFamily="18" charset="0"/>
              </a:rPr>
              <a:t>y</a:t>
            </a:r>
            <a:r>
              <a:rPr lang="en-US" i="1" baseline="-25000" dirty="0" err="1">
                <a:latin typeface="Times New Roman" pitchFamily="18" charset="0"/>
              </a:rPr>
              <a:t>t</a:t>
            </a:r>
            <a:r>
              <a:rPr lang="en-US" baseline="-25000" dirty="0" err="1">
                <a:latin typeface="Times New Roman" pitchFamily="18" charset="0"/>
              </a:rPr>
              <a:t>+</a:t>
            </a:r>
            <a:r>
              <a:rPr lang="en-US" i="1" baseline="-25000" dirty="0" err="1">
                <a:latin typeface="Times New Roman" pitchFamily="18" charset="0"/>
              </a:rPr>
              <a:t>k</a:t>
            </a:r>
            <a:r>
              <a:rPr lang="en-US" dirty="0"/>
              <a:t>, given all data up to and including time </a:t>
            </a:r>
            <a:r>
              <a:rPr lang="en-US" i="1" dirty="0">
                <a:latin typeface="Times New Roman" pitchFamily="18" charset="0"/>
              </a:rPr>
              <a:t>t</a:t>
            </a:r>
            <a:r>
              <a:rPr lang="en-US" dirty="0"/>
              <a:t>.  </a:t>
            </a:r>
          </a:p>
          <a:p>
            <a:pPr lvl="1" eaLnBrk="1" hangingPunct="1"/>
            <a:r>
              <a:rPr lang="en-US" dirty="0"/>
              <a:t>Viewing </a:t>
            </a:r>
            <a:r>
              <a:rPr lang="en-US" i="1" dirty="0">
                <a:latin typeface="Times New Roman" pitchFamily="18" charset="0"/>
              </a:rPr>
              <a:t>t</a:t>
            </a:r>
            <a:r>
              <a:rPr lang="en-US" dirty="0"/>
              <a:t> as the "current" time, we can view           as the </a:t>
            </a:r>
            <a:r>
              <a:rPr lang="en-US" i="1" dirty="0">
                <a:latin typeface="Times New Roman" pitchFamily="18" charset="0"/>
              </a:rPr>
              <a:t>k</a:t>
            </a:r>
            <a:r>
              <a:rPr lang="en-US" dirty="0"/>
              <a:t>-step-ahead forecast at time </a:t>
            </a:r>
            <a:r>
              <a:rPr lang="en-US" i="1" dirty="0">
                <a:latin typeface="Times New Roman" pitchFamily="18" charset="0"/>
              </a:rPr>
              <a:t>t</a:t>
            </a:r>
            <a:endParaRPr lang="en-US" dirty="0"/>
          </a:p>
          <a:p>
            <a:pPr lvl="1" eaLnBrk="1" hangingPunct="1"/>
            <a:r>
              <a:rPr lang="en-US" dirty="0"/>
              <a:t>You are not allowed to use </a:t>
            </a:r>
            <a:r>
              <a:rPr lang="en-US" i="1" dirty="0">
                <a:latin typeface="Times New Roman" pitchFamily="18" charset="0"/>
              </a:rPr>
              <a:t>y</a:t>
            </a:r>
            <a:r>
              <a:rPr lang="en-US" i="1" baseline="-25000" dirty="0">
                <a:latin typeface="Times New Roman" pitchFamily="18" charset="0"/>
              </a:rPr>
              <a:t>t</a:t>
            </a:r>
            <a:r>
              <a:rPr lang="en-US" baseline="-25000" dirty="0">
                <a:latin typeface="Times New Roman" pitchFamily="18" charset="0"/>
              </a:rPr>
              <a:t>+1</a:t>
            </a:r>
            <a:r>
              <a:rPr lang="en-US" dirty="0"/>
              <a:t>, </a:t>
            </a:r>
            <a:r>
              <a:rPr lang="en-US" i="1" dirty="0">
                <a:latin typeface="Times New Roman" pitchFamily="18" charset="0"/>
              </a:rPr>
              <a:t>y</a:t>
            </a:r>
            <a:r>
              <a:rPr lang="en-US" i="1" baseline="-25000" dirty="0">
                <a:latin typeface="Times New Roman" pitchFamily="18" charset="0"/>
              </a:rPr>
              <a:t>t</a:t>
            </a:r>
            <a:r>
              <a:rPr lang="en-US" baseline="-25000" dirty="0">
                <a:latin typeface="Times New Roman" pitchFamily="18" charset="0"/>
              </a:rPr>
              <a:t>+2</a:t>
            </a:r>
            <a:r>
              <a:rPr lang="en-US" dirty="0"/>
              <a:t>, . . .  to forecast </a:t>
            </a:r>
            <a:r>
              <a:rPr lang="en-US" i="1" dirty="0" err="1">
                <a:latin typeface="Times New Roman" pitchFamily="18" charset="0"/>
              </a:rPr>
              <a:t>y</a:t>
            </a:r>
            <a:r>
              <a:rPr lang="en-US" i="1" baseline="-25000" dirty="0" err="1">
                <a:latin typeface="Times New Roman" pitchFamily="18" charset="0"/>
              </a:rPr>
              <a:t>t</a:t>
            </a:r>
            <a:r>
              <a:rPr lang="en-US" baseline="-25000" dirty="0" err="1">
                <a:latin typeface="Times New Roman" pitchFamily="18" charset="0"/>
              </a:rPr>
              <a:t>+</a:t>
            </a:r>
            <a:r>
              <a:rPr lang="en-US" i="1" baseline="-25000" dirty="0" err="1">
                <a:latin typeface="Times New Roman" pitchFamily="18" charset="0"/>
              </a:rPr>
              <a:t>k</a:t>
            </a:r>
            <a:r>
              <a:rPr lang="en-US" dirty="0"/>
              <a:t>. Otherwise, it would not be a forecast</a:t>
            </a:r>
          </a:p>
          <a:p>
            <a:pPr eaLnBrk="1" hangingPunct="1">
              <a:spcBef>
                <a:spcPct val="70000"/>
              </a:spcBef>
            </a:pPr>
            <a:r>
              <a:rPr lang="en-US" dirty="0"/>
              <a:t>This is general notation. Two special cases in which we are primarily interested are:</a:t>
            </a:r>
          </a:p>
          <a:p>
            <a:pPr lvl="1" eaLnBrk="1" hangingPunct="1">
              <a:spcBef>
                <a:spcPct val="40000"/>
              </a:spcBef>
            </a:pPr>
            <a:r>
              <a:rPr lang="en-US" dirty="0"/>
              <a:t>   			the </a:t>
            </a:r>
            <a:r>
              <a:rPr lang="en-US" b="1" dirty="0"/>
              <a:t>fits</a:t>
            </a:r>
            <a:r>
              <a:rPr lang="en-US" dirty="0"/>
              <a:t> (i.e., one-step-ahead</a:t>
            </a:r>
            <a:br>
              <a:rPr lang="en-US" dirty="0"/>
            </a:br>
            <a:r>
              <a:rPr lang="en-US" dirty="0"/>
              <a:t>				predictions over training data)  </a:t>
            </a:r>
          </a:p>
          <a:p>
            <a:pPr lvl="1" eaLnBrk="1" hangingPunct="1"/>
            <a:r>
              <a:rPr lang="en-US" dirty="0"/>
              <a:t>    			the true </a:t>
            </a:r>
            <a:r>
              <a:rPr lang="en-US" b="1" dirty="0"/>
              <a:t>forecasts</a:t>
            </a:r>
            <a:r>
              <a:rPr lang="en-US" dirty="0"/>
              <a:t>  </a:t>
            </a:r>
          </a:p>
        </p:txBody>
      </p:sp>
      <p:graphicFrame>
        <p:nvGraphicFramePr>
          <p:cNvPr id="4098" name="Object 5"/>
          <p:cNvGraphicFramePr>
            <a:graphicFrameLocks noChangeAspect="1"/>
          </p:cNvGraphicFramePr>
          <p:nvPr/>
        </p:nvGraphicFramePr>
        <p:xfrm>
          <a:off x="850900" y="1166813"/>
          <a:ext cx="844550" cy="511175"/>
        </p:xfrm>
        <a:graphic>
          <a:graphicData uri="http://schemas.openxmlformats.org/presentationml/2006/ole">
            <mc:AlternateContent xmlns:mc="http://schemas.openxmlformats.org/markup-compatibility/2006">
              <mc:Choice xmlns:v="urn:schemas-microsoft-com:vml" Requires="v">
                <p:oleObj spid="_x0000_s13750" name="Equation" r:id="rId3" imgW="419040" imgH="253800" progId="Equation.3">
                  <p:embed/>
                </p:oleObj>
              </mc:Choice>
              <mc:Fallback>
                <p:oleObj name="Equation" r:id="rId3" imgW="4190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1166813"/>
                        <a:ext cx="8445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0" name="Object 6"/>
          <p:cNvGraphicFramePr>
            <a:graphicFrameLocks noChangeAspect="1"/>
          </p:cNvGraphicFramePr>
          <p:nvPr>
            <p:extLst>
              <p:ext uri="{D42A27DB-BD31-4B8C-83A1-F6EECF244321}">
                <p14:modId xmlns:p14="http://schemas.microsoft.com/office/powerpoint/2010/main" val="2327849205"/>
              </p:ext>
            </p:extLst>
          </p:nvPr>
        </p:nvGraphicFramePr>
        <p:xfrm>
          <a:off x="7176589" y="2036627"/>
          <a:ext cx="844550" cy="511175"/>
        </p:xfrm>
        <a:graphic>
          <a:graphicData uri="http://schemas.openxmlformats.org/presentationml/2006/ole">
            <mc:AlternateContent xmlns:mc="http://schemas.openxmlformats.org/markup-compatibility/2006">
              <mc:Choice xmlns:v="urn:schemas-microsoft-com:vml" Requires="v">
                <p:oleObj spid="_x0000_s13751" name="Equation" r:id="rId5" imgW="419040" imgH="253800" progId="Equation.3">
                  <p:embed/>
                </p:oleObj>
              </mc:Choice>
              <mc:Fallback>
                <p:oleObj name="Equation" r:id="rId5" imgW="4190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589" y="2036627"/>
                        <a:ext cx="8445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1" name="Object 7"/>
          <p:cNvGraphicFramePr>
            <a:graphicFrameLocks noChangeAspect="1"/>
          </p:cNvGraphicFramePr>
          <p:nvPr>
            <p:extLst>
              <p:ext uri="{D42A27DB-BD31-4B8C-83A1-F6EECF244321}">
                <p14:modId xmlns:p14="http://schemas.microsoft.com/office/powerpoint/2010/main" val="16868072"/>
              </p:ext>
            </p:extLst>
          </p:nvPr>
        </p:nvGraphicFramePr>
        <p:xfrm>
          <a:off x="1257300" y="4723040"/>
          <a:ext cx="2635250" cy="536575"/>
        </p:xfrm>
        <a:graphic>
          <a:graphicData uri="http://schemas.openxmlformats.org/presentationml/2006/ole">
            <mc:AlternateContent xmlns:mc="http://schemas.openxmlformats.org/markup-compatibility/2006">
              <mc:Choice xmlns:v="urn:schemas-microsoft-com:vml" Requires="v">
                <p:oleObj spid="_x0000_s13752" name="Equation" r:id="rId6" imgW="1307880" imgH="266400" progId="Equation.3">
                  <p:embed/>
                </p:oleObj>
              </mc:Choice>
              <mc:Fallback>
                <p:oleObj name="Equation" r:id="rId6" imgW="1307880" imgH="266400" progId="Equation.3">
                  <p:embed/>
                  <p:pic>
                    <p:nvPicPr>
                      <p:cNvPr id="0" name=""/>
                      <p:cNvPicPr>
                        <a:picLocks noChangeAspect="1" noChangeArrowheads="1"/>
                      </p:cNvPicPr>
                      <p:nvPr/>
                    </p:nvPicPr>
                    <p:blipFill>
                      <a:blip r:embed="rId7"/>
                      <a:srcRect/>
                      <a:stretch>
                        <a:fillRect/>
                      </a:stretch>
                    </p:blipFill>
                    <p:spPr bwMode="auto">
                      <a:xfrm>
                        <a:off x="1257300" y="4723040"/>
                        <a:ext cx="26352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32" name="Object 8"/>
          <p:cNvGraphicFramePr>
            <a:graphicFrameLocks noChangeAspect="1"/>
          </p:cNvGraphicFramePr>
          <p:nvPr>
            <p:extLst>
              <p:ext uri="{D42A27DB-BD31-4B8C-83A1-F6EECF244321}">
                <p14:modId xmlns:p14="http://schemas.microsoft.com/office/powerpoint/2010/main" val="3323886395"/>
              </p:ext>
            </p:extLst>
          </p:nvPr>
        </p:nvGraphicFramePr>
        <p:xfrm>
          <a:off x="1308100" y="5478463"/>
          <a:ext cx="2560638" cy="536575"/>
        </p:xfrm>
        <a:graphic>
          <a:graphicData uri="http://schemas.openxmlformats.org/presentationml/2006/ole">
            <mc:AlternateContent xmlns:mc="http://schemas.openxmlformats.org/markup-compatibility/2006">
              <mc:Choice xmlns:v="urn:schemas-microsoft-com:vml" Requires="v">
                <p:oleObj spid="_x0000_s13753" name="Equation" r:id="rId8" imgW="1269720" imgH="266400" progId="Equation.3">
                  <p:embed/>
                </p:oleObj>
              </mc:Choice>
              <mc:Fallback>
                <p:oleObj name="Equation" r:id="rId8" imgW="1269720" imgH="266400" progId="Equation.3">
                  <p:embed/>
                  <p:pic>
                    <p:nvPicPr>
                      <p:cNvPr id="0" name=""/>
                      <p:cNvPicPr>
                        <a:picLocks noChangeAspect="1" noChangeArrowheads="1"/>
                      </p:cNvPicPr>
                      <p:nvPr/>
                    </p:nvPicPr>
                    <p:blipFill>
                      <a:blip r:embed="rId9"/>
                      <a:srcRect/>
                      <a:stretch>
                        <a:fillRect/>
                      </a:stretch>
                    </p:blipFill>
                    <p:spPr bwMode="auto">
                      <a:xfrm>
                        <a:off x="1308100" y="5478463"/>
                        <a:ext cx="2560638"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091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Example (chem.csv data)</a:t>
            </a:r>
          </a:p>
        </p:txBody>
      </p:sp>
      <p:sp>
        <p:nvSpPr>
          <p:cNvPr id="35843" name="Rectangle 3"/>
          <p:cNvSpPr>
            <a:spLocks noGrp="1" noChangeArrowheads="1"/>
          </p:cNvSpPr>
          <p:nvPr>
            <p:ph type="body" idx="1"/>
          </p:nvPr>
        </p:nvSpPr>
        <p:spPr/>
        <p:txBody>
          <a:bodyPr/>
          <a:lstStyle/>
          <a:p>
            <a:pPr eaLnBrk="1" hangingPunct="1"/>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197</a:t>
            </a:r>
            <a:r>
              <a:rPr lang="en-US" dirty="0"/>
              <a:t> chemical concentration readings from a chemical production process, taken every 2 hours</a:t>
            </a:r>
          </a:p>
          <a:p>
            <a:pPr eaLnBrk="1" hangingPunct="1"/>
            <a:r>
              <a:rPr lang="en-US" dirty="0"/>
              <a:t>Try and compare MA prediction with different </a:t>
            </a:r>
            <a:r>
              <a:rPr lang="en-US" i="1" dirty="0">
                <a:latin typeface="Times New Roman" pitchFamily="18" charset="0"/>
              </a:rPr>
              <a:t>m</a:t>
            </a:r>
          </a:p>
        </p:txBody>
      </p:sp>
      <p:pic>
        <p:nvPicPr>
          <p:cNvPr id="2" name="Picture 1"/>
          <p:cNvPicPr>
            <a:picLocks noChangeAspect="1"/>
          </p:cNvPicPr>
          <p:nvPr/>
        </p:nvPicPr>
        <p:blipFill rotWithShape="1">
          <a:blip r:embed="rId2"/>
          <a:srcRect t="8140" r="21441" b="20946"/>
          <a:stretch/>
        </p:blipFill>
        <p:spPr>
          <a:xfrm>
            <a:off x="1241408" y="2432481"/>
            <a:ext cx="6408822" cy="4390008"/>
          </a:xfrm>
          <a:prstGeom prst="rect">
            <a:avLst/>
          </a:prstGeom>
        </p:spPr>
      </p:pic>
    </p:spTree>
    <p:extLst>
      <p:ext uri="{BB962C8B-B14F-4D97-AF65-F5344CB8AC3E}">
        <p14:creationId xmlns:p14="http://schemas.microsoft.com/office/powerpoint/2010/main" val="2503499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 filtering/prediction for chem.csv</a:t>
            </a:r>
          </a:p>
        </p:txBody>
      </p:sp>
      <p:sp>
        <p:nvSpPr>
          <p:cNvPr id="3" name="Content Placeholder 2"/>
          <p:cNvSpPr>
            <a:spLocks noGrp="1"/>
          </p:cNvSpPr>
          <p:nvPr>
            <p:ph idx="1"/>
          </p:nvPr>
        </p:nvSpPr>
        <p:spPr/>
        <p:txBody>
          <a:bodyPr/>
          <a:lstStyle/>
          <a:p>
            <a:pPr marL="0" indent="0">
              <a:buNone/>
            </a:pPr>
            <a:r>
              <a:rPr lang="en-US" sz="1600" dirty="0" err="1"/>
              <a:t>chem</a:t>
            </a:r>
            <a:r>
              <a:rPr lang="en-US" sz="1600" dirty="0"/>
              <a:t>&lt;-read.csv("chem.</a:t>
            </a:r>
            <a:r>
              <a:rPr lang="en-US" sz="1600" dirty="0" err="1"/>
              <a:t>csv</a:t>
            </a:r>
            <a:r>
              <a:rPr lang="en-US" sz="1600" dirty="0"/>
              <a:t>",header=F)</a:t>
            </a:r>
          </a:p>
          <a:p>
            <a:pPr marL="0" indent="0">
              <a:buNone/>
            </a:pPr>
            <a:r>
              <a:rPr lang="en-US" sz="1600" dirty="0"/>
              <a:t>y&lt;-</a:t>
            </a:r>
            <a:r>
              <a:rPr lang="en-US" sz="1600" dirty="0" err="1"/>
              <a:t>ts</a:t>
            </a:r>
            <a:r>
              <a:rPr lang="en-US" sz="1600" dirty="0"/>
              <a:t>(</a:t>
            </a:r>
            <a:r>
              <a:rPr lang="en-US" sz="1600" dirty="0" err="1"/>
              <a:t>chem</a:t>
            </a:r>
            <a:r>
              <a:rPr lang="en-US" sz="1600" dirty="0"/>
              <a:t>[[1]], frequency=1)  </a:t>
            </a:r>
          </a:p>
          <a:p>
            <a:pPr marL="0" indent="0">
              <a:buNone/>
            </a:pPr>
            <a:r>
              <a:rPr lang="en-US" sz="1600" dirty="0"/>
              <a:t>m=20;k=20;n=length(y)  #m = MA window length, k = prediction horizon</a:t>
            </a:r>
          </a:p>
          <a:p>
            <a:pPr marL="0" indent="0">
              <a:buNone/>
            </a:pPr>
            <a:r>
              <a:rPr lang="en-US" sz="1600" dirty="0"/>
              <a:t>plot(</a:t>
            </a:r>
            <a:r>
              <a:rPr lang="en-US" sz="1600" dirty="0" err="1"/>
              <a:t>y,type</a:t>
            </a:r>
            <a:r>
              <a:rPr lang="en-US" sz="1600" dirty="0"/>
              <a:t>="b",</a:t>
            </a:r>
            <a:r>
              <a:rPr lang="en-US" sz="1600" dirty="0" err="1"/>
              <a:t>xlim</a:t>
            </a:r>
            <a:r>
              <a:rPr lang="en-US" sz="1600" dirty="0"/>
              <a:t>=c(0,n+k))</a:t>
            </a:r>
          </a:p>
          <a:p>
            <a:pPr marL="0" indent="0">
              <a:buNone/>
            </a:pPr>
            <a:r>
              <a:rPr lang="en-US" sz="1600" dirty="0" err="1"/>
              <a:t>MAchem</a:t>
            </a:r>
            <a:r>
              <a:rPr lang="en-US" sz="1600" dirty="0"/>
              <a:t>&lt;-filter(y, filter=rep(1/</a:t>
            </a:r>
            <a:r>
              <a:rPr lang="en-US" sz="1600" dirty="0" err="1"/>
              <a:t>m,m</a:t>
            </a:r>
            <a:r>
              <a:rPr lang="en-US" sz="1600" dirty="0"/>
              <a:t>), method = "convolution", sides = 1)</a:t>
            </a:r>
          </a:p>
          <a:p>
            <a:pPr marL="914400" indent="-914400">
              <a:buNone/>
            </a:pPr>
            <a:r>
              <a:rPr lang="en-US" sz="1600" dirty="0" err="1"/>
              <a:t>yhat</a:t>
            </a:r>
            <a:r>
              <a:rPr lang="en-US" sz="1600" dirty="0"/>
              <a:t>=c(NA, </a:t>
            </a:r>
            <a:r>
              <a:rPr lang="en-US" sz="1600" dirty="0" err="1"/>
              <a:t>MAchem</a:t>
            </a:r>
            <a:r>
              <a:rPr lang="en-US" sz="1600" dirty="0"/>
              <a:t>, rep(</a:t>
            </a:r>
            <a:r>
              <a:rPr lang="en-US" sz="1600" dirty="0" err="1"/>
              <a:t>MAchem</a:t>
            </a:r>
            <a:r>
              <a:rPr lang="en-US" sz="1600" dirty="0"/>
              <a:t>[n],k-1))  #One-step-ahead forecasts. The output of </a:t>
            </a:r>
            <a:r>
              <a:rPr lang="en-US" sz="1600" dirty="0" err="1"/>
              <a:t>MAchem</a:t>
            </a:r>
            <a:r>
              <a:rPr lang="en-US" sz="1600" dirty="0"/>
              <a:t> is </a:t>
            </a:r>
            <a:r>
              <a:rPr lang="en-US" sz="1600" dirty="0" err="1"/>
              <a:t>L_t</a:t>
            </a:r>
            <a:r>
              <a:rPr lang="en-US" sz="1600" dirty="0"/>
              <a:t>. The leading NA in </a:t>
            </a:r>
            <a:r>
              <a:rPr lang="en-US" sz="1600" dirty="0" err="1"/>
              <a:t>yhat</a:t>
            </a:r>
            <a:r>
              <a:rPr lang="en-US" sz="1600" dirty="0"/>
              <a:t> gives </a:t>
            </a:r>
            <a:r>
              <a:rPr lang="en-US" sz="1600" dirty="0" err="1"/>
              <a:t>yhat_t</a:t>
            </a:r>
            <a:r>
              <a:rPr lang="en-US" sz="1600" dirty="0"/>
              <a:t> = L_(t-1)</a:t>
            </a:r>
          </a:p>
          <a:p>
            <a:pPr marL="0" indent="0">
              <a:buNone/>
            </a:pPr>
            <a:r>
              <a:rPr lang="en-US" sz="1600" dirty="0"/>
              <a:t>lines(</a:t>
            </a:r>
            <a:r>
              <a:rPr lang="en-US" sz="1600" dirty="0" err="1"/>
              <a:t>yhat</a:t>
            </a:r>
            <a:r>
              <a:rPr lang="en-US" sz="1600" dirty="0"/>
              <a:t>, col="red")</a:t>
            </a:r>
          </a:p>
          <a:p>
            <a:pPr marL="0" indent="0">
              <a:buNone/>
            </a:pPr>
            <a:endParaRPr lang="en-US" sz="1600" dirty="0"/>
          </a:p>
          <a:p>
            <a:pPr marL="0" indent="0">
              <a:buNone/>
            </a:pPr>
            <a:r>
              <a:rPr lang="en-US" sz="1600" dirty="0"/>
              <a:t>#repeat for m = 1, 5, 20</a:t>
            </a:r>
          </a:p>
        </p:txBody>
      </p:sp>
    </p:spTree>
    <p:extLst>
      <p:ext uri="{BB962C8B-B14F-4D97-AF65-F5344CB8AC3E}">
        <p14:creationId xmlns:p14="http://schemas.microsoft.com/office/powerpoint/2010/main" val="68629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Results</a:t>
            </a:r>
          </a:p>
        </p:txBody>
      </p:sp>
      <p:sp>
        <p:nvSpPr>
          <p:cNvPr id="246787" name="Rectangle 3"/>
          <p:cNvSpPr>
            <a:spLocks noGrp="1" noChangeArrowheads="1"/>
          </p:cNvSpPr>
          <p:nvPr>
            <p:ph type="body" idx="1"/>
          </p:nvPr>
        </p:nvSpPr>
        <p:spPr>
          <a:xfrm>
            <a:off x="5016136" y="4368800"/>
            <a:ext cx="3981813" cy="2157413"/>
          </a:xfrm>
        </p:spPr>
        <p:txBody>
          <a:bodyPr/>
          <a:lstStyle/>
          <a:p>
            <a:pPr eaLnBrk="1" hangingPunct="1"/>
            <a:r>
              <a:rPr lang="en-US" dirty="0"/>
              <a:t>Which </a:t>
            </a:r>
            <a:r>
              <a:rPr lang="en-US" i="1" dirty="0">
                <a:latin typeface="Times New Roman" pitchFamily="18" charset="0"/>
              </a:rPr>
              <a:t>m</a:t>
            </a:r>
            <a:r>
              <a:rPr lang="en-US" dirty="0"/>
              <a:t> works best?</a:t>
            </a:r>
          </a:p>
        </p:txBody>
      </p:sp>
      <p:sp>
        <p:nvSpPr>
          <p:cNvPr id="2" name="TextBox 1"/>
          <p:cNvSpPr txBox="1"/>
          <p:nvPr/>
        </p:nvSpPr>
        <p:spPr>
          <a:xfrm>
            <a:off x="2704011" y="1145960"/>
            <a:ext cx="724878" cy="369332"/>
          </a:xfrm>
          <a:prstGeom prst="rect">
            <a:avLst/>
          </a:prstGeom>
          <a:noFill/>
        </p:spPr>
        <p:txBody>
          <a:bodyPr wrap="none" rtlCol="0">
            <a:spAutoFit/>
          </a:bodyPr>
          <a:lstStyle/>
          <a:p>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 1</a:t>
            </a:r>
          </a:p>
        </p:txBody>
      </p:sp>
      <p:sp>
        <p:nvSpPr>
          <p:cNvPr id="11" name="TextBox 10"/>
          <p:cNvSpPr txBox="1"/>
          <p:nvPr/>
        </p:nvSpPr>
        <p:spPr>
          <a:xfrm>
            <a:off x="6809880" y="1106771"/>
            <a:ext cx="724878" cy="369332"/>
          </a:xfrm>
          <a:prstGeom prst="rect">
            <a:avLst/>
          </a:prstGeom>
          <a:noFill/>
        </p:spPr>
        <p:txBody>
          <a:bodyPr wrap="none" rtlCol="0">
            <a:spAutoFit/>
          </a:bodyPr>
          <a:lstStyle/>
          <a:p>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 5</a:t>
            </a:r>
          </a:p>
        </p:txBody>
      </p:sp>
      <p:sp>
        <p:nvSpPr>
          <p:cNvPr id="12" name="TextBox 11"/>
          <p:cNvSpPr txBox="1"/>
          <p:nvPr/>
        </p:nvSpPr>
        <p:spPr>
          <a:xfrm>
            <a:off x="2494783" y="4054622"/>
            <a:ext cx="827471" cy="369332"/>
          </a:xfrm>
          <a:prstGeom prst="rect">
            <a:avLst/>
          </a:prstGeom>
          <a:noFill/>
        </p:spPr>
        <p:txBody>
          <a:bodyPr wrap="none" rtlCol="0">
            <a:spAutoFit/>
          </a:bodyPr>
          <a:lstStyle/>
          <a:p>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 20</a:t>
            </a:r>
          </a:p>
        </p:txBody>
      </p:sp>
      <p:pic>
        <p:nvPicPr>
          <p:cNvPr id="3789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1162" r="3650" b="8667"/>
          <a:stretch/>
        </p:blipFill>
        <p:spPr bwMode="auto">
          <a:xfrm>
            <a:off x="63091" y="950050"/>
            <a:ext cx="4409070" cy="279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10189" r="3561" b="5998"/>
          <a:stretch/>
        </p:blipFill>
        <p:spPr bwMode="auto">
          <a:xfrm>
            <a:off x="4626335" y="940527"/>
            <a:ext cx="4413143" cy="2924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t="10937" r="3471" b="7825"/>
          <a:stretch/>
        </p:blipFill>
        <p:spPr bwMode="auto">
          <a:xfrm>
            <a:off x="45641" y="3971108"/>
            <a:ext cx="4417261" cy="283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53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US"/>
              <a:t>Three Common Measures of Forecasting Accuracy</a:t>
            </a:r>
            <a:r>
              <a:rPr lang="en-US">
                <a:latin typeface="Times New Roman" pitchFamily="18" charset="0"/>
              </a:rPr>
              <a:t> </a:t>
            </a:r>
          </a:p>
        </p:txBody>
      </p:sp>
      <p:sp>
        <p:nvSpPr>
          <p:cNvPr id="214019" name="Rectangle 3"/>
          <p:cNvSpPr>
            <a:spLocks noGrp="1" noChangeArrowheads="1"/>
          </p:cNvSpPr>
          <p:nvPr>
            <p:ph type="body" idx="1"/>
          </p:nvPr>
        </p:nvSpPr>
        <p:spPr/>
        <p:txBody>
          <a:bodyPr/>
          <a:lstStyle/>
          <a:p>
            <a:pPr eaLnBrk="1" hangingPunct="1">
              <a:buFontTx/>
              <a:buNone/>
            </a:pPr>
            <a:r>
              <a:rPr lang="en-US" dirty="0"/>
              <a:t>	Define the </a:t>
            </a:r>
            <a:r>
              <a:rPr lang="en-US" i="1" u="sng" dirty="0">
                <a:latin typeface="Times New Roman" pitchFamily="18" charset="0"/>
              </a:rPr>
              <a:t>one</a:t>
            </a:r>
            <a:r>
              <a:rPr lang="en-US" dirty="0"/>
              <a:t>-step-ahead forecasting error (aka residual) for </a:t>
            </a:r>
            <a:r>
              <a:rPr lang="en-US" i="1" dirty="0">
                <a:latin typeface="Times New Roman" pitchFamily="18" charset="0"/>
              </a:rPr>
              <a:t>t</a:t>
            </a:r>
            <a:r>
              <a:rPr lang="en-US" dirty="0">
                <a:latin typeface="Times New Roman" pitchFamily="18" charset="0"/>
              </a:rPr>
              <a:t> = 1, 2, . . ., </a:t>
            </a:r>
            <a:r>
              <a:rPr lang="en-US" i="1" dirty="0">
                <a:latin typeface="Times New Roman" pitchFamily="18" charset="0"/>
              </a:rPr>
              <a:t>n</a:t>
            </a:r>
            <a:r>
              <a:rPr lang="en-US" dirty="0">
                <a:latin typeface="Times New Roman" pitchFamily="18" charset="0"/>
              </a:rPr>
              <a:t>:</a:t>
            </a:r>
            <a:r>
              <a:rPr lang="en-US" dirty="0"/>
              <a:t> </a:t>
            </a:r>
          </a:p>
          <a:p>
            <a:pPr eaLnBrk="1" hangingPunct="1"/>
            <a:endParaRPr lang="en-US" dirty="0"/>
          </a:p>
          <a:p>
            <a:pPr eaLnBrk="1" hangingPunct="1"/>
            <a:endParaRPr lang="en-US" dirty="0"/>
          </a:p>
          <a:p>
            <a:pPr eaLnBrk="1" hangingPunct="1"/>
            <a:r>
              <a:rPr lang="en-US" b="1" dirty="0"/>
              <a:t>Mean Square Deviation</a:t>
            </a:r>
            <a:r>
              <a:rPr lang="en-US" dirty="0"/>
              <a:t>: </a:t>
            </a:r>
          </a:p>
          <a:p>
            <a:pPr eaLnBrk="1" hangingPunct="1"/>
            <a:endParaRPr lang="en-US" dirty="0"/>
          </a:p>
          <a:p>
            <a:pPr eaLnBrk="1" hangingPunct="1"/>
            <a:endParaRPr lang="en-US" dirty="0"/>
          </a:p>
          <a:p>
            <a:pPr eaLnBrk="1" hangingPunct="1"/>
            <a:r>
              <a:rPr lang="en-US" b="1" dirty="0"/>
              <a:t>Mean Absolute Deviation</a:t>
            </a:r>
            <a:r>
              <a:rPr lang="en-US" dirty="0"/>
              <a:t>:</a:t>
            </a:r>
          </a:p>
          <a:p>
            <a:pPr eaLnBrk="1" hangingPunct="1"/>
            <a:endParaRPr lang="en-US" dirty="0"/>
          </a:p>
          <a:p>
            <a:pPr eaLnBrk="1" hangingPunct="1"/>
            <a:endParaRPr lang="en-US" dirty="0"/>
          </a:p>
          <a:p>
            <a:pPr eaLnBrk="1" hangingPunct="1"/>
            <a:r>
              <a:rPr lang="en-US" b="1" dirty="0"/>
              <a:t>Mean Absolute Percentage Error</a:t>
            </a:r>
            <a:r>
              <a:rPr lang="en-US" dirty="0"/>
              <a:t>:</a:t>
            </a:r>
          </a:p>
        </p:txBody>
      </p:sp>
      <p:graphicFrame>
        <p:nvGraphicFramePr>
          <p:cNvPr id="5122" name="Object 13"/>
          <p:cNvGraphicFramePr>
            <a:graphicFrameLocks noChangeAspect="1"/>
          </p:cNvGraphicFramePr>
          <p:nvPr>
            <p:extLst>
              <p:ext uri="{D42A27DB-BD31-4B8C-83A1-F6EECF244321}">
                <p14:modId xmlns:p14="http://schemas.microsoft.com/office/powerpoint/2010/main" val="2932520037"/>
              </p:ext>
            </p:extLst>
          </p:nvPr>
        </p:nvGraphicFramePr>
        <p:xfrm>
          <a:off x="4517378" y="1598477"/>
          <a:ext cx="1919287" cy="511175"/>
        </p:xfrm>
        <a:graphic>
          <a:graphicData uri="http://schemas.openxmlformats.org/presentationml/2006/ole">
            <mc:AlternateContent xmlns:mc="http://schemas.openxmlformats.org/markup-compatibility/2006">
              <mc:Choice xmlns:v="urn:schemas-microsoft-com:vml" Requires="v">
                <p:oleObj spid="_x0000_s14786" name="Equation" r:id="rId4" imgW="952200" imgH="253800" progId="Equation.3">
                  <p:embed/>
                </p:oleObj>
              </mc:Choice>
              <mc:Fallback>
                <p:oleObj name="Equation" r:id="rId4" imgW="95220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7378" y="1598477"/>
                        <a:ext cx="19192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0" name="Object 14"/>
          <p:cNvGraphicFramePr>
            <a:graphicFrameLocks noChangeAspect="1"/>
          </p:cNvGraphicFramePr>
          <p:nvPr>
            <p:extLst>
              <p:ext uri="{D42A27DB-BD31-4B8C-83A1-F6EECF244321}">
                <p14:modId xmlns:p14="http://schemas.microsoft.com/office/powerpoint/2010/main" val="1692990321"/>
              </p:ext>
            </p:extLst>
          </p:nvPr>
        </p:nvGraphicFramePr>
        <p:xfrm>
          <a:off x="4592638" y="2474777"/>
          <a:ext cx="2387600" cy="1104900"/>
        </p:xfrm>
        <a:graphic>
          <a:graphicData uri="http://schemas.openxmlformats.org/presentationml/2006/ole">
            <mc:AlternateContent xmlns:mc="http://schemas.openxmlformats.org/markup-compatibility/2006">
              <mc:Choice xmlns:v="urn:schemas-microsoft-com:vml" Requires="v">
                <p:oleObj spid="_x0000_s14787" name="Equation" r:id="rId6" imgW="2387520" imgH="1104840" progId="Equation.3">
                  <p:embed/>
                </p:oleObj>
              </mc:Choice>
              <mc:Fallback>
                <p:oleObj name="Equation" r:id="rId6" imgW="2387520" imgH="11048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2638" y="2474777"/>
                        <a:ext cx="23876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1" name="Object 15"/>
          <p:cNvGraphicFramePr>
            <a:graphicFrameLocks noChangeAspect="1"/>
          </p:cNvGraphicFramePr>
          <p:nvPr>
            <p:extLst>
              <p:ext uri="{D42A27DB-BD31-4B8C-83A1-F6EECF244321}">
                <p14:modId xmlns:p14="http://schemas.microsoft.com/office/powerpoint/2010/main" val="2721837271"/>
              </p:ext>
            </p:extLst>
          </p:nvPr>
        </p:nvGraphicFramePr>
        <p:xfrm>
          <a:off x="4735513" y="3817802"/>
          <a:ext cx="2425700" cy="1041400"/>
        </p:xfrm>
        <a:graphic>
          <a:graphicData uri="http://schemas.openxmlformats.org/presentationml/2006/ole">
            <mc:AlternateContent xmlns:mc="http://schemas.openxmlformats.org/markup-compatibility/2006">
              <mc:Choice xmlns:v="urn:schemas-microsoft-com:vml" Requires="v">
                <p:oleObj spid="_x0000_s14788" name="Equation" r:id="rId8" imgW="2425680" imgH="1041120" progId="Equation.3">
                  <p:embed/>
                </p:oleObj>
              </mc:Choice>
              <mc:Fallback>
                <p:oleObj name="Equation" r:id="rId8" imgW="2425680" imgH="10411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5513" y="3817802"/>
                        <a:ext cx="24257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2" name="Object 16"/>
          <p:cNvGraphicFramePr>
            <a:graphicFrameLocks noChangeAspect="1"/>
          </p:cNvGraphicFramePr>
          <p:nvPr>
            <p:extLst>
              <p:ext uri="{D42A27DB-BD31-4B8C-83A1-F6EECF244321}">
                <p14:modId xmlns:p14="http://schemas.microsoft.com/office/powerpoint/2010/main" val="2576642063"/>
              </p:ext>
            </p:extLst>
          </p:nvPr>
        </p:nvGraphicFramePr>
        <p:xfrm>
          <a:off x="5834063" y="5160827"/>
          <a:ext cx="2882900" cy="1041400"/>
        </p:xfrm>
        <a:graphic>
          <a:graphicData uri="http://schemas.openxmlformats.org/presentationml/2006/ole">
            <mc:AlternateContent xmlns:mc="http://schemas.openxmlformats.org/markup-compatibility/2006">
              <mc:Choice xmlns:v="urn:schemas-microsoft-com:vml" Requires="v">
                <p:oleObj spid="_x0000_s14789" name="Equation" r:id="rId10" imgW="2882880" imgH="1041120" progId="Equation.3">
                  <p:embed/>
                </p:oleObj>
              </mc:Choice>
              <mc:Fallback>
                <p:oleObj name="Equation" r:id="rId10" imgW="2882880" imgH="10411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34063" y="5160827"/>
                        <a:ext cx="28829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086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In the equation for the MSD for a MA forecast with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 5</a:t>
            </a:r>
            <a:r>
              <a:rPr lang="en-US" dirty="0"/>
              <a:t> for the </a:t>
            </a:r>
            <a:r>
              <a:rPr lang="en-US" dirty="0" err="1"/>
              <a:t>chem</a:t>
            </a:r>
            <a:r>
              <a:rPr lang="en-US" dirty="0"/>
              <a:t> data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197</a:t>
            </a:r>
            <a:r>
              <a:rPr lang="en-US" dirty="0"/>
              <a:t>), how many error terms are in the summation?</a:t>
            </a:r>
          </a:p>
          <a:p>
            <a:r>
              <a:rPr lang="en-US" dirty="0"/>
              <a:t>What are the advantages/disadvantages of MSD versus MAD?</a:t>
            </a:r>
          </a:p>
          <a:p>
            <a:r>
              <a:rPr lang="en-US" dirty="0"/>
              <a:t>What are the advantages/disadvantages of MAPE versus the other two measures?</a:t>
            </a:r>
          </a:p>
          <a:p>
            <a:endParaRPr lang="en-US" dirty="0"/>
          </a:p>
          <a:p>
            <a:endParaRPr lang="en-US" dirty="0"/>
          </a:p>
          <a:p>
            <a:endParaRPr lang="en-US" dirty="0"/>
          </a:p>
        </p:txBody>
      </p:sp>
    </p:spTree>
    <p:extLst>
      <p:ext uri="{BB962C8B-B14F-4D97-AF65-F5344CB8AC3E}">
        <p14:creationId xmlns:p14="http://schemas.microsoft.com/office/powerpoint/2010/main" val="285225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t>EWMA (generally better than MA)</a:t>
            </a:r>
            <a:r>
              <a:rPr lang="en-US">
                <a:latin typeface="Times New Roman" pitchFamily="18" charset="0"/>
              </a:rPr>
              <a:t> </a:t>
            </a:r>
          </a:p>
        </p:txBody>
      </p:sp>
      <p:sp>
        <p:nvSpPr>
          <p:cNvPr id="212995" name="Rectangle 3"/>
          <p:cNvSpPr>
            <a:spLocks noGrp="1" noChangeArrowheads="1"/>
          </p:cNvSpPr>
          <p:nvPr>
            <p:ph type="body" idx="1"/>
          </p:nvPr>
        </p:nvSpPr>
        <p:spPr/>
        <p:txBody>
          <a:bodyPr/>
          <a:lstStyle/>
          <a:p>
            <a:pPr eaLnBrk="1" hangingPunct="1"/>
            <a:r>
              <a:rPr lang="en-US" dirty="0"/>
              <a:t>The EWMA estimate of the current level is defined as:</a:t>
            </a:r>
          </a:p>
          <a:p>
            <a:pPr eaLnBrk="1" hangingPunct="1"/>
            <a:endParaRPr lang="en-US" dirty="0"/>
          </a:p>
          <a:p>
            <a:pPr eaLnBrk="1" hangingPunct="1"/>
            <a:endParaRPr lang="en-US" dirty="0"/>
          </a:p>
          <a:p>
            <a:pPr eaLnBrk="1" hangingPunct="1">
              <a:spcBef>
                <a:spcPct val="150000"/>
              </a:spcBef>
              <a:buFontTx/>
              <a:buNone/>
            </a:pPr>
            <a:r>
              <a:rPr lang="en-US" dirty="0"/>
              <a:t>	you pick an </a:t>
            </a:r>
            <a:r>
              <a:rPr lang="en-US" dirty="0">
                <a:latin typeface="Times New Roman" pitchFamily="18" charset="0"/>
                <a:sym typeface="Symbol" pitchFamily="18" charset="2"/>
              </a:rPr>
              <a:t>0 &lt; </a:t>
            </a:r>
            <a:r>
              <a:rPr lang="en-US" i="1" dirty="0">
                <a:latin typeface="Symbol" pitchFamily="18" charset="2"/>
              </a:rPr>
              <a:t>a</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and a starting value </a:t>
            </a:r>
            <a:r>
              <a:rPr lang="en-US" i="1" dirty="0">
                <a:latin typeface="Times New Roman" pitchFamily="18" charset="0"/>
              </a:rPr>
              <a:t>L</a:t>
            </a:r>
            <a:r>
              <a:rPr lang="en-US" baseline="-25000" dirty="0">
                <a:latin typeface="Times New Roman" pitchFamily="18" charset="0"/>
              </a:rPr>
              <a:t>0</a:t>
            </a:r>
            <a:r>
              <a:rPr lang="en-US" dirty="0"/>
              <a:t>, and then calculate </a:t>
            </a:r>
            <a:r>
              <a:rPr lang="en-US" i="1" dirty="0">
                <a:latin typeface="Times New Roman" pitchFamily="18" charset="0"/>
              </a:rPr>
              <a:t>L</a:t>
            </a:r>
            <a:r>
              <a:rPr lang="en-US" i="1" baseline="-25000" dirty="0">
                <a:latin typeface="Times New Roman" pitchFamily="18" charset="0"/>
              </a:rPr>
              <a:t>t</a:t>
            </a:r>
            <a:r>
              <a:rPr lang="en-US" dirty="0"/>
              <a:t> recursively for </a:t>
            </a:r>
            <a:r>
              <a:rPr lang="en-US" i="1" dirty="0">
                <a:latin typeface="Times New Roman" pitchFamily="18" charset="0"/>
              </a:rPr>
              <a:t>t</a:t>
            </a:r>
            <a:r>
              <a:rPr lang="en-US" dirty="0">
                <a:latin typeface="Times New Roman" pitchFamily="18" charset="0"/>
              </a:rPr>
              <a:t> = 1, 2, 3, . . .</a:t>
            </a:r>
          </a:p>
          <a:p>
            <a:pPr eaLnBrk="1" hangingPunct="1">
              <a:spcBef>
                <a:spcPct val="60000"/>
              </a:spcBef>
            </a:pPr>
            <a:r>
              <a:rPr lang="en-US" dirty="0"/>
              <a:t>An equivalent form of the EWMA is:</a:t>
            </a:r>
          </a:p>
          <a:p>
            <a:pPr eaLnBrk="1" hangingPunct="1">
              <a:buFontTx/>
              <a:buNone/>
            </a:pPr>
            <a:endParaRPr lang="en-US" dirty="0"/>
          </a:p>
          <a:p>
            <a:pPr eaLnBrk="1" hangingPunct="1">
              <a:spcBef>
                <a:spcPct val="60000"/>
              </a:spcBef>
              <a:buFontTx/>
              <a:buNone/>
            </a:pPr>
            <a:r>
              <a:rPr lang="en-US" dirty="0"/>
              <a:t>	which shows that the EWMA really is an "exponentially weighted moving average" of the past observations.</a:t>
            </a:r>
          </a:p>
          <a:p>
            <a:pPr eaLnBrk="1" hangingPunct="1">
              <a:spcBef>
                <a:spcPct val="60000"/>
              </a:spcBef>
            </a:pPr>
            <a:r>
              <a:rPr lang="en-US" dirty="0"/>
              <a:t>The </a:t>
            </a:r>
            <a:r>
              <a:rPr lang="en-US" i="1" dirty="0">
                <a:latin typeface="Times New Roman" pitchFamily="18" charset="0"/>
              </a:rPr>
              <a:t>k</a:t>
            </a:r>
            <a:r>
              <a:rPr lang="en-US" dirty="0"/>
              <a:t>-step-ahead forecast is:</a:t>
            </a:r>
          </a:p>
        </p:txBody>
      </p:sp>
      <p:graphicFrame>
        <p:nvGraphicFramePr>
          <p:cNvPr id="6146" name="Object 4"/>
          <p:cNvGraphicFramePr>
            <a:graphicFrameLocks noChangeAspect="1"/>
          </p:cNvGraphicFramePr>
          <p:nvPr/>
        </p:nvGraphicFramePr>
        <p:xfrm>
          <a:off x="1292225" y="1744663"/>
          <a:ext cx="2730500" cy="393700"/>
        </p:xfrm>
        <a:graphic>
          <a:graphicData uri="http://schemas.openxmlformats.org/presentationml/2006/ole">
            <mc:AlternateContent xmlns:mc="http://schemas.openxmlformats.org/markup-compatibility/2006">
              <mc:Choice xmlns:v="urn:schemas-microsoft-com:vml" Requires="v">
                <p:oleObj spid="_x0000_s15692" name="Equation" r:id="rId4" imgW="2730240" imgH="393480" progId="Equation.3">
                  <p:embed/>
                </p:oleObj>
              </mc:Choice>
              <mc:Fallback>
                <p:oleObj name="Equation" r:id="rId4" imgW="27302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1744663"/>
                        <a:ext cx="2730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7" name="Object 5"/>
          <p:cNvGraphicFramePr>
            <a:graphicFrameLocks noChangeAspect="1"/>
          </p:cNvGraphicFramePr>
          <p:nvPr/>
        </p:nvGraphicFramePr>
        <p:xfrm>
          <a:off x="4875213" y="5895975"/>
          <a:ext cx="1462087" cy="512763"/>
        </p:xfrm>
        <a:graphic>
          <a:graphicData uri="http://schemas.openxmlformats.org/presentationml/2006/ole">
            <mc:AlternateContent xmlns:mc="http://schemas.openxmlformats.org/markup-compatibility/2006">
              <mc:Choice xmlns:v="urn:schemas-microsoft-com:vml" Requires="v">
                <p:oleObj spid="_x0000_s15693" name="Equation" r:id="rId6" imgW="723600" imgH="253800" progId="Equation.3">
                  <p:embed/>
                </p:oleObj>
              </mc:Choice>
              <mc:Fallback>
                <p:oleObj name="Equation" r:id="rId6" imgW="72360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5213" y="5895975"/>
                        <a:ext cx="1462087"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2998" name="Object 6"/>
          <p:cNvGraphicFramePr>
            <a:graphicFrameLocks noChangeAspect="1"/>
          </p:cNvGraphicFramePr>
          <p:nvPr/>
        </p:nvGraphicFramePr>
        <p:xfrm>
          <a:off x="1195388" y="4289425"/>
          <a:ext cx="7061200" cy="558800"/>
        </p:xfrm>
        <a:graphic>
          <a:graphicData uri="http://schemas.openxmlformats.org/presentationml/2006/ole">
            <mc:AlternateContent xmlns:mc="http://schemas.openxmlformats.org/markup-compatibility/2006">
              <mc:Choice xmlns:v="urn:schemas-microsoft-com:vml" Requires="v">
                <p:oleObj spid="_x0000_s15694" name="Equation" r:id="rId8" imgW="7061040" imgH="558720" progId="Equation.3">
                  <p:embed/>
                </p:oleObj>
              </mc:Choice>
              <mc:Fallback>
                <p:oleObj name="Equation" r:id="rId8" imgW="7061040" imgH="558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388" y="4289425"/>
                        <a:ext cx="70612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 Box 7"/>
          <p:cNvSpPr txBox="1">
            <a:spLocks noChangeArrowheads="1"/>
          </p:cNvSpPr>
          <p:nvPr/>
        </p:nvSpPr>
        <p:spPr bwMode="auto">
          <a:xfrm>
            <a:off x="485775" y="2268538"/>
            <a:ext cx="1112838" cy="590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763" indent="-476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600" dirty="0"/>
              <a:t>current estimate</a:t>
            </a:r>
          </a:p>
        </p:txBody>
      </p:sp>
      <p:sp>
        <p:nvSpPr>
          <p:cNvPr id="6152" name="Text Box 8"/>
          <p:cNvSpPr txBox="1">
            <a:spLocks noChangeArrowheads="1"/>
          </p:cNvSpPr>
          <p:nvPr/>
        </p:nvSpPr>
        <p:spPr bwMode="auto">
          <a:xfrm>
            <a:off x="1873250" y="2268538"/>
            <a:ext cx="1366838" cy="590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763" indent="-476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600"/>
              <a:t>current observation</a:t>
            </a:r>
          </a:p>
        </p:txBody>
      </p:sp>
      <p:sp>
        <p:nvSpPr>
          <p:cNvPr id="6153" name="Text Box 9"/>
          <p:cNvSpPr txBox="1">
            <a:spLocks noChangeArrowheads="1"/>
          </p:cNvSpPr>
          <p:nvPr/>
        </p:nvSpPr>
        <p:spPr bwMode="auto">
          <a:xfrm>
            <a:off x="3524250" y="2268538"/>
            <a:ext cx="1112838" cy="5905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763" indent="-4763"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600"/>
              <a:t>previous estimate</a:t>
            </a:r>
          </a:p>
        </p:txBody>
      </p:sp>
      <p:sp>
        <p:nvSpPr>
          <p:cNvPr id="6154" name="Line 10"/>
          <p:cNvSpPr>
            <a:spLocks noChangeShapeType="1"/>
          </p:cNvSpPr>
          <p:nvPr/>
        </p:nvSpPr>
        <p:spPr bwMode="auto">
          <a:xfrm flipV="1">
            <a:off x="1319213" y="2082800"/>
            <a:ext cx="57150" cy="179388"/>
          </a:xfrm>
          <a:prstGeom prst="line">
            <a:avLst/>
          </a:prstGeom>
          <a:noFill/>
          <a:ln w="9525">
            <a:solidFill>
              <a:schemeClr val="tx1"/>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55" name="Line 11"/>
          <p:cNvSpPr>
            <a:spLocks noChangeShapeType="1"/>
          </p:cNvSpPr>
          <p:nvPr/>
        </p:nvSpPr>
        <p:spPr bwMode="auto">
          <a:xfrm>
            <a:off x="2224088" y="2055813"/>
            <a:ext cx="28575" cy="206375"/>
          </a:xfrm>
          <a:prstGeom prst="line">
            <a:avLst/>
          </a:prstGeom>
          <a:noFill/>
          <a:ln w="9525">
            <a:solidFill>
              <a:schemeClr val="tx1"/>
            </a:solidFill>
            <a:round/>
            <a:headEnd type="triangle" w="med" len="sm"/>
            <a:tailEnd/>
          </a:ln>
          <a:extLst>
            <a:ext uri="{909E8E84-426E-40DD-AFC4-6F175D3DCCD1}">
              <a14:hiddenFill xmlns:a14="http://schemas.microsoft.com/office/drawing/2010/main">
                <a:noFill/>
              </a14:hiddenFill>
            </a:ext>
          </a:extLst>
        </p:spPr>
        <p:txBody>
          <a:bodyPr/>
          <a:lstStyle/>
          <a:p>
            <a:endParaRPr lang="en-US"/>
          </a:p>
        </p:txBody>
      </p:sp>
      <p:sp>
        <p:nvSpPr>
          <p:cNvPr id="6156" name="Line 12"/>
          <p:cNvSpPr>
            <a:spLocks noChangeShapeType="1"/>
          </p:cNvSpPr>
          <p:nvPr/>
        </p:nvSpPr>
        <p:spPr bwMode="auto">
          <a:xfrm>
            <a:off x="3590925" y="2082800"/>
            <a:ext cx="47625" cy="179388"/>
          </a:xfrm>
          <a:prstGeom prst="line">
            <a:avLst/>
          </a:prstGeom>
          <a:noFill/>
          <a:ln w="9525">
            <a:solidFill>
              <a:schemeClr val="tx1"/>
            </a:solidFill>
            <a:round/>
            <a:headEnd type="triangle" w="med" len="sm"/>
            <a:tailEnd/>
          </a:ln>
          <a:extLst>
            <a:ext uri="{909E8E84-426E-40DD-AFC4-6F175D3DCCD1}">
              <a14:hiddenFill xmlns:a14="http://schemas.microsoft.com/office/drawing/2010/main">
                <a:noFill/>
              </a14:hiddenFill>
            </a:ext>
          </a:extLst>
        </p:spPr>
        <p:txBody>
          <a:bodyPr/>
          <a:lstStyle/>
          <a:p>
            <a:endParaRPr lang="en-US"/>
          </a:p>
        </p:txBody>
      </p:sp>
      <p:sp>
        <p:nvSpPr>
          <p:cNvPr id="6157" name="Text Box 14"/>
          <p:cNvSpPr txBox="1">
            <a:spLocks noChangeArrowheads="1"/>
          </p:cNvSpPr>
          <p:nvPr/>
        </p:nvSpPr>
        <p:spPr bwMode="auto">
          <a:xfrm>
            <a:off x="5137150" y="1712913"/>
            <a:ext cx="3940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sz="2000"/>
              <a:t>i.e., </a:t>
            </a:r>
            <a:r>
              <a:rPr lang="en-US" sz="2000" i="1">
                <a:latin typeface="Times New Roman" pitchFamily="18" charset="0"/>
              </a:rPr>
              <a:t>L</a:t>
            </a:r>
            <a:r>
              <a:rPr lang="en-US" sz="2000" i="1" baseline="-25000">
                <a:latin typeface="Times New Roman" pitchFamily="18" charset="0"/>
              </a:rPr>
              <a:t>t</a:t>
            </a:r>
            <a:r>
              <a:rPr lang="en-US" sz="2000">
                <a:latin typeface="Times New Roman" pitchFamily="18" charset="0"/>
              </a:rPr>
              <a:t> = </a:t>
            </a:r>
            <a:r>
              <a:rPr lang="en-US" sz="2000"/>
              <a:t>weighted average of </a:t>
            </a:r>
            <a:r>
              <a:rPr lang="en-US" sz="2000" i="1">
                <a:latin typeface="Times New Roman" pitchFamily="18" charset="0"/>
              </a:rPr>
              <a:t>y</a:t>
            </a:r>
            <a:r>
              <a:rPr lang="en-US" sz="2000" i="1" baseline="-25000">
                <a:latin typeface="Times New Roman" pitchFamily="18" charset="0"/>
              </a:rPr>
              <a:t>t</a:t>
            </a:r>
            <a:r>
              <a:rPr lang="en-US" sz="2000"/>
              <a:t> and forecast (</a:t>
            </a:r>
            <a:r>
              <a:rPr lang="en-US" sz="2000" i="1">
                <a:latin typeface="Times New Roman" pitchFamily="18" charset="0"/>
              </a:rPr>
              <a:t>L</a:t>
            </a:r>
            <a:r>
              <a:rPr lang="en-US" sz="2000" i="1" baseline="-25000">
                <a:latin typeface="Times New Roman" pitchFamily="18" charset="0"/>
              </a:rPr>
              <a:t>t</a:t>
            </a:r>
            <a:r>
              <a:rPr lang="en-US" sz="2000" baseline="-25000">
                <a:latin typeface="Times New Roman" pitchFamily="18" charset="0"/>
              </a:rPr>
              <a:t>-1</a:t>
            </a:r>
            <a:r>
              <a:rPr lang="en-US" sz="2000"/>
              <a:t>) of current level</a:t>
            </a:r>
          </a:p>
        </p:txBody>
      </p:sp>
    </p:spTree>
    <p:extLst>
      <p:ext uri="{BB962C8B-B14F-4D97-AF65-F5344CB8AC3E}">
        <p14:creationId xmlns:p14="http://schemas.microsoft.com/office/powerpoint/2010/main" val="62627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Time Series Analysis and Forecasting</a:t>
            </a:r>
          </a:p>
        </p:txBody>
      </p:sp>
      <p:sp>
        <p:nvSpPr>
          <p:cNvPr id="204803" name="Rectangle 3"/>
          <p:cNvSpPr>
            <a:spLocks noGrp="1" noChangeArrowheads="1"/>
          </p:cNvSpPr>
          <p:nvPr>
            <p:ph type="body" idx="1"/>
          </p:nvPr>
        </p:nvSpPr>
        <p:spPr/>
        <p:txBody>
          <a:bodyPr/>
          <a:lstStyle/>
          <a:p>
            <a:pPr eaLnBrk="1" hangingPunct="1"/>
            <a:r>
              <a:rPr lang="en-US" dirty="0"/>
              <a:t>A </a:t>
            </a:r>
            <a:r>
              <a:rPr lang="en-US" b="1" dirty="0"/>
              <a:t>time series</a:t>
            </a:r>
            <a:r>
              <a:rPr lang="en-US" dirty="0"/>
              <a:t> is just a series of observations collected over time</a:t>
            </a:r>
          </a:p>
          <a:p>
            <a:pPr lvl="1" eaLnBrk="1" hangingPunct="1"/>
            <a:r>
              <a:rPr lang="en-US" dirty="0"/>
              <a:t>Often denoted </a:t>
            </a:r>
            <a:r>
              <a:rPr lang="en-US" dirty="0">
                <a:latin typeface="Times New Roman" pitchFamily="18" charset="0"/>
              </a:rPr>
              <a:t>{</a:t>
            </a:r>
            <a:r>
              <a:rPr lang="en-US" i="1" dirty="0">
                <a:latin typeface="Times New Roman" pitchFamily="18" charset="0"/>
              </a:rPr>
              <a:t>y</a:t>
            </a:r>
            <a:r>
              <a:rPr lang="en-US" baseline="-25000" dirty="0">
                <a:latin typeface="Times New Roman" pitchFamily="18" charset="0"/>
              </a:rPr>
              <a:t>1</a:t>
            </a:r>
            <a:r>
              <a:rPr lang="en-US" dirty="0">
                <a:latin typeface="Times New Roman" pitchFamily="18" charset="0"/>
              </a:rPr>
              <a:t>, </a:t>
            </a:r>
            <a:r>
              <a:rPr lang="en-US" i="1" dirty="0">
                <a:latin typeface="Times New Roman" pitchFamily="18" charset="0"/>
              </a:rPr>
              <a:t>y</a:t>
            </a:r>
            <a:r>
              <a:rPr lang="en-US" baseline="-25000" dirty="0">
                <a:latin typeface="Times New Roman" pitchFamily="18" charset="0"/>
              </a:rPr>
              <a:t>2</a:t>
            </a:r>
            <a:r>
              <a:rPr lang="en-US" dirty="0">
                <a:latin typeface="Times New Roman" pitchFamily="18" charset="0"/>
              </a:rPr>
              <a:t>, </a:t>
            </a:r>
            <a:r>
              <a:rPr lang="en-US" i="1" dirty="0">
                <a:latin typeface="Times New Roman" pitchFamily="18" charset="0"/>
              </a:rPr>
              <a:t>y</a:t>
            </a:r>
            <a:r>
              <a:rPr lang="en-US" baseline="-25000" dirty="0">
                <a:latin typeface="Times New Roman" pitchFamily="18" charset="0"/>
              </a:rPr>
              <a:t>3</a:t>
            </a:r>
            <a:r>
              <a:rPr lang="en-US" dirty="0">
                <a:latin typeface="Times New Roman" pitchFamily="18" charset="0"/>
              </a:rPr>
              <a:t>, . . ., </a:t>
            </a:r>
            <a:r>
              <a:rPr lang="en-US" i="1" dirty="0" err="1">
                <a:latin typeface="Times New Roman" pitchFamily="18" charset="0"/>
              </a:rPr>
              <a:t>y</a:t>
            </a:r>
            <a:r>
              <a:rPr lang="en-US" i="1" baseline="-25000" dirty="0" err="1">
                <a:latin typeface="Times New Roman" pitchFamily="18" charset="0"/>
              </a:rPr>
              <a:t>N</a:t>
            </a:r>
            <a:r>
              <a:rPr lang="en-US" dirty="0">
                <a:latin typeface="Times New Roman" pitchFamily="18" charset="0"/>
              </a:rPr>
              <a:t>}</a:t>
            </a:r>
            <a:r>
              <a:rPr lang="en-US" dirty="0"/>
              <a:t> or </a:t>
            </a:r>
            <a:r>
              <a:rPr lang="en-US" dirty="0">
                <a:latin typeface="Times New Roman" pitchFamily="18" charset="0"/>
              </a:rPr>
              <a:t>{</a:t>
            </a:r>
            <a:r>
              <a:rPr lang="en-US" i="1" dirty="0" err="1">
                <a:latin typeface="Times New Roman" pitchFamily="18" charset="0"/>
              </a:rPr>
              <a:t>y</a:t>
            </a:r>
            <a:r>
              <a:rPr lang="en-US" i="1" baseline="-25000" dirty="0" err="1">
                <a:latin typeface="Times New Roman" pitchFamily="18" charset="0"/>
              </a:rPr>
              <a:t>t</a:t>
            </a:r>
            <a:r>
              <a:rPr lang="en-US" dirty="0">
                <a:latin typeface="Times New Roman" pitchFamily="18" charset="0"/>
              </a:rPr>
              <a:t>: </a:t>
            </a:r>
            <a:r>
              <a:rPr lang="en-US" i="1" dirty="0">
                <a:latin typeface="Times New Roman" pitchFamily="18" charset="0"/>
              </a:rPr>
              <a:t>t</a:t>
            </a:r>
            <a:r>
              <a:rPr lang="en-US" dirty="0">
                <a:latin typeface="Times New Roman" pitchFamily="18" charset="0"/>
              </a:rPr>
              <a:t> = 1, 2, . . ., </a:t>
            </a:r>
            <a:r>
              <a:rPr lang="en-US" i="1" dirty="0">
                <a:latin typeface="Times New Roman" pitchFamily="18" charset="0"/>
              </a:rPr>
              <a:t>N</a:t>
            </a:r>
            <a:r>
              <a:rPr lang="en-US" dirty="0">
                <a:latin typeface="Times New Roman" pitchFamily="18" charset="0"/>
              </a:rPr>
              <a:t>}</a:t>
            </a:r>
          </a:p>
          <a:p>
            <a:pPr lvl="1" eaLnBrk="1" hangingPunct="1"/>
            <a:r>
              <a:rPr lang="en-US" i="1" dirty="0">
                <a:latin typeface="Times New Roman" pitchFamily="18" charset="0"/>
              </a:rPr>
              <a:t>t</a:t>
            </a:r>
            <a:r>
              <a:rPr lang="en-US" dirty="0"/>
              <a:t> is a time index</a:t>
            </a:r>
          </a:p>
          <a:p>
            <a:pPr eaLnBrk="1" hangingPunct="1"/>
            <a:r>
              <a:rPr lang="en-US" dirty="0"/>
              <a:t>Forecasting using time series methods means that we are trying to forecast future values of </a:t>
            </a:r>
            <a:r>
              <a:rPr lang="en-US" i="1" dirty="0">
                <a:latin typeface="Times New Roman" pitchFamily="18" charset="0"/>
              </a:rPr>
              <a:t>y</a:t>
            </a:r>
            <a:r>
              <a:rPr lang="en-US" dirty="0"/>
              <a:t> based on its past values (extrapolation over time)</a:t>
            </a:r>
          </a:p>
          <a:p>
            <a:pPr eaLnBrk="1" hangingPunct="1"/>
            <a:r>
              <a:rPr lang="en-US" dirty="0"/>
              <a:t>Time series analysis is used for the same two generic objectives of any supervised learning:</a:t>
            </a:r>
          </a:p>
          <a:p>
            <a:pPr lvl="1" eaLnBrk="1" hangingPunct="1"/>
            <a:r>
              <a:rPr lang="en-US" dirty="0"/>
              <a:t>Analysis/explanatory purposes</a:t>
            </a:r>
          </a:p>
          <a:p>
            <a:pPr lvl="1" eaLnBrk="1" hangingPunct="1"/>
            <a:r>
              <a:rPr lang="en-US" dirty="0"/>
              <a:t>Predicting the future</a:t>
            </a:r>
          </a:p>
        </p:txBody>
      </p:sp>
    </p:spTree>
    <p:extLst>
      <p:ext uri="{BB962C8B-B14F-4D97-AF65-F5344CB8AC3E}">
        <p14:creationId xmlns:p14="http://schemas.microsoft.com/office/powerpoint/2010/main" val="4250469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Example of Weights Decaying Exponentially</a:t>
            </a:r>
          </a:p>
        </p:txBody>
      </p:sp>
      <p:graphicFrame>
        <p:nvGraphicFramePr>
          <p:cNvPr id="283755" name="Group 107"/>
          <p:cNvGraphicFramePr>
            <a:graphicFrameLocks noGrp="1"/>
          </p:cNvGraphicFramePr>
          <p:nvPr>
            <p:extLst>
              <p:ext uri="{D42A27DB-BD31-4B8C-83A1-F6EECF244321}">
                <p14:modId xmlns:p14="http://schemas.microsoft.com/office/powerpoint/2010/main" val="103437317"/>
              </p:ext>
            </p:extLst>
          </p:nvPr>
        </p:nvGraphicFramePr>
        <p:xfrm>
          <a:off x="2743200" y="1587500"/>
          <a:ext cx="3709988" cy="3657600"/>
        </p:xfrm>
        <a:graphic>
          <a:graphicData uri="http://schemas.openxmlformats.org/drawingml/2006/table">
            <a:tbl>
              <a:tblPr/>
              <a:tblGrid>
                <a:gridCol w="971550">
                  <a:extLst>
                    <a:ext uri="{9D8B030D-6E8A-4147-A177-3AD203B41FA5}">
                      <a16:colId xmlns:a16="http://schemas.microsoft.com/office/drawing/2014/main" val="20000"/>
                    </a:ext>
                  </a:extLst>
                </a:gridCol>
                <a:gridCol w="2738438">
                  <a:extLst>
                    <a:ext uri="{9D8B030D-6E8A-4147-A177-3AD203B41FA5}">
                      <a16:colId xmlns:a16="http://schemas.microsoft.com/office/drawing/2014/main" val="20001"/>
                    </a:ext>
                  </a:extLst>
                </a:gridCol>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j</a:t>
                      </a:r>
                      <a:endParaRPr kumimoji="0" lang="en-US" sz="2400" b="1"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tx1"/>
                          </a:solidFill>
                          <a:effectLst/>
                          <a:latin typeface="Symbol" pitchFamily="18" charset="2"/>
                          <a:cs typeface="Times New Roman" pitchFamily="18" charset="0"/>
                        </a:rPr>
                        <a:t>a</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(1</a:t>
                      </a:r>
                      <a:r>
                        <a:rPr kumimoji="0" lang="en-US" sz="2400" b="1" i="0" u="none" strike="noStrike" cap="none" normalizeH="0" baseline="0" dirty="0">
                          <a:ln>
                            <a:noFill/>
                          </a:ln>
                          <a:solidFill>
                            <a:schemeClr val="tx1"/>
                          </a:solidFill>
                          <a:effectLst/>
                          <a:latin typeface="Symbol" pitchFamily="18" charset="2"/>
                          <a:cs typeface="Times New Roman" pitchFamily="18" charset="0"/>
                        </a:rPr>
                        <a:t>-</a:t>
                      </a:r>
                      <a:r>
                        <a:rPr kumimoji="0" lang="en-US" sz="2400" b="1" i="1" u="none" strike="noStrike" cap="none" normalizeH="0" baseline="0" dirty="0">
                          <a:ln>
                            <a:noFill/>
                          </a:ln>
                          <a:solidFill>
                            <a:schemeClr val="tx1"/>
                          </a:solidFill>
                          <a:effectLst/>
                          <a:latin typeface="Symbol" pitchFamily="18" charset="2"/>
                          <a:cs typeface="Times New Roman" pitchFamily="18" charset="0"/>
                        </a:rPr>
                        <a:t>a</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1" i="1" u="none" strike="noStrike" cap="none" normalizeH="0" baseline="30000" dirty="0">
                          <a:ln>
                            <a:noFill/>
                          </a:ln>
                          <a:solidFill>
                            <a:schemeClr val="tx1"/>
                          </a:solidFill>
                          <a:effectLst/>
                          <a:latin typeface="Times New Roman" pitchFamily="18" charset="0"/>
                          <a:cs typeface="Times New Roman" pitchFamily="18" charset="0"/>
                        </a:rPr>
                        <a:t>j</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 for </a:t>
                      </a:r>
                      <a:r>
                        <a:rPr kumimoji="0" lang="en-US" sz="2400" b="1" i="1" u="none" strike="noStrike" cap="none" normalizeH="0" baseline="0" dirty="0">
                          <a:ln>
                            <a:noFill/>
                          </a:ln>
                          <a:solidFill>
                            <a:schemeClr val="tx1"/>
                          </a:solidFill>
                          <a:effectLst/>
                          <a:latin typeface="Symbol" pitchFamily="18" charset="2"/>
                          <a:cs typeface="Times New Roman" pitchFamily="18" charset="0"/>
                        </a:rPr>
                        <a:t>a</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 = 0.2</a:t>
                      </a:r>
                      <a:endParaRPr kumimoji="0" lang="en-US" sz="2400" b="1"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.16</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.128</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.102</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.081</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.066</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.052</a:t>
                      </a:r>
                      <a:endParaRPr kumimoji="0" 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682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EWMA filtering/prediction for chem.csv</a:t>
            </a:r>
          </a:p>
        </p:txBody>
      </p:sp>
      <p:sp>
        <p:nvSpPr>
          <p:cNvPr id="3" name="Content Placeholder 2"/>
          <p:cNvSpPr>
            <a:spLocks noGrp="1"/>
          </p:cNvSpPr>
          <p:nvPr>
            <p:ph idx="1"/>
          </p:nvPr>
        </p:nvSpPr>
        <p:spPr/>
        <p:txBody>
          <a:bodyPr/>
          <a:lstStyle/>
          <a:p>
            <a:pPr marL="457200" indent="-457200">
              <a:buNone/>
            </a:pPr>
            <a:r>
              <a:rPr lang="en-US" sz="1600" dirty="0"/>
              <a:t>y&lt;-</a:t>
            </a:r>
            <a:r>
              <a:rPr lang="en-US" sz="1600" dirty="0" err="1"/>
              <a:t>ts</a:t>
            </a:r>
            <a:r>
              <a:rPr lang="en-US" sz="1600" dirty="0"/>
              <a:t>(</a:t>
            </a:r>
            <a:r>
              <a:rPr lang="en-US" sz="1600" dirty="0" err="1"/>
              <a:t>chem</a:t>
            </a:r>
            <a:r>
              <a:rPr lang="en-US" sz="1600" dirty="0"/>
              <a:t>[[1]], frequency=1)</a:t>
            </a:r>
          </a:p>
          <a:p>
            <a:pPr marL="457200" indent="-457200">
              <a:buNone/>
            </a:pPr>
            <a:r>
              <a:rPr lang="en-US" sz="1600" dirty="0"/>
              <a:t>alpha=0.2;k=20;n=length(y)  #alpha = EWMA parameter, k = prediction horizon</a:t>
            </a:r>
          </a:p>
          <a:p>
            <a:pPr marL="457200" indent="-457200">
              <a:buNone/>
            </a:pPr>
            <a:r>
              <a:rPr lang="en-US" sz="1600" dirty="0"/>
              <a:t>plot(</a:t>
            </a:r>
            <a:r>
              <a:rPr lang="en-US" sz="1600" dirty="0" err="1"/>
              <a:t>y,type</a:t>
            </a:r>
            <a:r>
              <a:rPr lang="en-US" sz="1600" dirty="0"/>
              <a:t>="b",</a:t>
            </a:r>
            <a:r>
              <a:rPr lang="en-US" sz="1600" dirty="0" err="1"/>
              <a:t>xlim</a:t>
            </a:r>
            <a:r>
              <a:rPr lang="en-US" sz="1600" dirty="0"/>
              <a:t>=c(0,n+k))</a:t>
            </a:r>
          </a:p>
          <a:p>
            <a:pPr marL="457200" indent="-457200">
              <a:buNone/>
            </a:pPr>
            <a:r>
              <a:rPr lang="en-US" sz="1600" dirty="0" err="1"/>
              <a:t>EWMAchem</a:t>
            </a:r>
            <a:r>
              <a:rPr lang="en-US" sz="1600" dirty="0"/>
              <a:t>&lt;-filter(alpha*y, filter=1-alpha, method = "recursive", sides = 1, </a:t>
            </a:r>
            <a:r>
              <a:rPr lang="en-US" sz="1600" dirty="0" err="1"/>
              <a:t>init</a:t>
            </a:r>
            <a:r>
              <a:rPr lang="en-US" sz="1600" dirty="0"/>
              <a:t>=y[1])</a:t>
            </a:r>
          </a:p>
          <a:p>
            <a:pPr marL="457200" indent="-457200">
              <a:buNone/>
            </a:pPr>
            <a:r>
              <a:rPr lang="en-US" sz="1600" dirty="0" err="1"/>
              <a:t>yhat</a:t>
            </a:r>
            <a:r>
              <a:rPr lang="en-US" sz="1600" dirty="0"/>
              <a:t>=c(</a:t>
            </a:r>
            <a:r>
              <a:rPr lang="en-US" sz="1600" dirty="0" err="1"/>
              <a:t>NA,EWMAchem,rep</a:t>
            </a:r>
            <a:r>
              <a:rPr lang="en-US" sz="1600" dirty="0"/>
              <a:t>(</a:t>
            </a:r>
            <a:r>
              <a:rPr lang="en-US" sz="1600" dirty="0" err="1"/>
              <a:t>EWMAchem</a:t>
            </a:r>
            <a:r>
              <a:rPr lang="en-US" sz="1600" dirty="0"/>
              <a:t>[n],k-1))</a:t>
            </a:r>
          </a:p>
          <a:p>
            <a:pPr marL="457200" indent="-457200">
              <a:buNone/>
            </a:pPr>
            <a:r>
              <a:rPr lang="en-US" sz="1600" dirty="0"/>
              <a:t>lines(</a:t>
            </a:r>
            <a:r>
              <a:rPr lang="en-US" sz="1600" dirty="0" err="1"/>
              <a:t>yhat,col</a:t>
            </a:r>
            <a:r>
              <a:rPr lang="en-US" sz="1600" dirty="0"/>
              <a:t>="red")</a:t>
            </a:r>
          </a:p>
          <a:p>
            <a:pPr marL="0" indent="0">
              <a:buNone/>
            </a:pPr>
            <a:endParaRPr lang="en-US" sz="1600" dirty="0"/>
          </a:p>
          <a:p>
            <a:pPr marL="0" indent="0">
              <a:buNone/>
            </a:pPr>
            <a:r>
              <a:rPr lang="en-US" sz="1600" dirty="0"/>
              <a:t>#repeat for alpha = 1, 0.2, 0.05</a:t>
            </a:r>
          </a:p>
        </p:txBody>
      </p:sp>
    </p:spTree>
    <p:extLst>
      <p:ext uri="{BB962C8B-B14F-4D97-AF65-F5344CB8AC3E}">
        <p14:creationId xmlns:p14="http://schemas.microsoft.com/office/powerpoint/2010/main" val="153803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Results</a:t>
            </a:r>
          </a:p>
        </p:txBody>
      </p:sp>
      <p:sp>
        <p:nvSpPr>
          <p:cNvPr id="38915" name="Rectangle 3"/>
          <p:cNvSpPr>
            <a:spLocks noGrp="1" noChangeArrowheads="1"/>
          </p:cNvSpPr>
          <p:nvPr>
            <p:ph type="body" idx="1"/>
          </p:nvPr>
        </p:nvSpPr>
        <p:spPr>
          <a:xfrm>
            <a:off x="5682342" y="4519750"/>
            <a:ext cx="3323545" cy="2097904"/>
          </a:xfrm>
        </p:spPr>
        <p:txBody>
          <a:bodyPr/>
          <a:lstStyle/>
          <a:p>
            <a:pPr eaLnBrk="1" hangingPunct="1"/>
            <a:r>
              <a:rPr lang="en-US" dirty="0"/>
              <a:t>Which </a:t>
            </a:r>
            <a:r>
              <a:rPr lang="en-US" i="1" dirty="0">
                <a:latin typeface="Symbol" pitchFamily="18" charset="2"/>
              </a:rPr>
              <a:t>a </a:t>
            </a:r>
            <a:r>
              <a:rPr lang="en-US" dirty="0"/>
              <a:t>works best?</a:t>
            </a:r>
          </a:p>
          <a:p>
            <a:pPr eaLnBrk="1" hangingPunct="1"/>
            <a:r>
              <a:rPr lang="en-US" dirty="0" err="1"/>
              <a:t>HoltWinter</a:t>
            </a:r>
            <a:r>
              <a:rPr lang="en-US" dirty="0"/>
              <a:t>() will find "optimal" </a:t>
            </a:r>
            <a:r>
              <a:rPr lang="en-US" i="1" dirty="0">
                <a:latin typeface="Symbol" pitchFamily="18" charset="2"/>
              </a:rPr>
              <a:t>a</a:t>
            </a:r>
            <a:r>
              <a:rPr lang="en-US" dirty="0"/>
              <a:t> (and do a lot more)</a:t>
            </a:r>
          </a:p>
        </p:txBody>
      </p:sp>
      <p:sp>
        <p:nvSpPr>
          <p:cNvPr id="10" name="TextBox 9"/>
          <p:cNvSpPr txBox="1"/>
          <p:nvPr/>
        </p:nvSpPr>
        <p:spPr>
          <a:xfrm>
            <a:off x="2704011" y="1145960"/>
            <a:ext cx="691215" cy="369332"/>
          </a:xfrm>
          <a:prstGeom prst="rect">
            <a:avLst/>
          </a:prstGeom>
          <a:noFill/>
        </p:spPr>
        <p:txBody>
          <a:bodyPr wrap="none" rtlCol="0">
            <a:spAutoFit/>
          </a:bodyPr>
          <a:lstStyle/>
          <a:p>
            <a:r>
              <a:rPr lang="en-US" i="1" dirty="0">
                <a:latin typeface="Symbol" pitchFamily="18" charset="2"/>
                <a:cs typeface="Times New Roman" pitchFamily="18" charset="0"/>
              </a:rPr>
              <a:t>a</a:t>
            </a:r>
            <a:r>
              <a:rPr lang="en-US" dirty="0">
                <a:latin typeface="Times New Roman" pitchFamily="18" charset="0"/>
                <a:cs typeface="Times New Roman" pitchFamily="18" charset="0"/>
              </a:rPr>
              <a:t> = 1</a:t>
            </a:r>
          </a:p>
        </p:txBody>
      </p:sp>
      <p:sp>
        <p:nvSpPr>
          <p:cNvPr id="11" name="TextBox 10"/>
          <p:cNvSpPr txBox="1"/>
          <p:nvPr/>
        </p:nvSpPr>
        <p:spPr>
          <a:xfrm>
            <a:off x="6809880" y="1106771"/>
            <a:ext cx="864339" cy="369332"/>
          </a:xfrm>
          <a:prstGeom prst="rect">
            <a:avLst/>
          </a:prstGeom>
          <a:noFill/>
        </p:spPr>
        <p:txBody>
          <a:bodyPr wrap="none" rtlCol="0">
            <a:spAutoFit/>
          </a:bodyPr>
          <a:lstStyle/>
          <a:p>
            <a:r>
              <a:rPr lang="en-US" i="1" dirty="0">
                <a:latin typeface="Symbol" pitchFamily="18" charset="2"/>
                <a:cs typeface="Times New Roman" pitchFamily="18" charset="0"/>
              </a:rPr>
              <a:t>a</a:t>
            </a:r>
            <a:r>
              <a:rPr lang="en-US" dirty="0">
                <a:latin typeface="Times New Roman" pitchFamily="18" charset="0"/>
                <a:cs typeface="Times New Roman" pitchFamily="18" charset="0"/>
              </a:rPr>
              <a:t> = 0.2</a:t>
            </a:r>
          </a:p>
        </p:txBody>
      </p:sp>
      <p:sp>
        <p:nvSpPr>
          <p:cNvPr id="12" name="TextBox 11"/>
          <p:cNvSpPr txBox="1"/>
          <p:nvPr/>
        </p:nvSpPr>
        <p:spPr>
          <a:xfrm>
            <a:off x="2494783" y="4054622"/>
            <a:ext cx="979755" cy="369332"/>
          </a:xfrm>
          <a:prstGeom prst="rect">
            <a:avLst/>
          </a:prstGeom>
          <a:noFill/>
        </p:spPr>
        <p:txBody>
          <a:bodyPr wrap="none" rtlCol="0">
            <a:spAutoFit/>
          </a:bodyPr>
          <a:lstStyle/>
          <a:p>
            <a:r>
              <a:rPr lang="en-US" i="1" dirty="0">
                <a:latin typeface="Symbol" pitchFamily="18" charset="2"/>
                <a:cs typeface="Times New Roman" pitchFamily="18" charset="0"/>
              </a:rPr>
              <a:t>a </a:t>
            </a:r>
            <a:r>
              <a:rPr lang="en-US" dirty="0">
                <a:latin typeface="Times New Roman" pitchFamily="18" charset="0"/>
                <a:cs typeface="Times New Roman" pitchFamily="18" charset="0"/>
              </a:rPr>
              <a:t>= 0.05</a:t>
            </a: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1140" r="2841" b="7488"/>
          <a:stretch/>
        </p:blipFill>
        <p:spPr bwMode="auto">
          <a:xfrm>
            <a:off x="91225" y="974997"/>
            <a:ext cx="4446091" cy="283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0033" r="3561" b="7607"/>
          <a:stretch/>
        </p:blipFill>
        <p:spPr bwMode="auto">
          <a:xfrm>
            <a:off x="4521831" y="966654"/>
            <a:ext cx="4413163" cy="287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0526" r="3755" b="8236"/>
          <a:stretch/>
        </p:blipFill>
        <p:spPr bwMode="auto">
          <a:xfrm>
            <a:off x="104288" y="3958048"/>
            <a:ext cx="4404232" cy="283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662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EWMA filtering/prediction for chem.csv using </a:t>
            </a:r>
            <a:r>
              <a:rPr lang="en-US" dirty="0" err="1"/>
              <a:t>HoltWinter</a:t>
            </a:r>
            <a:r>
              <a:rPr lang="en-US" dirty="0"/>
              <a:t>()</a:t>
            </a:r>
          </a:p>
        </p:txBody>
      </p:sp>
      <p:sp>
        <p:nvSpPr>
          <p:cNvPr id="3" name="Content Placeholder 2"/>
          <p:cNvSpPr>
            <a:spLocks noGrp="1"/>
          </p:cNvSpPr>
          <p:nvPr>
            <p:ph idx="1"/>
          </p:nvPr>
        </p:nvSpPr>
        <p:spPr>
          <a:xfrm>
            <a:off x="457200" y="1219200"/>
            <a:ext cx="8229600" cy="5207726"/>
          </a:xfrm>
        </p:spPr>
        <p:txBody>
          <a:bodyPr/>
          <a:lstStyle/>
          <a:p>
            <a:pPr marL="0" indent="0">
              <a:buNone/>
            </a:pPr>
            <a:r>
              <a:rPr lang="en-US" sz="1600" dirty="0"/>
              <a:t>y&lt;-</a:t>
            </a:r>
            <a:r>
              <a:rPr lang="en-US" sz="1600" dirty="0" err="1"/>
              <a:t>ts</a:t>
            </a:r>
            <a:r>
              <a:rPr lang="en-US" sz="1600" dirty="0"/>
              <a:t>(</a:t>
            </a:r>
            <a:r>
              <a:rPr lang="en-US" sz="1600" dirty="0" err="1"/>
              <a:t>chem</a:t>
            </a:r>
            <a:r>
              <a:rPr lang="en-US" sz="1600" dirty="0"/>
              <a:t>[[1]], frequency=1)  </a:t>
            </a:r>
          </a:p>
          <a:p>
            <a:pPr marL="0" indent="0">
              <a:buNone/>
            </a:pPr>
            <a:r>
              <a:rPr lang="en-US" sz="1600" dirty="0"/>
              <a:t>k=20;n=length(y)  #k = prediction horizon</a:t>
            </a:r>
          </a:p>
          <a:p>
            <a:pPr marL="0" indent="0">
              <a:buNone/>
            </a:pPr>
            <a:r>
              <a:rPr lang="en-US" sz="1600" dirty="0" err="1"/>
              <a:t>EWMAchem</a:t>
            </a:r>
            <a:r>
              <a:rPr lang="en-US" sz="1600" dirty="0"/>
              <a:t>&lt;-</a:t>
            </a:r>
            <a:r>
              <a:rPr lang="en-US" sz="1600" dirty="0" err="1"/>
              <a:t>HoltWinters</a:t>
            </a:r>
            <a:r>
              <a:rPr lang="en-US" sz="1600" dirty="0"/>
              <a:t>(y, seasonal = "additive", beta = FALSE, gamma = FALSE) </a:t>
            </a:r>
          </a:p>
          <a:p>
            <a:pPr marL="0" indent="0">
              <a:buNone/>
            </a:pPr>
            <a:r>
              <a:rPr lang="en-US" sz="1600" dirty="0" err="1"/>
              <a:t>EWMAchemPred</a:t>
            </a:r>
            <a:r>
              <a:rPr lang="en-US" sz="1600" dirty="0"/>
              <a:t>&lt;-</a:t>
            </a:r>
            <a:r>
              <a:rPr lang="en-US" sz="1600" dirty="0">
                <a:highlight>
                  <a:srgbClr val="FFFF00"/>
                </a:highlight>
              </a:rPr>
              <a:t>predict</a:t>
            </a:r>
            <a:r>
              <a:rPr lang="en-US" sz="1600" dirty="0"/>
              <a:t>(</a:t>
            </a:r>
            <a:r>
              <a:rPr lang="en-US" sz="1600" dirty="0" err="1"/>
              <a:t>EWMAchem</a:t>
            </a:r>
            <a:r>
              <a:rPr lang="en-US" sz="1600" dirty="0"/>
              <a:t>, </a:t>
            </a:r>
            <a:r>
              <a:rPr lang="en-US" sz="1600" dirty="0" err="1"/>
              <a:t>n.ahead</a:t>
            </a:r>
            <a:r>
              <a:rPr lang="en-US" sz="1600" dirty="0"/>
              <a:t>=k, </a:t>
            </a:r>
            <a:r>
              <a:rPr lang="en-US" sz="1600" dirty="0" err="1"/>
              <a:t>prediction.interval</a:t>
            </a:r>
            <a:r>
              <a:rPr lang="en-US" sz="1600" dirty="0"/>
              <a:t> = T, level = 0.95)</a:t>
            </a:r>
          </a:p>
          <a:p>
            <a:pPr marL="0" indent="0">
              <a:buNone/>
            </a:pPr>
            <a:r>
              <a:rPr lang="en-US" sz="1600" dirty="0"/>
              <a:t>plot(</a:t>
            </a:r>
            <a:r>
              <a:rPr lang="en-US" sz="1600" dirty="0" err="1"/>
              <a:t>EWMAchem,EWMAchemPred,type</a:t>
            </a:r>
            <a:r>
              <a:rPr lang="en-US" sz="1600" dirty="0"/>
              <a:t>="b")</a:t>
            </a:r>
          </a:p>
          <a:p>
            <a:pPr marL="0" indent="0">
              <a:buNone/>
            </a:pPr>
            <a:r>
              <a:rPr lang="en-US" sz="1600" dirty="0" err="1"/>
              <a:t>EWMAchem</a:t>
            </a:r>
            <a:endParaRPr lang="en-US" sz="1600" dirty="0"/>
          </a:p>
          <a:p>
            <a:pPr marL="0" indent="0">
              <a:buNone/>
            </a:pPr>
            <a:endParaRPr lang="en-US" sz="1600" dirty="0"/>
          </a:p>
          <a:p>
            <a:pPr marL="0" indent="0">
              <a:buNone/>
            </a:pPr>
            <a:r>
              <a:rPr lang="en-US" sz="1200" dirty="0"/>
              <a:t>&gt; </a:t>
            </a:r>
            <a:r>
              <a:rPr lang="en-US" sz="1200" dirty="0" err="1"/>
              <a:t>EWMAchem</a:t>
            </a:r>
            <a:endParaRPr lang="en-US" sz="1200" dirty="0"/>
          </a:p>
          <a:p>
            <a:pPr marL="0" indent="0">
              <a:buNone/>
            </a:pPr>
            <a:r>
              <a:rPr lang="en-US" sz="1200" dirty="0"/>
              <a:t>Holt-Winters exponential smoothing </a:t>
            </a:r>
          </a:p>
          <a:p>
            <a:pPr marL="0" indent="0">
              <a:buNone/>
            </a:pPr>
            <a:r>
              <a:rPr lang="en-US" sz="1200" dirty="0"/>
              <a:t>without trend and without seasonal </a:t>
            </a:r>
          </a:p>
          <a:p>
            <a:pPr marL="0" indent="0">
              <a:buNone/>
            </a:pPr>
            <a:r>
              <a:rPr lang="en-US" sz="1200" dirty="0"/>
              <a:t>component.</a:t>
            </a:r>
          </a:p>
          <a:p>
            <a:pPr marL="0" indent="0">
              <a:buNone/>
            </a:pPr>
            <a:endParaRPr lang="en-US" sz="1200" dirty="0"/>
          </a:p>
          <a:p>
            <a:pPr marL="0" indent="0">
              <a:buNone/>
            </a:pPr>
            <a:r>
              <a:rPr lang="en-US" sz="1200" dirty="0"/>
              <a:t>Smoothing parameters:</a:t>
            </a:r>
          </a:p>
          <a:p>
            <a:pPr marL="0" indent="0">
              <a:buNone/>
            </a:pPr>
            <a:r>
              <a:rPr lang="en-US" sz="1200" dirty="0"/>
              <a:t> alpha:  </a:t>
            </a:r>
            <a:r>
              <a:rPr lang="en-US" sz="1200" dirty="0">
                <a:highlight>
                  <a:srgbClr val="FFFF00"/>
                </a:highlight>
              </a:rPr>
              <a:t>0.2978653</a:t>
            </a:r>
            <a:r>
              <a:rPr lang="en-US" sz="1200" dirty="0"/>
              <a:t> </a:t>
            </a:r>
          </a:p>
          <a:p>
            <a:pPr marL="0" indent="0">
              <a:buNone/>
            </a:pPr>
            <a:r>
              <a:rPr lang="en-US" sz="1200" dirty="0"/>
              <a:t> beta :  FALSE </a:t>
            </a:r>
          </a:p>
          <a:p>
            <a:pPr marL="0" indent="0">
              <a:buNone/>
            </a:pPr>
            <a:r>
              <a:rPr lang="en-US" sz="1200" dirty="0"/>
              <a:t> gamma:  FALSE </a:t>
            </a:r>
          </a:p>
          <a:p>
            <a:pPr marL="0" indent="0">
              <a:buNone/>
            </a:pPr>
            <a:endParaRPr lang="en-US" sz="1200" dirty="0"/>
          </a:p>
          <a:p>
            <a:pPr marL="0" indent="0">
              <a:buNone/>
            </a:pPr>
            <a:r>
              <a:rPr lang="en-US" sz="1200" dirty="0"/>
              <a:t>Coefficients:</a:t>
            </a:r>
          </a:p>
          <a:p>
            <a:pPr marL="0" indent="0">
              <a:buNone/>
            </a:pPr>
            <a:r>
              <a:rPr lang="en-US" sz="1200" dirty="0"/>
              <a:t>      [,1]</a:t>
            </a:r>
          </a:p>
          <a:p>
            <a:pPr marL="0" indent="0">
              <a:buNone/>
            </a:pPr>
            <a:r>
              <a:rPr lang="en-US" sz="1200" dirty="0"/>
              <a:t>a 17.50463</a:t>
            </a:r>
          </a:p>
          <a:p>
            <a:pPr marL="0" indent="0">
              <a:buNone/>
            </a:pPr>
            <a:endParaRPr lang="en-US" sz="1200" dirty="0"/>
          </a:p>
        </p:txBody>
      </p:sp>
      <p:pic>
        <p:nvPicPr>
          <p:cNvPr id="4198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259" r="6038" b="11906"/>
          <a:stretch/>
        </p:blipFill>
        <p:spPr bwMode="auto">
          <a:xfrm>
            <a:off x="3047379" y="2952207"/>
            <a:ext cx="6070498" cy="389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3CFA2897-FF4D-7F43-90EB-E5B6D569E439}"/>
              </a:ext>
            </a:extLst>
          </p:cNvPr>
          <p:cNvSpPr txBox="1"/>
          <p:nvPr/>
        </p:nvSpPr>
        <p:spPr>
          <a:xfrm>
            <a:off x="8392385" y="3429000"/>
            <a:ext cx="1019908" cy="738664"/>
          </a:xfrm>
          <a:prstGeom prst="rect">
            <a:avLst/>
          </a:prstGeom>
          <a:noFill/>
        </p:spPr>
        <p:txBody>
          <a:bodyPr wrap="square" rtlCol="0">
            <a:spAutoFit/>
          </a:bodyPr>
          <a:lstStyle/>
          <a:p>
            <a:r>
              <a:rPr lang="en-US" sz="1400" dirty="0" err="1"/>
              <a:t>Kstep</a:t>
            </a:r>
            <a:r>
              <a:rPr lang="en-US" sz="1400" dirty="0"/>
              <a:t> ahead </a:t>
            </a:r>
            <a:r>
              <a:rPr lang="en-US" sz="1400" dirty="0" err="1"/>
              <a:t>forcasts</a:t>
            </a:r>
            <a:endParaRPr lang="en-US" sz="1400" dirty="0"/>
          </a:p>
        </p:txBody>
      </p:sp>
    </p:spTree>
    <p:extLst>
      <p:ext uri="{BB962C8B-B14F-4D97-AF65-F5344CB8AC3E}">
        <p14:creationId xmlns:p14="http://schemas.microsoft.com/office/powerpoint/2010/main" val="136895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dirty="0"/>
              <a:t>Comments on EWMAs and MAs</a:t>
            </a:r>
          </a:p>
        </p:txBody>
      </p:sp>
      <p:sp>
        <p:nvSpPr>
          <p:cNvPr id="251907" name="Rectangle 3"/>
          <p:cNvSpPr>
            <a:spLocks noGrp="1" noChangeArrowheads="1"/>
          </p:cNvSpPr>
          <p:nvPr>
            <p:ph type="body" idx="1"/>
          </p:nvPr>
        </p:nvSpPr>
        <p:spPr>
          <a:xfrm>
            <a:off x="457199" y="1219200"/>
            <a:ext cx="8490857" cy="5181600"/>
          </a:xfrm>
        </p:spPr>
        <p:txBody>
          <a:bodyPr/>
          <a:lstStyle/>
          <a:p>
            <a:pPr eaLnBrk="1" hangingPunct="1"/>
            <a:r>
              <a:rPr lang="en-US" dirty="0"/>
              <a:t>Usually only used for one-period ahead forecasts for data </a:t>
            </a:r>
            <a:r>
              <a:rPr lang="en-US" b="1" dirty="0"/>
              <a:t>with no seasonality nor strong trends</a:t>
            </a:r>
            <a:r>
              <a:rPr lang="en-US" dirty="0"/>
              <a:t>.</a:t>
            </a:r>
          </a:p>
          <a:p>
            <a:pPr eaLnBrk="1" hangingPunct="1"/>
            <a:r>
              <a:rPr lang="en-US" dirty="0"/>
              <a:t>Often used for </a:t>
            </a:r>
            <a:r>
              <a:rPr lang="en-US" b="1" dirty="0"/>
              <a:t>smoothing</a:t>
            </a:r>
            <a:r>
              <a:rPr lang="en-US" dirty="0"/>
              <a:t> out random and seasonal variation (leaving trend + cyclical), instead of </a:t>
            </a:r>
            <a:r>
              <a:rPr lang="en-US" b="1" dirty="0"/>
              <a:t>forecasting</a:t>
            </a:r>
            <a:r>
              <a:rPr lang="en-US" dirty="0"/>
              <a:t>:</a:t>
            </a:r>
          </a:p>
          <a:p>
            <a:pPr marL="0" indent="0" eaLnBrk="1" hangingPunct="1">
              <a:buNone/>
            </a:pPr>
            <a:endParaRPr lang="en-US" dirty="0"/>
          </a:p>
          <a:p>
            <a:pPr eaLnBrk="1" hangingPunct="1">
              <a:spcBef>
                <a:spcPts val="1500"/>
              </a:spcBef>
              <a:buFontTx/>
              <a:buNone/>
            </a:pPr>
            <a:r>
              <a:rPr lang="en-US" dirty="0"/>
              <a:t>	compare to:</a:t>
            </a:r>
          </a:p>
          <a:p>
            <a:pPr eaLnBrk="1" hangingPunct="1">
              <a:spcBef>
                <a:spcPct val="0"/>
              </a:spcBef>
              <a:buFontTx/>
              <a:buNone/>
            </a:pPr>
            <a:endParaRPr lang="en-US" dirty="0"/>
          </a:p>
          <a:p>
            <a:pPr eaLnBrk="1" hangingPunct="1">
              <a:spcBef>
                <a:spcPct val="0"/>
              </a:spcBef>
              <a:buFontTx/>
              <a:buNone/>
            </a:pPr>
            <a:endParaRPr lang="en-US" dirty="0"/>
          </a:p>
          <a:p>
            <a:pPr eaLnBrk="1" hangingPunct="1">
              <a:spcBef>
                <a:spcPct val="0"/>
              </a:spcBef>
              <a:buFontTx/>
              <a:buNone/>
            </a:pPr>
            <a:r>
              <a:rPr lang="en-US" dirty="0"/>
              <a:t>	The smoothed version is shifted over one time period relative to the forecasts</a:t>
            </a:r>
          </a:p>
          <a:p>
            <a:pPr eaLnBrk="1" hangingPunct="1">
              <a:spcBef>
                <a:spcPts val="1000"/>
              </a:spcBef>
            </a:pPr>
            <a:r>
              <a:rPr lang="en-US" dirty="0"/>
              <a:t>For retrospective smoothing, a much better approach is to use a </a:t>
            </a:r>
            <a:r>
              <a:rPr lang="en-US" b="1" dirty="0"/>
              <a:t>centered MA or EWMA smoother</a:t>
            </a:r>
            <a:r>
              <a:rPr lang="en-US" dirty="0"/>
              <a:t> (coming up shortly)</a:t>
            </a:r>
          </a:p>
        </p:txBody>
      </p:sp>
      <p:graphicFrame>
        <p:nvGraphicFramePr>
          <p:cNvPr id="251908" name="Object 4"/>
          <p:cNvGraphicFramePr>
            <a:graphicFrameLocks noChangeAspect="1"/>
          </p:cNvGraphicFramePr>
          <p:nvPr>
            <p:extLst>
              <p:ext uri="{D42A27DB-BD31-4B8C-83A1-F6EECF244321}">
                <p14:modId xmlns:p14="http://schemas.microsoft.com/office/powerpoint/2010/main" val="2345208029"/>
              </p:ext>
            </p:extLst>
          </p:nvPr>
        </p:nvGraphicFramePr>
        <p:xfrm>
          <a:off x="1219200" y="2927210"/>
          <a:ext cx="4516438" cy="457200"/>
        </p:xfrm>
        <a:graphic>
          <a:graphicData uri="http://schemas.openxmlformats.org/presentationml/2006/ole">
            <mc:AlternateContent xmlns:mc="http://schemas.openxmlformats.org/markup-compatibility/2006">
              <mc:Choice xmlns:v="urn:schemas-microsoft-com:vml" Requires="v">
                <p:oleObj spid="_x0000_s16604" name="Equation" r:id="rId3" imgW="2260440" imgH="228600" progId="Equation.3">
                  <p:embed/>
                </p:oleObj>
              </mc:Choice>
              <mc:Fallback>
                <p:oleObj name="Equation" r:id="rId3" imgW="22604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27210"/>
                        <a:ext cx="4516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09" name="Object 5"/>
          <p:cNvGraphicFramePr>
            <a:graphicFrameLocks noChangeAspect="1"/>
          </p:cNvGraphicFramePr>
          <p:nvPr>
            <p:extLst>
              <p:ext uri="{D42A27DB-BD31-4B8C-83A1-F6EECF244321}">
                <p14:modId xmlns:p14="http://schemas.microsoft.com/office/powerpoint/2010/main" val="1787018518"/>
              </p:ext>
            </p:extLst>
          </p:nvPr>
        </p:nvGraphicFramePr>
        <p:xfrm>
          <a:off x="1230584" y="3922751"/>
          <a:ext cx="5735637" cy="508000"/>
        </p:xfrm>
        <a:graphic>
          <a:graphicData uri="http://schemas.openxmlformats.org/presentationml/2006/ole">
            <mc:AlternateContent xmlns:mc="http://schemas.openxmlformats.org/markup-compatibility/2006">
              <mc:Choice xmlns:v="urn:schemas-microsoft-com:vml" Requires="v">
                <p:oleObj spid="_x0000_s16605" name="Equation" r:id="rId5" imgW="2869920" imgH="253800" progId="Equation.3">
                  <p:embed/>
                </p:oleObj>
              </mc:Choice>
              <mc:Fallback>
                <p:oleObj name="Equation" r:id="rId5" imgW="2869920" imgH="253800" progId="Equation.3">
                  <p:embed/>
                  <p:pic>
                    <p:nvPicPr>
                      <p:cNvPr id="0" name=""/>
                      <p:cNvPicPr>
                        <a:picLocks noChangeAspect="1" noChangeArrowheads="1"/>
                      </p:cNvPicPr>
                      <p:nvPr/>
                    </p:nvPicPr>
                    <p:blipFill>
                      <a:blip r:embed="rId6"/>
                      <a:srcRect/>
                      <a:stretch>
                        <a:fillRect/>
                      </a:stretch>
                    </p:blipFill>
                    <p:spPr bwMode="auto">
                      <a:xfrm>
                        <a:off x="1230584" y="3922751"/>
                        <a:ext cx="5735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9551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 and EWMA Not Appropriate for Seasonal Data</a:t>
            </a:r>
          </a:p>
        </p:txBody>
      </p:sp>
      <p:sp>
        <p:nvSpPr>
          <p:cNvPr id="3" name="Content Placeholder 2"/>
          <p:cNvSpPr>
            <a:spLocks noGrp="1"/>
          </p:cNvSpPr>
          <p:nvPr>
            <p:ph idx="1"/>
          </p:nvPr>
        </p:nvSpPr>
        <p:spPr/>
        <p:txBody>
          <a:bodyPr/>
          <a:lstStyle/>
          <a:p>
            <a:pPr marL="463550" indent="-463550">
              <a:buNone/>
            </a:pPr>
            <a:r>
              <a:rPr lang="en-US" sz="1600" dirty="0"/>
              <a:t>trade&lt;-read.csv("trade.</a:t>
            </a:r>
            <a:r>
              <a:rPr lang="en-US" sz="1600" dirty="0" err="1"/>
              <a:t>csv</a:t>
            </a:r>
            <a:r>
              <a:rPr lang="en-US" sz="1600" dirty="0"/>
              <a:t>",header=F)</a:t>
            </a:r>
          </a:p>
          <a:p>
            <a:pPr marL="463550" indent="-46355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a:t>
            </a:r>
          </a:p>
          <a:p>
            <a:pPr marL="463550" indent="-463550">
              <a:buNone/>
            </a:pPr>
            <a:r>
              <a:rPr lang="en-US" sz="1600" dirty="0" err="1"/>
              <a:t>EWMAtrade</a:t>
            </a:r>
            <a:r>
              <a:rPr lang="en-US" sz="1600" dirty="0"/>
              <a:t>&lt;-</a:t>
            </a:r>
            <a:r>
              <a:rPr lang="en-US" sz="1600" dirty="0" err="1"/>
              <a:t>HoltWinters</a:t>
            </a:r>
            <a:r>
              <a:rPr lang="en-US" sz="1600" dirty="0"/>
              <a:t>(y, seasonal = "additive", beta = FALSE, gamma = FALSE) </a:t>
            </a:r>
          </a:p>
          <a:p>
            <a:pPr marL="463550" indent="-463550">
              <a:buNone/>
            </a:pPr>
            <a:r>
              <a:rPr lang="en-US" sz="1600" dirty="0" err="1"/>
              <a:t>EWMAtradePred</a:t>
            </a:r>
            <a:r>
              <a:rPr lang="en-US" sz="1600" dirty="0"/>
              <a:t>&lt;-predict(</a:t>
            </a:r>
            <a:r>
              <a:rPr lang="en-US" sz="1600" dirty="0" err="1"/>
              <a:t>EWMAtrade</a:t>
            </a:r>
            <a:r>
              <a:rPr lang="en-US" sz="1600" dirty="0"/>
              <a:t>, </a:t>
            </a:r>
            <a:r>
              <a:rPr lang="en-US" sz="1600" dirty="0" err="1"/>
              <a:t>n.ahead</a:t>
            </a:r>
            <a:r>
              <a:rPr lang="en-US" sz="1600" dirty="0"/>
              <a:t>=12, </a:t>
            </a:r>
            <a:r>
              <a:rPr lang="en-US" sz="1600" dirty="0" err="1"/>
              <a:t>prediction.interval</a:t>
            </a:r>
            <a:r>
              <a:rPr lang="en-US" sz="1600" dirty="0"/>
              <a:t> = T, level = 0.95)</a:t>
            </a:r>
          </a:p>
          <a:p>
            <a:pPr marL="463550" indent="-463550">
              <a:buNone/>
            </a:pPr>
            <a:r>
              <a:rPr lang="en-US" sz="1600" dirty="0"/>
              <a:t>plot(</a:t>
            </a:r>
            <a:r>
              <a:rPr lang="en-US" sz="1600" dirty="0" err="1"/>
              <a:t>EWMAtrade,EWMAtradePred,type</a:t>
            </a:r>
            <a:r>
              <a:rPr lang="en-US" sz="1600" dirty="0"/>
              <a:t>="b")</a:t>
            </a:r>
          </a:p>
          <a:p>
            <a:pPr marL="463550" indent="-463550">
              <a:buNone/>
            </a:pPr>
            <a:r>
              <a:rPr lang="en-US" sz="1600" dirty="0" err="1"/>
              <a:t>EWMAtrade</a:t>
            </a:r>
            <a:endParaRPr lang="en-US" sz="1600" dirty="0"/>
          </a:p>
          <a:p>
            <a:pPr marL="0" indent="0">
              <a:buNone/>
            </a:pPr>
            <a:endParaRPr lang="en-US" sz="1600" dirty="0"/>
          </a:p>
          <a:p>
            <a:pPr marL="0" indent="0">
              <a:buNone/>
            </a:pPr>
            <a:r>
              <a:rPr lang="en-US" sz="1400" dirty="0"/>
              <a:t>&gt; </a:t>
            </a:r>
            <a:r>
              <a:rPr lang="en-US" sz="1400" dirty="0" err="1"/>
              <a:t>EWMAtrade</a:t>
            </a:r>
            <a:endParaRPr lang="en-US" sz="1400" dirty="0"/>
          </a:p>
          <a:p>
            <a:pPr marL="0" indent="0">
              <a:buNone/>
            </a:pPr>
            <a:r>
              <a:rPr lang="en-US" sz="1400" dirty="0"/>
              <a:t>Holt-Winters exponential smoothing without trend and without seasonal component.</a:t>
            </a:r>
          </a:p>
          <a:p>
            <a:pPr marL="0" indent="0">
              <a:buNone/>
            </a:pPr>
            <a:endParaRPr lang="en-US" sz="1400" dirty="0"/>
          </a:p>
          <a:p>
            <a:pPr marL="0" indent="0">
              <a:buNone/>
            </a:pPr>
            <a:r>
              <a:rPr lang="en-US" sz="1400" dirty="0"/>
              <a:t>Smoothing parameters:</a:t>
            </a:r>
          </a:p>
          <a:p>
            <a:pPr marL="0" indent="0">
              <a:buNone/>
            </a:pPr>
            <a:r>
              <a:rPr lang="en-US" sz="1400" dirty="0"/>
              <a:t> alpha:  0.9999339 </a:t>
            </a:r>
          </a:p>
          <a:p>
            <a:pPr marL="0" indent="0">
              <a:buNone/>
            </a:pPr>
            <a:r>
              <a:rPr lang="en-US" sz="1400" dirty="0"/>
              <a:t> beta :  FALSE </a:t>
            </a:r>
          </a:p>
          <a:p>
            <a:pPr marL="0" indent="0">
              <a:buNone/>
            </a:pPr>
            <a:r>
              <a:rPr lang="en-US" sz="1400" dirty="0"/>
              <a:t> gamma:  FALSE </a:t>
            </a:r>
          </a:p>
          <a:p>
            <a:pPr marL="0" indent="0">
              <a:buNone/>
            </a:pPr>
            <a:endParaRPr lang="en-US" sz="1400" dirty="0"/>
          </a:p>
          <a:p>
            <a:pPr marL="0" indent="0">
              <a:buNone/>
            </a:pPr>
            <a:r>
              <a:rPr lang="en-US" sz="1400" dirty="0"/>
              <a:t>Coefficients:</a:t>
            </a:r>
          </a:p>
          <a:p>
            <a:pPr marL="0" indent="0">
              <a:buNone/>
            </a:pPr>
            <a:r>
              <a:rPr lang="en-US" sz="1400" dirty="0"/>
              <a:t>      [,1]</a:t>
            </a:r>
          </a:p>
          <a:p>
            <a:pPr marL="0" indent="0">
              <a:buNone/>
            </a:pPr>
            <a:r>
              <a:rPr lang="en-US" sz="1400" dirty="0"/>
              <a:t>a 395.9997</a:t>
            </a:r>
          </a:p>
        </p:txBody>
      </p:sp>
    </p:spTree>
    <p:extLst>
      <p:ext uri="{BB962C8B-B14F-4D97-AF65-F5344CB8AC3E}">
        <p14:creationId xmlns:p14="http://schemas.microsoft.com/office/powerpoint/2010/main" val="142056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Results</a:t>
            </a:r>
          </a:p>
        </p:txBody>
      </p:sp>
      <p:pic>
        <p:nvPicPr>
          <p:cNvPr id="430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5438" r="5503" b="10362"/>
          <a:stretch/>
        </p:blipFill>
        <p:spPr bwMode="auto">
          <a:xfrm>
            <a:off x="673245" y="1110343"/>
            <a:ext cx="7517165" cy="495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636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Smoothing Vs. Forecasting for Trade data</a:t>
            </a:r>
          </a:p>
        </p:txBody>
      </p:sp>
      <p:pic>
        <p:nvPicPr>
          <p:cNvPr id="440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0613"/>
            <a:ext cx="4937125"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3551238"/>
            <a:ext cx="4960937"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a:extLst>
              <a:ext uri="{FF2B5EF4-FFF2-40B4-BE49-F238E27FC236}">
                <a16:creationId xmlns:a16="http://schemas.microsoft.com/office/drawing/2014/main" id="{EB1A5F83-118D-2643-9570-1BC0BB8485BF}"/>
              </a:ext>
            </a:extLst>
          </p:cNvPr>
          <p:cNvSpPr txBox="1"/>
          <p:nvPr/>
        </p:nvSpPr>
        <p:spPr>
          <a:xfrm>
            <a:off x="7076049" y="3066757"/>
            <a:ext cx="1915909" cy="369332"/>
          </a:xfrm>
          <a:prstGeom prst="rect">
            <a:avLst/>
          </a:prstGeom>
          <a:noFill/>
        </p:spPr>
        <p:txBody>
          <a:bodyPr wrap="none" rtlCol="0">
            <a:spAutoFit/>
          </a:bodyPr>
          <a:lstStyle/>
          <a:p>
            <a:r>
              <a:rPr lang="en-US" dirty="0" err="1"/>
              <a:t>Smoothd</a:t>
            </a:r>
            <a:r>
              <a:rPr lang="en-US" dirty="0"/>
              <a:t> version</a:t>
            </a:r>
          </a:p>
        </p:txBody>
      </p:sp>
    </p:spTree>
    <p:extLst>
      <p:ext uri="{BB962C8B-B14F-4D97-AF65-F5344CB8AC3E}">
        <p14:creationId xmlns:p14="http://schemas.microsoft.com/office/powerpoint/2010/main" val="947130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a:t>Centered </a:t>
            </a:r>
            <a:r>
              <a:rPr lang="en-US" i="1" dirty="0">
                <a:latin typeface="Times New Roman" pitchFamily="18" charset="0"/>
              </a:rPr>
              <a:t>m</a:t>
            </a:r>
            <a:r>
              <a:rPr lang="en-US" dirty="0"/>
              <a:t>-Period MA Smoother</a:t>
            </a:r>
          </a:p>
        </p:txBody>
      </p:sp>
      <p:sp>
        <p:nvSpPr>
          <p:cNvPr id="252931" name="Rectangle 3"/>
          <p:cNvSpPr>
            <a:spLocks noGrp="1" noChangeArrowheads="1"/>
          </p:cNvSpPr>
          <p:nvPr>
            <p:ph type="body" idx="1"/>
          </p:nvPr>
        </p:nvSpPr>
        <p:spPr/>
        <p:txBody>
          <a:bodyPr/>
          <a:lstStyle/>
          <a:p>
            <a:pPr eaLnBrk="1" hangingPunct="1"/>
            <a:r>
              <a:rPr lang="en-US" dirty="0"/>
              <a:t>For </a:t>
            </a:r>
            <a:r>
              <a:rPr lang="en-US" i="1" dirty="0">
                <a:latin typeface="Times New Roman" pitchFamily="18" charset="0"/>
              </a:rPr>
              <a:t>m</a:t>
            </a:r>
            <a:r>
              <a:rPr lang="en-US" dirty="0"/>
              <a:t> odd, the centered </a:t>
            </a:r>
            <a:r>
              <a:rPr lang="en-US" i="1" dirty="0">
                <a:latin typeface="Times New Roman" pitchFamily="18" charset="0"/>
              </a:rPr>
              <a:t>m</a:t>
            </a:r>
            <a:r>
              <a:rPr lang="en-US" dirty="0"/>
              <a:t>-period MA smoother is:</a:t>
            </a:r>
          </a:p>
          <a:p>
            <a:pPr eaLnBrk="1" hangingPunct="1"/>
            <a:endParaRPr lang="en-US" dirty="0"/>
          </a:p>
          <a:p>
            <a:pPr eaLnBrk="1" hangingPunct="1"/>
            <a:endParaRPr lang="en-US" dirty="0"/>
          </a:p>
          <a:p>
            <a:pPr eaLnBrk="1" hangingPunct="1"/>
            <a:endParaRPr lang="en-US" dirty="0"/>
          </a:p>
          <a:p>
            <a:pPr eaLnBrk="1" hangingPunct="1"/>
            <a:r>
              <a:rPr lang="en-US" dirty="0"/>
              <a:t>For </a:t>
            </a:r>
            <a:r>
              <a:rPr lang="en-US" i="1" dirty="0">
                <a:latin typeface="Times New Roman" pitchFamily="18" charset="0"/>
              </a:rPr>
              <a:t>m</a:t>
            </a:r>
            <a:r>
              <a:rPr lang="en-US" dirty="0"/>
              <a:t> even, use a "double-centered" MA smoother:</a:t>
            </a:r>
          </a:p>
          <a:p>
            <a:pPr eaLnBrk="1" hangingPunct="1"/>
            <a:endParaRPr lang="en-US" dirty="0"/>
          </a:p>
          <a:p>
            <a:pPr eaLnBrk="1" hangingPunct="1">
              <a:buFontTx/>
              <a:buNone/>
            </a:pPr>
            <a:r>
              <a:rPr lang="en-US" dirty="0"/>
              <a:t>	e.g., for </a:t>
            </a:r>
            <a:r>
              <a:rPr lang="en-US" i="1" dirty="0">
                <a:latin typeface="Times New Roman" pitchFamily="18" charset="0"/>
              </a:rPr>
              <a:t>m</a:t>
            </a:r>
            <a:r>
              <a:rPr lang="en-US" dirty="0">
                <a:latin typeface="Times New Roman" pitchFamily="18" charset="0"/>
              </a:rPr>
              <a:t> = 4</a:t>
            </a:r>
            <a:r>
              <a:rPr lang="en-US" dirty="0"/>
              <a:t>:</a:t>
            </a:r>
          </a:p>
        </p:txBody>
      </p:sp>
      <p:graphicFrame>
        <p:nvGraphicFramePr>
          <p:cNvPr id="8194" name="Object 4"/>
          <p:cNvGraphicFramePr>
            <a:graphicFrameLocks noChangeAspect="1"/>
          </p:cNvGraphicFramePr>
          <p:nvPr>
            <p:extLst>
              <p:ext uri="{D42A27DB-BD31-4B8C-83A1-F6EECF244321}">
                <p14:modId xmlns:p14="http://schemas.microsoft.com/office/powerpoint/2010/main" val="2912610169"/>
              </p:ext>
            </p:extLst>
          </p:nvPr>
        </p:nvGraphicFramePr>
        <p:xfrm>
          <a:off x="1122363" y="1858963"/>
          <a:ext cx="6646862" cy="863600"/>
        </p:xfrm>
        <a:graphic>
          <a:graphicData uri="http://schemas.openxmlformats.org/presentationml/2006/ole">
            <mc:AlternateContent xmlns:mc="http://schemas.openxmlformats.org/markup-compatibility/2006">
              <mc:Choice xmlns:v="urn:schemas-microsoft-com:vml" Requires="v">
                <p:oleObj spid="_x0000_s17628" name="Equation" r:id="rId4" imgW="3327120" imgH="431640" progId="Equation.3">
                  <p:embed/>
                </p:oleObj>
              </mc:Choice>
              <mc:Fallback>
                <p:oleObj name="Equation" r:id="rId4" imgW="3327120" imgH="431640" progId="Equation.3">
                  <p:embed/>
                  <p:pic>
                    <p:nvPicPr>
                      <p:cNvPr id="0" name=""/>
                      <p:cNvPicPr>
                        <a:picLocks noChangeAspect="1" noChangeArrowheads="1"/>
                      </p:cNvPicPr>
                      <p:nvPr/>
                    </p:nvPicPr>
                    <p:blipFill>
                      <a:blip r:embed="rId5"/>
                      <a:srcRect/>
                      <a:stretch>
                        <a:fillRect/>
                      </a:stretch>
                    </p:blipFill>
                    <p:spPr bwMode="auto">
                      <a:xfrm>
                        <a:off x="1122363" y="1858963"/>
                        <a:ext cx="664686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4" name="Object 6"/>
          <p:cNvGraphicFramePr>
            <a:graphicFrameLocks noChangeAspect="1"/>
          </p:cNvGraphicFramePr>
          <p:nvPr/>
        </p:nvGraphicFramePr>
        <p:xfrm>
          <a:off x="1098550" y="4568825"/>
          <a:ext cx="7078663" cy="1320800"/>
        </p:xfrm>
        <a:graphic>
          <a:graphicData uri="http://schemas.openxmlformats.org/presentationml/2006/ole">
            <mc:AlternateContent xmlns:mc="http://schemas.openxmlformats.org/markup-compatibility/2006">
              <mc:Choice xmlns:v="urn:schemas-microsoft-com:vml" Requires="v">
                <p:oleObj spid="_x0000_s17629" name="Equation" r:id="rId6" imgW="3543120" imgH="660240" progId="Equation.3">
                  <p:embed/>
                </p:oleObj>
              </mc:Choice>
              <mc:Fallback>
                <p:oleObj name="Equation" r:id="rId6" imgW="3543120" imgH="660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550" y="4568825"/>
                        <a:ext cx="7078663"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408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Centered Vs. </a:t>
            </a:r>
            <a:r>
              <a:rPr lang="en-US" dirty="0" err="1"/>
              <a:t>Noncentered</a:t>
            </a:r>
            <a:r>
              <a:rPr lang="en-US" dirty="0"/>
              <a:t> MA</a:t>
            </a:r>
          </a:p>
        </p:txBody>
      </p:sp>
      <p:sp>
        <p:nvSpPr>
          <p:cNvPr id="3" name="Content Placeholder 2"/>
          <p:cNvSpPr>
            <a:spLocks noGrp="1"/>
          </p:cNvSpPr>
          <p:nvPr>
            <p:ph idx="1"/>
          </p:nvPr>
        </p:nvSpPr>
        <p:spPr/>
        <p:txBody>
          <a:bodyPr/>
          <a:lstStyle/>
          <a:p>
            <a:pPr marL="0" indent="0">
              <a:buNone/>
            </a:pPr>
            <a:r>
              <a:rPr lang="en-US" sz="1600" dirty="0"/>
              <a:t>##</a:t>
            </a:r>
            <a:r>
              <a:rPr lang="en-US" sz="1600" dirty="0" err="1"/>
              <a:t>noncentered</a:t>
            </a:r>
            <a:r>
              <a:rPr lang="en-US" sz="1600" dirty="0"/>
              <a:t> MA</a:t>
            </a:r>
          </a:p>
          <a:p>
            <a:pPr marL="0" indent="0">
              <a:buNone/>
            </a:pPr>
            <a:r>
              <a:rPr lang="en-US" sz="1600" dirty="0"/>
              <a:t>par(</a:t>
            </a:r>
            <a:r>
              <a:rPr lang="en-US" sz="1600" dirty="0" err="1"/>
              <a:t>mfrow</a:t>
            </a:r>
            <a:r>
              <a:rPr lang="en-US" sz="1600" dirty="0"/>
              <a:t>=c(2,1))</a:t>
            </a:r>
          </a:p>
          <a:p>
            <a:pPr marL="0" indent="0">
              <a:buNone/>
            </a:pPr>
            <a:r>
              <a:rPr lang="en-US" sz="1600" dirty="0"/>
              <a:t>y&lt;-</a:t>
            </a:r>
            <a:r>
              <a:rPr lang="en-US" sz="1600" dirty="0" err="1"/>
              <a:t>ts</a:t>
            </a:r>
            <a:r>
              <a:rPr lang="en-US" sz="1600" dirty="0"/>
              <a:t>(</a:t>
            </a:r>
            <a:r>
              <a:rPr lang="en-US" sz="1600" dirty="0" err="1"/>
              <a:t>chem</a:t>
            </a:r>
            <a:r>
              <a:rPr lang="en-US" sz="1600" dirty="0"/>
              <a:t>[[1]], frequency=1)  </a:t>
            </a:r>
          </a:p>
          <a:p>
            <a:pPr marL="0" indent="0">
              <a:buNone/>
            </a:pPr>
            <a:r>
              <a:rPr lang="en-US" sz="1600" dirty="0"/>
              <a:t>m=20;n=length(y)  </a:t>
            </a:r>
          </a:p>
          <a:p>
            <a:pPr marL="0" indent="0">
              <a:buNone/>
            </a:pPr>
            <a:r>
              <a:rPr lang="en-US" sz="1600" dirty="0" err="1"/>
              <a:t>MAchem</a:t>
            </a:r>
            <a:r>
              <a:rPr lang="en-US" sz="1600" dirty="0"/>
              <a:t>&lt;-filter(y, filter=rep(1/</a:t>
            </a:r>
            <a:r>
              <a:rPr lang="en-US" sz="1600" dirty="0" err="1"/>
              <a:t>m,m</a:t>
            </a:r>
            <a:r>
              <a:rPr lang="en-US" sz="1600" dirty="0"/>
              <a:t>), method = "convolution", sides = 1)</a:t>
            </a:r>
          </a:p>
          <a:p>
            <a:pPr marL="0" indent="0">
              <a:buNone/>
            </a:pPr>
            <a:r>
              <a:rPr lang="en-US" sz="1600" dirty="0"/>
              <a:t>plot(</a:t>
            </a:r>
            <a:r>
              <a:rPr lang="en-US" sz="1600" dirty="0" err="1"/>
              <a:t>y,type</a:t>
            </a:r>
            <a:r>
              <a:rPr lang="en-US" sz="1600" dirty="0"/>
              <a:t>="b",</a:t>
            </a:r>
            <a:r>
              <a:rPr lang="en-US" sz="1600" dirty="0" err="1"/>
              <a:t>xlim</a:t>
            </a:r>
            <a:r>
              <a:rPr lang="en-US" sz="1600" dirty="0"/>
              <a:t>=c(0,n))</a:t>
            </a:r>
          </a:p>
          <a:p>
            <a:pPr marL="0" indent="0">
              <a:buNone/>
            </a:pPr>
            <a:r>
              <a:rPr lang="en-US" sz="1600" dirty="0"/>
              <a:t>lines(</a:t>
            </a:r>
            <a:r>
              <a:rPr lang="en-US" sz="1600" dirty="0" err="1"/>
              <a:t>MAchem,col</a:t>
            </a:r>
            <a:r>
              <a:rPr lang="en-US" sz="1600" dirty="0"/>
              <a:t>="red")</a:t>
            </a:r>
          </a:p>
          <a:p>
            <a:pPr marL="0" indent="0">
              <a:buNone/>
            </a:pPr>
            <a:endParaRPr lang="en-US" sz="1600" dirty="0"/>
          </a:p>
          <a:p>
            <a:pPr marL="0" indent="0">
              <a:buNone/>
            </a:pPr>
            <a:r>
              <a:rPr lang="en-US" sz="1600" dirty="0"/>
              <a:t>##centered MA</a:t>
            </a:r>
          </a:p>
          <a:p>
            <a:pPr marL="0" indent="0">
              <a:buNone/>
            </a:pPr>
            <a:r>
              <a:rPr lang="en-US" sz="1600" dirty="0"/>
              <a:t>y&lt;-</a:t>
            </a:r>
            <a:r>
              <a:rPr lang="en-US" sz="1600" dirty="0" err="1"/>
              <a:t>ts</a:t>
            </a:r>
            <a:r>
              <a:rPr lang="en-US" sz="1600" dirty="0"/>
              <a:t>(</a:t>
            </a:r>
            <a:r>
              <a:rPr lang="en-US" sz="1600" dirty="0" err="1"/>
              <a:t>chem</a:t>
            </a:r>
            <a:r>
              <a:rPr lang="en-US" sz="1600" dirty="0"/>
              <a:t>[[1]], frequency=1)  </a:t>
            </a:r>
          </a:p>
          <a:p>
            <a:pPr marL="0" indent="0">
              <a:buNone/>
            </a:pPr>
            <a:r>
              <a:rPr lang="en-US" sz="1600" dirty="0"/>
              <a:t>m=20;n=length(y)  </a:t>
            </a:r>
          </a:p>
          <a:p>
            <a:pPr marL="0" indent="0">
              <a:buNone/>
            </a:pPr>
            <a:r>
              <a:rPr lang="en-US" sz="1600" dirty="0" err="1"/>
              <a:t>MAchem</a:t>
            </a:r>
            <a:r>
              <a:rPr lang="en-US" sz="1600" dirty="0"/>
              <a:t>&lt;-filter(y, filter=rep(1/</a:t>
            </a:r>
            <a:r>
              <a:rPr lang="en-US" sz="1600" dirty="0" err="1"/>
              <a:t>m,m</a:t>
            </a:r>
            <a:r>
              <a:rPr lang="en-US" sz="1600" dirty="0"/>
              <a:t>), method = "convolution", sides = 2)</a:t>
            </a:r>
          </a:p>
          <a:p>
            <a:pPr marL="0" indent="0">
              <a:buNone/>
            </a:pPr>
            <a:r>
              <a:rPr lang="en-US" sz="1600" dirty="0"/>
              <a:t>plot(</a:t>
            </a:r>
            <a:r>
              <a:rPr lang="en-US" sz="1600" dirty="0" err="1"/>
              <a:t>y,type</a:t>
            </a:r>
            <a:r>
              <a:rPr lang="en-US" sz="1600" dirty="0"/>
              <a:t>="b",</a:t>
            </a:r>
            <a:r>
              <a:rPr lang="en-US" sz="1600" dirty="0" err="1"/>
              <a:t>xlim</a:t>
            </a:r>
            <a:r>
              <a:rPr lang="en-US" sz="1600" dirty="0"/>
              <a:t>=c(0,n))</a:t>
            </a:r>
          </a:p>
          <a:p>
            <a:pPr marL="0" indent="0">
              <a:buNone/>
            </a:pPr>
            <a:r>
              <a:rPr lang="en-US" sz="1600" dirty="0"/>
              <a:t>lines(</a:t>
            </a:r>
            <a:r>
              <a:rPr lang="en-US" sz="1600" dirty="0" err="1"/>
              <a:t>MAchem,col</a:t>
            </a:r>
            <a:r>
              <a:rPr lang="en-US" sz="1600" dirty="0"/>
              <a:t>="red")</a:t>
            </a:r>
          </a:p>
          <a:p>
            <a:pPr marL="0" indent="0">
              <a:buNone/>
            </a:pPr>
            <a:r>
              <a:rPr lang="en-US" sz="1600" dirty="0"/>
              <a:t>par(</a:t>
            </a:r>
            <a:r>
              <a:rPr lang="en-US" sz="1600" dirty="0" err="1"/>
              <a:t>mfrow</a:t>
            </a:r>
            <a:r>
              <a:rPr lang="en-US" sz="1600" dirty="0"/>
              <a:t>=c(1,1))</a:t>
            </a:r>
          </a:p>
        </p:txBody>
      </p:sp>
    </p:spTree>
    <p:extLst>
      <p:ext uri="{BB962C8B-B14F-4D97-AF65-F5344CB8AC3E}">
        <p14:creationId xmlns:p14="http://schemas.microsoft.com/office/powerpoint/2010/main" val="102591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Example (trade.csv)</a:t>
            </a:r>
          </a:p>
        </p:txBody>
      </p:sp>
      <p:sp>
        <p:nvSpPr>
          <p:cNvPr id="3" name="Content Placeholder 2"/>
          <p:cNvSpPr>
            <a:spLocks noGrp="1"/>
          </p:cNvSpPr>
          <p:nvPr>
            <p:ph idx="1"/>
          </p:nvPr>
        </p:nvSpPr>
        <p:spPr/>
        <p:txBody>
          <a:bodyPr/>
          <a:lstStyle/>
          <a:p>
            <a:r>
              <a:rPr lang="en-US" i="1" dirty="0">
                <a:latin typeface="Times New Roman" pitchFamily="18" charset="0"/>
              </a:rPr>
              <a:t>y</a:t>
            </a:r>
            <a:r>
              <a:rPr lang="en-US" dirty="0"/>
              <a:t> is employment data in the trade industry over a 60 month period. Plot shows Holt-Winters forecasts for next year with 95% prediction interval</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335" r="5004" b="14064"/>
          <a:stretch/>
        </p:blipFill>
        <p:spPr bwMode="auto">
          <a:xfrm>
            <a:off x="4558937" y="3968706"/>
            <a:ext cx="4572002" cy="285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89" t="16758" r="5262" b="10300"/>
          <a:stretch/>
        </p:blipFill>
        <p:spPr bwMode="auto">
          <a:xfrm>
            <a:off x="52248" y="2538326"/>
            <a:ext cx="4498203" cy="3090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34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400050"/>
            <a:ext cx="9144000" cy="609600"/>
          </a:xfrm>
        </p:spPr>
        <p:txBody>
          <a:bodyPr/>
          <a:lstStyle/>
          <a:p>
            <a:pPr eaLnBrk="1" hangingPunct="1"/>
            <a:r>
              <a:rPr lang="en-US" dirty="0"/>
              <a:t>Results</a:t>
            </a:r>
          </a:p>
        </p:txBody>
      </p:sp>
      <p:pic>
        <p:nvPicPr>
          <p:cNvPr id="4403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5027" r="5004" b="11289"/>
          <a:stretch/>
        </p:blipFill>
        <p:spPr bwMode="auto">
          <a:xfrm>
            <a:off x="21544" y="1162594"/>
            <a:ext cx="4798650" cy="312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15027" r="5521" b="10981"/>
          <a:stretch/>
        </p:blipFill>
        <p:spPr bwMode="auto">
          <a:xfrm>
            <a:off x="4371477" y="3709853"/>
            <a:ext cx="4772523" cy="313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6572" y="4898577"/>
            <a:ext cx="3929281" cy="400110"/>
          </a:xfrm>
          <a:prstGeom prst="rect">
            <a:avLst/>
          </a:prstGeom>
          <a:noFill/>
        </p:spPr>
        <p:txBody>
          <a:bodyPr wrap="none" rtlCol="0">
            <a:spAutoFit/>
          </a:bodyPr>
          <a:lstStyle/>
          <a:p>
            <a:r>
              <a:rPr lang="en-US" sz="2000" dirty="0"/>
              <a:t>Which is the centered smoother?</a:t>
            </a:r>
          </a:p>
        </p:txBody>
      </p:sp>
    </p:spTree>
    <p:extLst>
      <p:ext uri="{BB962C8B-B14F-4D97-AF65-F5344CB8AC3E}">
        <p14:creationId xmlns:p14="http://schemas.microsoft.com/office/powerpoint/2010/main" val="1392806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a:t>Comments on Smoothing</a:t>
            </a:r>
          </a:p>
        </p:txBody>
      </p:sp>
      <p:sp>
        <p:nvSpPr>
          <p:cNvPr id="256003" name="Rectangle 3"/>
          <p:cNvSpPr>
            <a:spLocks noGrp="1" noChangeArrowheads="1"/>
          </p:cNvSpPr>
          <p:nvPr>
            <p:ph type="body" idx="1"/>
          </p:nvPr>
        </p:nvSpPr>
        <p:spPr/>
        <p:txBody>
          <a:bodyPr/>
          <a:lstStyle/>
          <a:p>
            <a:pPr eaLnBrk="1" hangingPunct="1"/>
            <a:r>
              <a:rPr lang="en-US" dirty="0">
                <a:highlight>
                  <a:srgbClr val="FFFF00"/>
                </a:highlight>
              </a:rPr>
              <a:t>For retrospective smoothing, you should </a:t>
            </a:r>
            <a:r>
              <a:rPr lang="en-US" u="sng" dirty="0">
                <a:highlight>
                  <a:srgbClr val="FFFF00"/>
                </a:highlight>
              </a:rPr>
              <a:t>always</a:t>
            </a:r>
            <a:r>
              <a:rPr lang="en-US" dirty="0">
                <a:highlight>
                  <a:srgbClr val="FFFF00"/>
                </a:highlight>
              </a:rPr>
              <a:t> center the MA</a:t>
            </a:r>
          </a:p>
          <a:p>
            <a:pPr eaLnBrk="1" hangingPunct="1"/>
            <a:r>
              <a:rPr lang="en-US" dirty="0">
                <a:highlight>
                  <a:srgbClr val="FFFF00"/>
                </a:highlight>
              </a:rPr>
              <a:t>For forecasting or real-time smoothing, you cannot center the MA</a:t>
            </a:r>
            <a:r>
              <a:rPr lang="en-US" dirty="0"/>
              <a:t>, because you cannot include any data beyond the forecasted/smoothed time period</a:t>
            </a:r>
          </a:p>
          <a:p>
            <a:pPr eaLnBrk="1" hangingPunct="1"/>
            <a:r>
              <a:rPr lang="en-US" dirty="0"/>
              <a:t>If smoothing out strong seasonality, use an MA with </a:t>
            </a:r>
            <a:r>
              <a:rPr lang="en-US" i="1" dirty="0">
                <a:latin typeface="Times New Roman" pitchFamily="18" charset="0"/>
              </a:rPr>
              <a:t>m</a:t>
            </a:r>
            <a:r>
              <a:rPr lang="en-US" dirty="0"/>
              <a:t> </a:t>
            </a:r>
            <a:r>
              <a:rPr lang="en-US" b="1" u="sng" dirty="0"/>
              <a:t>exactly</a:t>
            </a:r>
            <a:r>
              <a:rPr lang="en-US" b="1" dirty="0"/>
              <a:t> equal the period of seasonality</a:t>
            </a:r>
            <a:endParaRPr lang="en-US" dirty="0"/>
          </a:p>
          <a:p>
            <a:pPr eaLnBrk="1" hangingPunct="1"/>
            <a:endParaRPr lang="en-US" dirty="0"/>
          </a:p>
          <a:p>
            <a:pPr eaLnBrk="1" hangingPunct="1"/>
            <a:r>
              <a:rPr lang="en-US" dirty="0"/>
              <a:t>Can also center an EWMA via:</a:t>
            </a:r>
          </a:p>
          <a:p>
            <a:pPr eaLnBrk="1" hangingPunct="1">
              <a:spcBef>
                <a:spcPct val="80000"/>
              </a:spcBef>
              <a:buFontTx/>
              <a:buNone/>
            </a:pPr>
            <a:r>
              <a:rPr lang="en-US" dirty="0"/>
              <a:t>	with </a:t>
            </a:r>
            <a:r>
              <a:rPr lang="en-US" i="1" dirty="0">
                <a:latin typeface="Times New Roman" panose="02020603050405020304" pitchFamily="18" charset="0"/>
                <a:cs typeface="Times New Roman" panose="02020603050405020304" pitchFamily="18" charset="0"/>
              </a:rPr>
              <a:t>L</a:t>
            </a:r>
            <a:r>
              <a:rPr lang="en-US" i="1" baseline="-25000" dirty="0">
                <a:latin typeface="Times New Roman" panose="02020603050405020304" pitchFamily="18" charset="0"/>
                <a:cs typeface="Times New Roman" panose="02020603050405020304" pitchFamily="18" charset="0"/>
              </a:rPr>
              <a:t>t</a:t>
            </a:r>
            <a:r>
              <a:rPr lang="en-US" dirty="0"/>
              <a:t> the regular EWMA, and</a:t>
            </a:r>
          </a:p>
          <a:p>
            <a:pPr eaLnBrk="1" hangingPunct="1">
              <a:spcBef>
                <a:spcPct val="70000"/>
              </a:spcBef>
              <a:buFontTx/>
              <a:buNone/>
            </a:pPr>
            <a:r>
              <a:rPr lang="en-US" dirty="0"/>
              <a:t>			</a:t>
            </a:r>
          </a:p>
          <a:p>
            <a:pPr eaLnBrk="1" hangingPunct="1">
              <a:spcBef>
                <a:spcPct val="70000"/>
              </a:spcBef>
              <a:buFontTx/>
              <a:buNone/>
            </a:pPr>
            <a:r>
              <a:rPr lang="en-US" dirty="0"/>
              <a:t>	calculated backwards-recursively for </a:t>
            </a:r>
            <a:r>
              <a:rPr lang="en-US" i="1" dirty="0">
                <a:latin typeface="Times New Roman" pitchFamily="18" charset="0"/>
              </a:rPr>
              <a:t>t</a:t>
            </a:r>
            <a:r>
              <a:rPr lang="en-US" dirty="0">
                <a:latin typeface="Times New Roman" pitchFamily="18" charset="0"/>
              </a:rPr>
              <a:t> = </a:t>
            </a:r>
            <a:r>
              <a:rPr lang="en-US" i="1" dirty="0">
                <a:latin typeface="Times New Roman" pitchFamily="18" charset="0"/>
              </a:rPr>
              <a:t>n</a:t>
            </a:r>
            <a:r>
              <a:rPr lang="en-US" dirty="0">
                <a:latin typeface="Times New Roman" pitchFamily="18" charset="0"/>
              </a:rPr>
              <a:t>, </a:t>
            </a:r>
            <a:r>
              <a:rPr lang="en-US" i="1" dirty="0">
                <a:latin typeface="Times New Roman" pitchFamily="18" charset="0"/>
              </a:rPr>
              <a:t>n</a:t>
            </a:r>
            <a:r>
              <a:rPr lang="en-US" dirty="0">
                <a:latin typeface="Times New Roman" pitchFamily="18" charset="0"/>
              </a:rPr>
              <a:t>-1, </a:t>
            </a:r>
            <a:r>
              <a:rPr lang="en-US" i="1" dirty="0">
                <a:latin typeface="Times New Roman" pitchFamily="18" charset="0"/>
              </a:rPr>
              <a:t>n</a:t>
            </a:r>
            <a:r>
              <a:rPr lang="en-US" dirty="0">
                <a:latin typeface="Times New Roman" pitchFamily="18" charset="0"/>
              </a:rPr>
              <a:t>-2, . . ., 1</a:t>
            </a:r>
          </a:p>
        </p:txBody>
      </p:sp>
      <p:graphicFrame>
        <p:nvGraphicFramePr>
          <p:cNvPr id="256004" name="Object 4"/>
          <p:cNvGraphicFramePr>
            <a:graphicFrameLocks noChangeAspect="1"/>
          </p:cNvGraphicFramePr>
          <p:nvPr>
            <p:extLst>
              <p:ext uri="{D42A27DB-BD31-4B8C-83A1-F6EECF244321}">
                <p14:modId xmlns:p14="http://schemas.microsoft.com/office/powerpoint/2010/main" val="2370007991"/>
              </p:ext>
            </p:extLst>
          </p:nvPr>
        </p:nvGraphicFramePr>
        <p:xfrm>
          <a:off x="5162550" y="4234502"/>
          <a:ext cx="2816225" cy="838200"/>
        </p:xfrm>
        <a:graphic>
          <a:graphicData uri="http://schemas.openxmlformats.org/presentationml/2006/ole">
            <mc:AlternateContent xmlns:mc="http://schemas.openxmlformats.org/markup-compatibility/2006">
              <mc:Choice xmlns:v="urn:schemas-microsoft-com:vml" Requires="v">
                <p:oleObj spid="_x0000_s18656" name="Equation" r:id="rId4" imgW="1409400" imgH="419040" progId="Equation.3">
                  <p:embed/>
                </p:oleObj>
              </mc:Choice>
              <mc:Fallback>
                <p:oleObj name="Equation" r:id="rId4" imgW="14094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550" y="4234502"/>
                        <a:ext cx="28162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05" name="Object 5"/>
          <p:cNvGraphicFramePr>
            <a:graphicFrameLocks noChangeAspect="1"/>
          </p:cNvGraphicFramePr>
          <p:nvPr>
            <p:extLst>
              <p:ext uri="{D42A27DB-BD31-4B8C-83A1-F6EECF244321}">
                <p14:modId xmlns:p14="http://schemas.microsoft.com/office/powerpoint/2010/main" val="2648090022"/>
              </p:ext>
            </p:extLst>
          </p:nvPr>
        </p:nvGraphicFramePr>
        <p:xfrm>
          <a:off x="1328070" y="5720351"/>
          <a:ext cx="5256213" cy="457200"/>
        </p:xfrm>
        <a:graphic>
          <a:graphicData uri="http://schemas.openxmlformats.org/presentationml/2006/ole">
            <mc:AlternateContent xmlns:mc="http://schemas.openxmlformats.org/markup-compatibility/2006">
              <mc:Choice xmlns:v="urn:schemas-microsoft-com:vml" Requires="v">
                <p:oleObj spid="_x0000_s18657" name="Equation" r:id="rId6" imgW="2628720" imgH="228600" progId="Equation.3">
                  <p:embed/>
                </p:oleObj>
              </mc:Choice>
              <mc:Fallback>
                <p:oleObj name="Equation" r:id="rId6" imgW="26287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8070" y="5720351"/>
                        <a:ext cx="5256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5310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 = seasonality period vs. other m</a:t>
            </a:r>
          </a:p>
        </p:txBody>
      </p:sp>
      <p:sp>
        <p:nvSpPr>
          <p:cNvPr id="3" name="Content Placeholder 2"/>
          <p:cNvSpPr>
            <a:spLocks noGrp="1"/>
          </p:cNvSpPr>
          <p:nvPr>
            <p:ph idx="1"/>
          </p:nvPr>
        </p:nvSpPr>
        <p:spPr/>
        <p:txBody>
          <a:bodyPr/>
          <a:lstStyle/>
          <a:p>
            <a:pPr marL="0" indent="0">
              <a:buNone/>
            </a:pPr>
            <a:r>
              <a:rPr lang="en-US" sz="1600" dirty="0"/>
              <a:t>##m = 12 for centered MA</a:t>
            </a:r>
          </a:p>
          <a:p>
            <a:pPr marL="0" indent="0">
              <a:buNone/>
            </a:pPr>
            <a:r>
              <a:rPr lang="en-US" sz="1600" dirty="0"/>
              <a:t>trade&lt;-read.csv("trade.</a:t>
            </a:r>
            <a:r>
              <a:rPr lang="en-US" sz="1600" dirty="0" err="1"/>
              <a:t>csv</a:t>
            </a:r>
            <a:r>
              <a:rPr lang="en-US" sz="1600" dirty="0"/>
              <a:t>",header=F)</a:t>
            </a:r>
          </a:p>
          <a:p>
            <a:pPr marL="0" indent="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a:t>
            </a:r>
          </a:p>
          <a:p>
            <a:pPr marL="0" indent="0">
              <a:buNone/>
            </a:pPr>
            <a:r>
              <a:rPr lang="en-US" sz="1600" dirty="0"/>
              <a:t>m=12;n=length(y)  </a:t>
            </a:r>
          </a:p>
          <a:p>
            <a:pPr marL="0" indent="0">
              <a:buNone/>
            </a:pPr>
            <a:r>
              <a:rPr lang="en-US" sz="1600" dirty="0" err="1"/>
              <a:t>MAtrade</a:t>
            </a:r>
            <a:r>
              <a:rPr lang="en-US" sz="1600" dirty="0"/>
              <a:t>&lt;-filter(y, filter=rep(1/</a:t>
            </a:r>
            <a:r>
              <a:rPr lang="en-US" sz="1600" dirty="0" err="1"/>
              <a:t>m,m</a:t>
            </a:r>
            <a:r>
              <a:rPr lang="en-US" sz="1600" dirty="0"/>
              <a:t>), method = "convolution", sides = 2)</a:t>
            </a:r>
          </a:p>
          <a:p>
            <a:pPr marL="0" indent="0">
              <a:buNone/>
            </a:pPr>
            <a:r>
              <a:rPr lang="en-US" sz="1600" dirty="0"/>
              <a:t>plot(</a:t>
            </a:r>
            <a:r>
              <a:rPr lang="en-US" sz="1600" dirty="0" err="1"/>
              <a:t>y,type</a:t>
            </a:r>
            <a:r>
              <a:rPr lang="en-US" sz="1600" dirty="0"/>
              <a:t>="b")</a:t>
            </a:r>
          </a:p>
          <a:p>
            <a:pPr marL="0" indent="0">
              <a:buNone/>
            </a:pPr>
            <a:r>
              <a:rPr lang="en-US" sz="1600" dirty="0"/>
              <a:t>lines(</a:t>
            </a:r>
            <a:r>
              <a:rPr lang="en-US" sz="1600" dirty="0" err="1"/>
              <a:t>MAtrade,col</a:t>
            </a:r>
            <a:r>
              <a:rPr lang="en-US" sz="1600" dirty="0"/>
              <a:t>="red")</a:t>
            </a:r>
          </a:p>
          <a:p>
            <a:pPr marL="0" indent="0">
              <a:buNone/>
            </a:pPr>
            <a:endParaRPr lang="en-US" sz="1600" dirty="0"/>
          </a:p>
          <a:p>
            <a:pPr marL="0" indent="0">
              <a:buNone/>
            </a:pPr>
            <a:r>
              <a:rPr lang="en-US" sz="1600" dirty="0"/>
              <a:t>##m = 10 for centered MA</a:t>
            </a:r>
          </a:p>
          <a:p>
            <a:pPr marL="0" indent="0">
              <a:buNone/>
            </a:pPr>
            <a:r>
              <a:rPr lang="en-US" sz="1600" dirty="0"/>
              <a:t>trade&lt;-read.csv("trade.</a:t>
            </a:r>
            <a:r>
              <a:rPr lang="en-US" sz="1600" dirty="0" err="1"/>
              <a:t>csv</a:t>
            </a:r>
            <a:r>
              <a:rPr lang="en-US" sz="1600" dirty="0"/>
              <a:t>",header=F)</a:t>
            </a:r>
          </a:p>
          <a:p>
            <a:pPr marL="0" indent="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a:t>
            </a:r>
          </a:p>
          <a:p>
            <a:pPr marL="0" indent="0">
              <a:buNone/>
            </a:pPr>
            <a:r>
              <a:rPr lang="en-US" sz="1600" dirty="0"/>
              <a:t>m=10;n=length(y)  </a:t>
            </a:r>
          </a:p>
          <a:p>
            <a:pPr marL="0" indent="0">
              <a:buNone/>
            </a:pPr>
            <a:r>
              <a:rPr lang="en-US" sz="1600" dirty="0" err="1"/>
              <a:t>MAtrade</a:t>
            </a:r>
            <a:r>
              <a:rPr lang="en-US" sz="1600" dirty="0"/>
              <a:t>&lt;-filter(y, filter=rep(1/</a:t>
            </a:r>
            <a:r>
              <a:rPr lang="en-US" sz="1600" dirty="0" err="1"/>
              <a:t>m,m</a:t>
            </a:r>
            <a:r>
              <a:rPr lang="en-US" sz="1600" dirty="0"/>
              <a:t>), method = "convolution", sides = 2)</a:t>
            </a:r>
          </a:p>
          <a:p>
            <a:pPr marL="0" indent="0">
              <a:buNone/>
            </a:pPr>
            <a:r>
              <a:rPr lang="en-US" sz="1600" dirty="0"/>
              <a:t>plot(</a:t>
            </a:r>
            <a:r>
              <a:rPr lang="en-US" sz="1600" dirty="0" err="1"/>
              <a:t>y,type</a:t>
            </a:r>
            <a:r>
              <a:rPr lang="en-US" sz="1600" dirty="0"/>
              <a:t>="b")</a:t>
            </a:r>
          </a:p>
          <a:p>
            <a:pPr marL="0" indent="0">
              <a:buNone/>
            </a:pPr>
            <a:r>
              <a:rPr lang="en-US" sz="1600" dirty="0"/>
              <a:t>lines(</a:t>
            </a:r>
            <a:r>
              <a:rPr lang="en-US" sz="1600" dirty="0" err="1"/>
              <a:t>MAtrade,col</a:t>
            </a:r>
            <a:r>
              <a:rPr lang="en-US" sz="1600" dirty="0"/>
              <a:t>="red")</a:t>
            </a:r>
          </a:p>
          <a:p>
            <a:pPr marL="0" indent="0">
              <a:buNone/>
            </a:pPr>
            <a:endParaRPr lang="en-US" sz="1600" dirty="0"/>
          </a:p>
        </p:txBody>
      </p:sp>
    </p:spTree>
    <p:extLst>
      <p:ext uri="{BB962C8B-B14F-4D97-AF65-F5344CB8AC3E}">
        <p14:creationId xmlns:p14="http://schemas.microsoft.com/office/powerpoint/2010/main" val="353100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a:t>Using </a:t>
            </a:r>
            <a:r>
              <a:rPr lang="en-US" i="1" dirty="0">
                <a:latin typeface="Times New Roman" pitchFamily="18" charset="0"/>
              </a:rPr>
              <a:t>m</a:t>
            </a:r>
            <a:r>
              <a:rPr lang="en-US" dirty="0"/>
              <a:t> = 12 vs. </a:t>
            </a:r>
            <a:r>
              <a:rPr lang="en-US" i="1" dirty="0">
                <a:latin typeface="Times New Roman" pitchFamily="18" charset="0"/>
              </a:rPr>
              <a:t>m</a:t>
            </a:r>
            <a:r>
              <a:rPr lang="en-US" dirty="0"/>
              <a:t> = 10 for Smoothing Trade Data</a:t>
            </a:r>
          </a:p>
        </p:txBody>
      </p:sp>
      <p:pic>
        <p:nvPicPr>
          <p:cNvPr id="450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259" r="6038" b="12831"/>
          <a:stretch/>
        </p:blipFill>
        <p:spPr bwMode="auto">
          <a:xfrm>
            <a:off x="21548" y="1018902"/>
            <a:ext cx="4746398" cy="300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16568" r="6297" b="11597"/>
          <a:stretch/>
        </p:blipFill>
        <p:spPr bwMode="auto">
          <a:xfrm>
            <a:off x="4371480" y="3755575"/>
            <a:ext cx="4733335" cy="304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90948" y="1145960"/>
            <a:ext cx="827471" cy="369332"/>
          </a:xfrm>
          <a:prstGeom prst="rect">
            <a:avLst/>
          </a:prstGeom>
          <a:noFill/>
        </p:spPr>
        <p:txBody>
          <a:bodyPr wrap="none" rtlCol="0">
            <a:spAutoFit/>
          </a:bodyPr>
          <a:lstStyle/>
          <a:p>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 12</a:t>
            </a:r>
          </a:p>
        </p:txBody>
      </p:sp>
      <p:sp>
        <p:nvSpPr>
          <p:cNvPr id="8" name="TextBox 7"/>
          <p:cNvSpPr txBox="1"/>
          <p:nvPr/>
        </p:nvSpPr>
        <p:spPr>
          <a:xfrm>
            <a:off x="6613937" y="4023359"/>
            <a:ext cx="769763" cy="369332"/>
          </a:xfrm>
          <a:prstGeom prst="rect">
            <a:avLst/>
          </a:prstGeom>
          <a:noFill/>
        </p:spPr>
        <p:txBody>
          <a:bodyPr wrap="none" rtlCol="0">
            <a:spAutoFit/>
          </a:bodyPr>
          <a:lstStyle/>
          <a:p>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=10</a:t>
            </a:r>
          </a:p>
        </p:txBody>
      </p:sp>
    </p:spTree>
    <p:extLst>
      <p:ext uri="{BB962C8B-B14F-4D97-AF65-F5344CB8AC3E}">
        <p14:creationId xmlns:p14="http://schemas.microsoft.com/office/powerpoint/2010/main" val="186749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t>Forecasting with </a:t>
            </a:r>
            <a:r>
              <a:rPr lang="en-US" i="1">
                <a:latin typeface="Times New Roman" pitchFamily="18" charset="0"/>
              </a:rPr>
              <a:t>R</a:t>
            </a:r>
            <a:r>
              <a:rPr lang="en-US" i="1" baseline="-25000">
                <a:latin typeface="Times New Roman" pitchFamily="18" charset="0"/>
              </a:rPr>
              <a:t>t</a:t>
            </a:r>
            <a:r>
              <a:rPr lang="en-US"/>
              <a:t>, </a:t>
            </a:r>
            <a:r>
              <a:rPr lang="en-US" i="1">
                <a:latin typeface="Times New Roman" pitchFamily="18" charset="0"/>
              </a:rPr>
              <a:t>C</a:t>
            </a:r>
            <a:r>
              <a:rPr lang="en-US" i="1" baseline="-25000">
                <a:latin typeface="Times New Roman" pitchFamily="18" charset="0"/>
              </a:rPr>
              <a:t>t</a:t>
            </a:r>
            <a:r>
              <a:rPr lang="en-US"/>
              <a:t>, and </a:t>
            </a:r>
            <a:r>
              <a:rPr lang="en-US" i="1">
                <a:latin typeface="Times New Roman" pitchFamily="18" charset="0"/>
              </a:rPr>
              <a:t>T</a:t>
            </a:r>
            <a:r>
              <a:rPr lang="en-US" i="1" baseline="-25000">
                <a:latin typeface="Times New Roman" pitchFamily="18" charset="0"/>
              </a:rPr>
              <a:t>t</a:t>
            </a:r>
            <a:r>
              <a:rPr lang="en-US">
                <a:latin typeface="Times New Roman" pitchFamily="18" charset="0"/>
              </a:rPr>
              <a:t> </a:t>
            </a:r>
          </a:p>
        </p:txBody>
      </p:sp>
      <p:sp>
        <p:nvSpPr>
          <p:cNvPr id="220163" name="Rectangle 3"/>
          <p:cNvSpPr>
            <a:spLocks noGrp="1" noChangeArrowheads="1"/>
          </p:cNvSpPr>
          <p:nvPr>
            <p:ph type="body" idx="1"/>
          </p:nvPr>
        </p:nvSpPr>
        <p:spPr/>
        <p:txBody>
          <a:bodyPr/>
          <a:lstStyle/>
          <a:p>
            <a:pPr eaLnBrk="1" hangingPunct="1"/>
            <a:r>
              <a:rPr lang="en-US" dirty="0"/>
              <a:t>The Basic Idea:</a:t>
            </a:r>
          </a:p>
          <a:p>
            <a:pPr lvl="1" eaLnBrk="1" hangingPunct="1"/>
            <a:r>
              <a:rPr lang="en-US" dirty="0"/>
              <a:t>With a trend present, we can do better than just estimating the current level and using that to forecast the future observations.</a:t>
            </a:r>
          </a:p>
          <a:p>
            <a:pPr lvl="1" eaLnBrk="1" hangingPunct="1"/>
            <a:r>
              <a:rPr lang="en-US" dirty="0"/>
              <a:t>We will estimate the current "slope" (call it a "trend" and denote it by </a:t>
            </a:r>
            <a:r>
              <a:rPr lang="en-US" i="1" dirty="0" err="1">
                <a:latin typeface="Times New Roman" pitchFamily="18" charset="0"/>
              </a:rPr>
              <a:t>T</a:t>
            </a:r>
            <a:r>
              <a:rPr lang="en-US" i="1" baseline="-25000" dirty="0" err="1">
                <a:latin typeface="Times New Roman" pitchFamily="18" charset="0"/>
              </a:rPr>
              <a:t>t</a:t>
            </a:r>
            <a:r>
              <a:rPr lang="en-US" dirty="0"/>
              <a:t>, with some abuse of notation), as well as the current "level" (still call this </a:t>
            </a:r>
            <a:r>
              <a:rPr lang="en-US" i="1" dirty="0">
                <a:latin typeface="Times New Roman" pitchFamily="18" charset="0"/>
              </a:rPr>
              <a:t>L</a:t>
            </a:r>
            <a:r>
              <a:rPr lang="en-US" i="1" baseline="-25000" dirty="0">
                <a:latin typeface="Times New Roman" pitchFamily="18" charset="0"/>
              </a:rPr>
              <a:t>t</a:t>
            </a:r>
            <a:r>
              <a:rPr lang="en-US" dirty="0"/>
              <a:t>) </a:t>
            </a:r>
          </a:p>
          <a:p>
            <a:pPr lvl="1" eaLnBrk="1" hangingPunct="1"/>
            <a:r>
              <a:rPr lang="en-US" dirty="0"/>
              <a:t>We will use simple linear extrapolation and take the </a:t>
            </a:r>
            <a:r>
              <a:rPr lang="en-US" i="1" dirty="0">
                <a:latin typeface="Times New Roman" pitchFamily="18" charset="0"/>
              </a:rPr>
              <a:t>k</a:t>
            </a:r>
            <a:r>
              <a:rPr lang="en-US" dirty="0"/>
              <a:t>-step-ahead forecast to be:</a:t>
            </a:r>
          </a:p>
          <a:p>
            <a:pPr eaLnBrk="1" hangingPunct="1"/>
            <a:endParaRPr lang="en-US" dirty="0"/>
          </a:p>
          <a:p>
            <a:pPr eaLnBrk="1" hangingPunct="1">
              <a:spcBef>
                <a:spcPct val="60000"/>
              </a:spcBef>
            </a:pPr>
            <a:r>
              <a:rPr lang="en-US" dirty="0"/>
              <a:t>Two methods for estimating the current level and trend are a </a:t>
            </a:r>
            <a:r>
              <a:rPr lang="en-US" b="1" dirty="0"/>
              <a:t>Double MA</a:t>
            </a:r>
            <a:r>
              <a:rPr lang="en-US" dirty="0"/>
              <a:t> and a </a:t>
            </a:r>
            <a:r>
              <a:rPr lang="en-US" b="1" dirty="0"/>
              <a:t>Double EWMA</a:t>
            </a:r>
            <a:r>
              <a:rPr lang="en-US" dirty="0"/>
              <a:t> (double EWMA is generally preferred and is called Holt’s method)</a:t>
            </a:r>
          </a:p>
        </p:txBody>
      </p:sp>
      <p:graphicFrame>
        <p:nvGraphicFramePr>
          <p:cNvPr id="220164" name="Object 4"/>
          <p:cNvGraphicFramePr>
            <a:graphicFrameLocks noChangeAspect="1"/>
          </p:cNvGraphicFramePr>
          <p:nvPr/>
        </p:nvGraphicFramePr>
        <p:xfrm>
          <a:off x="1624013" y="4776788"/>
          <a:ext cx="4706937" cy="511175"/>
        </p:xfrm>
        <a:graphic>
          <a:graphicData uri="http://schemas.openxmlformats.org/presentationml/2006/ole">
            <mc:AlternateContent xmlns:mc="http://schemas.openxmlformats.org/markup-compatibility/2006">
              <mc:Choice xmlns:v="urn:schemas-microsoft-com:vml" Requires="v">
                <p:oleObj spid="_x0000_s19567" name="Equation" r:id="rId4" imgW="2336760" imgH="253800" progId="Equation.3">
                  <p:embed/>
                </p:oleObj>
              </mc:Choice>
              <mc:Fallback>
                <p:oleObj name="Equation" r:id="rId4" imgW="233676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013" y="4776788"/>
                        <a:ext cx="470693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8A5125AF-FBFC-1D44-A2C4-BB2D3E7A4B56}"/>
              </a:ext>
            </a:extLst>
          </p:cNvPr>
          <p:cNvSpPr txBox="1"/>
          <p:nvPr/>
        </p:nvSpPr>
        <p:spPr>
          <a:xfrm>
            <a:off x="6485206" y="4516995"/>
            <a:ext cx="2349305" cy="523220"/>
          </a:xfrm>
          <a:prstGeom prst="rect">
            <a:avLst/>
          </a:prstGeom>
          <a:noFill/>
        </p:spPr>
        <p:txBody>
          <a:bodyPr wrap="square" rtlCol="0">
            <a:spAutoFit/>
          </a:bodyPr>
          <a:lstStyle/>
          <a:p>
            <a:r>
              <a:rPr lang="en-US" sz="1400" dirty="0">
                <a:solidFill>
                  <a:schemeClr val="accent2"/>
                </a:solidFill>
              </a:rPr>
              <a:t>Using all data up to </a:t>
            </a:r>
            <a:r>
              <a:rPr lang="en-US" sz="1400" dirty="0" err="1">
                <a:solidFill>
                  <a:schemeClr val="accent2"/>
                </a:solidFill>
              </a:rPr>
              <a:t>tim</a:t>
            </a:r>
            <a:r>
              <a:rPr lang="en-US" sz="1400" dirty="0">
                <a:solidFill>
                  <a:schemeClr val="accent2"/>
                </a:solidFill>
              </a:rPr>
              <a:t> t </a:t>
            </a:r>
            <a:r>
              <a:rPr lang="en-US" sz="1400" dirty="0" err="1">
                <a:solidFill>
                  <a:schemeClr val="accent2"/>
                </a:solidFill>
              </a:rPr>
              <a:t>forcasting</a:t>
            </a:r>
            <a:r>
              <a:rPr lang="en-US" sz="1400" dirty="0">
                <a:solidFill>
                  <a:schemeClr val="accent2"/>
                </a:solidFill>
              </a:rPr>
              <a:t> k into future</a:t>
            </a:r>
          </a:p>
        </p:txBody>
      </p:sp>
    </p:spTree>
    <p:extLst>
      <p:ext uri="{BB962C8B-B14F-4D97-AF65-F5344CB8AC3E}">
        <p14:creationId xmlns:p14="http://schemas.microsoft.com/office/powerpoint/2010/main" val="423741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t>Double EWMA (Holt's Model)</a:t>
            </a:r>
          </a:p>
        </p:txBody>
      </p:sp>
      <p:sp>
        <p:nvSpPr>
          <p:cNvPr id="221187" name="Rectangle 3"/>
          <p:cNvSpPr>
            <a:spLocks noGrp="1" noChangeArrowheads="1"/>
          </p:cNvSpPr>
          <p:nvPr>
            <p:ph type="body" idx="1"/>
          </p:nvPr>
        </p:nvSpPr>
        <p:spPr/>
        <p:txBody>
          <a:bodyPr/>
          <a:lstStyle/>
          <a:p>
            <a:pPr eaLnBrk="1" hangingPunct="1"/>
            <a:r>
              <a:rPr lang="en-US" dirty="0"/>
              <a:t>The Double EWMA estimates of the current level and current trend are calculated recursively for </a:t>
            </a:r>
            <a:r>
              <a:rPr lang="en-US" i="1" dirty="0">
                <a:latin typeface="Times New Roman" pitchFamily="18" charset="0"/>
              </a:rPr>
              <a:t>t</a:t>
            </a:r>
            <a:r>
              <a:rPr lang="en-US" dirty="0">
                <a:latin typeface="Times New Roman" pitchFamily="18" charset="0"/>
              </a:rPr>
              <a:t> = 1, 2, ...</a:t>
            </a:r>
            <a:r>
              <a:rPr lang="en-US" dirty="0"/>
              <a:t> via:</a:t>
            </a:r>
          </a:p>
          <a:p>
            <a:pPr eaLnBrk="1" hangingPunct="1"/>
            <a:endParaRPr lang="en-US" dirty="0"/>
          </a:p>
          <a:p>
            <a:pPr eaLnBrk="1" hangingPunct="1"/>
            <a:endParaRPr lang="en-US" dirty="0"/>
          </a:p>
          <a:p>
            <a:pPr eaLnBrk="1" hangingPunct="1">
              <a:spcBef>
                <a:spcPct val="150000"/>
              </a:spcBef>
              <a:buFontTx/>
              <a:buNone/>
            </a:pPr>
            <a:r>
              <a:rPr lang="en-US" dirty="0"/>
              <a:t>	you pick an </a:t>
            </a:r>
            <a:r>
              <a:rPr lang="en-US" dirty="0">
                <a:latin typeface="Times New Roman" pitchFamily="18" charset="0"/>
                <a:sym typeface="Symbol" pitchFamily="18" charset="2"/>
              </a:rPr>
              <a:t>0 &lt; </a:t>
            </a:r>
            <a:r>
              <a:rPr lang="en-US" i="1" dirty="0">
                <a:latin typeface="Symbol" pitchFamily="18" charset="2"/>
              </a:rPr>
              <a:t>a</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t>
            </a:r>
            <a:r>
              <a:rPr lang="en-US" dirty="0">
                <a:latin typeface="Times New Roman" pitchFamily="18" charset="0"/>
                <a:sym typeface="Symbol" pitchFamily="18" charset="2"/>
              </a:rPr>
              <a:t>0 </a:t>
            </a:r>
            <a:r>
              <a:rPr lang="en-US" dirty="0">
                <a:latin typeface="Symbol" pitchFamily="18" charset="2"/>
                <a:sym typeface="Symbol" pitchFamily="18" charset="2"/>
              </a:rPr>
              <a:t></a:t>
            </a:r>
            <a:r>
              <a:rPr lang="en-US" dirty="0">
                <a:latin typeface="Times New Roman" pitchFamily="18" charset="0"/>
                <a:sym typeface="Symbol" pitchFamily="18" charset="2"/>
              </a:rPr>
              <a:t> </a:t>
            </a:r>
            <a:r>
              <a:rPr lang="en-US" i="1" dirty="0">
                <a:latin typeface="Symbol" pitchFamily="18" charset="2"/>
              </a:rPr>
              <a:t>b</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and starting values </a:t>
            </a:r>
            <a:r>
              <a:rPr lang="en-US" i="1" dirty="0">
                <a:latin typeface="Times New Roman" pitchFamily="18" charset="0"/>
              </a:rPr>
              <a:t>L</a:t>
            </a:r>
            <a:r>
              <a:rPr lang="en-US" baseline="-25000" dirty="0">
                <a:latin typeface="Times New Roman" pitchFamily="18" charset="0"/>
              </a:rPr>
              <a:t>0</a:t>
            </a:r>
            <a:r>
              <a:rPr lang="en-US" dirty="0"/>
              <a:t> and </a:t>
            </a:r>
            <a:r>
              <a:rPr lang="en-US" i="1" dirty="0">
                <a:latin typeface="Times New Roman" pitchFamily="18" charset="0"/>
              </a:rPr>
              <a:t>T</a:t>
            </a:r>
            <a:r>
              <a:rPr lang="en-US" baseline="-25000" dirty="0">
                <a:latin typeface="Times New Roman" pitchFamily="18" charset="0"/>
              </a:rPr>
              <a:t>0</a:t>
            </a:r>
            <a:r>
              <a:rPr lang="en-US" dirty="0"/>
              <a:t> (e.g. </a:t>
            </a:r>
            <a:r>
              <a:rPr lang="en-US" i="1" dirty="0">
                <a:latin typeface="Times New Roman" pitchFamily="18" charset="0"/>
              </a:rPr>
              <a:t>T</a:t>
            </a:r>
            <a:r>
              <a:rPr lang="en-US" baseline="-25000" dirty="0">
                <a:latin typeface="Times New Roman" pitchFamily="18" charset="0"/>
              </a:rPr>
              <a:t>0</a:t>
            </a:r>
            <a:r>
              <a:rPr lang="en-US" dirty="0">
                <a:latin typeface="Times New Roman" pitchFamily="18" charset="0"/>
              </a:rPr>
              <a:t> = 0</a:t>
            </a:r>
            <a:r>
              <a:rPr lang="en-US" dirty="0"/>
              <a:t> and </a:t>
            </a:r>
            <a:r>
              <a:rPr lang="en-US" i="1" dirty="0">
                <a:latin typeface="Times New Roman" pitchFamily="18" charset="0"/>
              </a:rPr>
              <a:t>L</a:t>
            </a:r>
            <a:r>
              <a:rPr lang="en-US" baseline="-25000" dirty="0">
                <a:latin typeface="Times New Roman" pitchFamily="18" charset="0"/>
              </a:rPr>
              <a:t>0</a:t>
            </a:r>
            <a:r>
              <a:rPr lang="en-US" dirty="0"/>
              <a:t> equal to </a:t>
            </a:r>
            <a:r>
              <a:rPr lang="en-US" dirty="0" err="1"/>
              <a:t>ave.</a:t>
            </a:r>
            <a:r>
              <a:rPr lang="en-US" dirty="0"/>
              <a:t> of first few data) </a:t>
            </a:r>
          </a:p>
          <a:p>
            <a:pPr eaLnBrk="1" hangingPunct="1">
              <a:spcBef>
                <a:spcPct val="80000"/>
              </a:spcBef>
            </a:pPr>
            <a:r>
              <a:rPr lang="en-US" dirty="0"/>
              <a:t>The current estimate of the trend is just an exponentially weighted moving average of the changes in the level (</a:t>
            </a:r>
            <a:r>
              <a:rPr lang="en-US" i="1" dirty="0">
                <a:latin typeface="Times New Roman" pitchFamily="18" charset="0"/>
              </a:rPr>
              <a:t>L</a:t>
            </a:r>
            <a:r>
              <a:rPr lang="en-US" i="1" baseline="-25000" dirty="0">
                <a:latin typeface="Times New Roman" pitchFamily="18" charset="0"/>
              </a:rPr>
              <a:t>t</a:t>
            </a:r>
            <a:r>
              <a:rPr lang="en-US" dirty="0"/>
              <a:t> </a:t>
            </a:r>
            <a:r>
              <a:rPr lang="en-US" dirty="0">
                <a:sym typeface="Symbol" pitchFamily="18" charset="2"/>
              </a:rPr>
              <a:t></a:t>
            </a:r>
            <a:r>
              <a:rPr lang="en-US" dirty="0"/>
              <a:t> </a:t>
            </a:r>
            <a:r>
              <a:rPr lang="en-US" i="1" dirty="0">
                <a:latin typeface="Times New Roman" pitchFamily="18" charset="0"/>
              </a:rPr>
              <a:t>L</a:t>
            </a:r>
            <a:r>
              <a:rPr lang="en-US" i="1" baseline="-25000" dirty="0">
                <a:latin typeface="Times New Roman" pitchFamily="18" charset="0"/>
              </a:rPr>
              <a:t>t</a:t>
            </a:r>
            <a:r>
              <a:rPr lang="en-US" baseline="-25000" dirty="0">
                <a:latin typeface="Times New Roman" pitchFamily="18" charset="0"/>
                <a:sym typeface="Symbol" pitchFamily="18" charset="2"/>
              </a:rPr>
              <a:t></a:t>
            </a:r>
            <a:r>
              <a:rPr lang="en-US" baseline="-25000" dirty="0">
                <a:latin typeface="Times New Roman" pitchFamily="18" charset="0"/>
              </a:rPr>
              <a:t>1</a:t>
            </a:r>
            <a:r>
              <a:rPr lang="en-US" dirty="0"/>
              <a:t>) from one observation to the next</a:t>
            </a:r>
          </a:p>
          <a:p>
            <a:pPr eaLnBrk="1" hangingPunct="1">
              <a:spcBef>
                <a:spcPct val="80000"/>
              </a:spcBef>
            </a:pPr>
            <a:r>
              <a:rPr lang="en-US" dirty="0"/>
              <a:t>The </a:t>
            </a:r>
            <a:r>
              <a:rPr lang="en-US" i="1" dirty="0">
                <a:latin typeface="Times New Roman" pitchFamily="18" charset="0"/>
              </a:rPr>
              <a:t>k</a:t>
            </a:r>
            <a:r>
              <a:rPr lang="en-US" dirty="0"/>
              <a:t>-step-ahead forecast is:</a:t>
            </a:r>
          </a:p>
        </p:txBody>
      </p:sp>
      <p:graphicFrame>
        <p:nvGraphicFramePr>
          <p:cNvPr id="11266" name="Object 4"/>
          <p:cNvGraphicFramePr>
            <a:graphicFrameLocks noChangeAspect="1"/>
          </p:cNvGraphicFramePr>
          <p:nvPr/>
        </p:nvGraphicFramePr>
        <p:xfrm>
          <a:off x="1133475" y="2179638"/>
          <a:ext cx="3721100" cy="393700"/>
        </p:xfrm>
        <a:graphic>
          <a:graphicData uri="http://schemas.openxmlformats.org/presentationml/2006/ole">
            <mc:AlternateContent xmlns:mc="http://schemas.openxmlformats.org/markup-compatibility/2006">
              <mc:Choice xmlns:v="urn:schemas-microsoft-com:vml" Requires="v">
                <p:oleObj spid="_x0000_s20806" name="Equation" r:id="rId3" imgW="3720960" imgH="393480" progId="Equation.3">
                  <p:embed/>
                </p:oleObj>
              </mc:Choice>
              <mc:Fallback>
                <p:oleObj name="Equation" r:id="rId3" imgW="37209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179638"/>
                        <a:ext cx="3721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4"/>
          <p:cNvGraphicFramePr>
            <a:graphicFrameLocks noChangeAspect="1"/>
          </p:cNvGraphicFramePr>
          <p:nvPr/>
        </p:nvGraphicFramePr>
        <p:xfrm>
          <a:off x="1143000" y="2813050"/>
          <a:ext cx="3733800" cy="368300"/>
        </p:xfrm>
        <a:graphic>
          <a:graphicData uri="http://schemas.openxmlformats.org/presentationml/2006/ole">
            <mc:AlternateContent xmlns:mc="http://schemas.openxmlformats.org/markup-compatibility/2006">
              <mc:Choice xmlns:v="urn:schemas-microsoft-com:vml" Requires="v">
                <p:oleObj spid="_x0000_s20807" name="Equation" r:id="rId5" imgW="3733560" imgH="368280" progId="Equation.3">
                  <p:embed/>
                </p:oleObj>
              </mc:Choice>
              <mc:Fallback>
                <p:oleObj name="Equation" r:id="rId5" imgW="37335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813050"/>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99" name="Object 15"/>
          <p:cNvGraphicFramePr>
            <a:graphicFrameLocks noChangeAspect="1"/>
          </p:cNvGraphicFramePr>
          <p:nvPr/>
        </p:nvGraphicFramePr>
        <p:xfrm>
          <a:off x="4879975" y="5767388"/>
          <a:ext cx="2486025" cy="512762"/>
        </p:xfrm>
        <a:graphic>
          <a:graphicData uri="http://schemas.openxmlformats.org/presentationml/2006/ole">
            <mc:AlternateContent xmlns:mc="http://schemas.openxmlformats.org/markup-compatibility/2006">
              <mc:Choice xmlns:v="urn:schemas-microsoft-com:vml" Requires="v">
                <p:oleObj spid="_x0000_s20808" name="Equation" r:id="rId7" imgW="1231560" imgH="253800" progId="Equation.3">
                  <p:embed/>
                </p:oleObj>
              </mc:Choice>
              <mc:Fallback>
                <p:oleObj name="Equation" r:id="rId7" imgW="12315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9975" y="5767388"/>
                        <a:ext cx="248602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Text Box 16"/>
          <p:cNvSpPr txBox="1">
            <a:spLocks noChangeArrowheads="1"/>
          </p:cNvSpPr>
          <p:nvPr/>
        </p:nvSpPr>
        <p:spPr bwMode="auto">
          <a:xfrm>
            <a:off x="5692775" y="2020888"/>
            <a:ext cx="3451225" cy="1016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sz="2000" dirty="0"/>
              <a:t>same idea: </a:t>
            </a:r>
            <a:r>
              <a:rPr lang="en-US" sz="2000" i="1" dirty="0">
                <a:latin typeface="Times New Roman" pitchFamily="18" charset="0"/>
              </a:rPr>
              <a:t>L</a:t>
            </a:r>
            <a:r>
              <a:rPr lang="en-US" sz="2000" i="1" baseline="-25000" dirty="0">
                <a:latin typeface="Times New Roman" pitchFamily="18" charset="0"/>
              </a:rPr>
              <a:t>t</a:t>
            </a:r>
            <a:r>
              <a:rPr lang="en-US" sz="2000" dirty="0"/>
              <a:t> </a:t>
            </a:r>
            <a:r>
              <a:rPr lang="en-US" sz="2000" dirty="0">
                <a:latin typeface="Times New Roman" pitchFamily="18" charset="0"/>
              </a:rPr>
              <a:t>= </a:t>
            </a:r>
            <a:r>
              <a:rPr lang="en-US" sz="2000" dirty="0"/>
              <a:t>weighted average of </a:t>
            </a:r>
            <a:r>
              <a:rPr lang="en-US" sz="2000" i="1" dirty="0" err="1">
                <a:latin typeface="Times New Roman" pitchFamily="18" charset="0"/>
              </a:rPr>
              <a:t>y</a:t>
            </a:r>
            <a:r>
              <a:rPr lang="en-US" sz="2000" i="1" baseline="-25000" dirty="0" err="1">
                <a:latin typeface="Times New Roman" pitchFamily="18" charset="0"/>
              </a:rPr>
              <a:t>t</a:t>
            </a:r>
            <a:r>
              <a:rPr lang="en-US" sz="2000" dirty="0"/>
              <a:t> and forecast (</a:t>
            </a:r>
            <a:r>
              <a:rPr lang="en-US" sz="2000" i="1" dirty="0">
                <a:latin typeface="Times New Roman" pitchFamily="18" charset="0"/>
              </a:rPr>
              <a:t>L</a:t>
            </a:r>
            <a:r>
              <a:rPr lang="en-US" sz="2000" i="1" baseline="-25000" dirty="0">
                <a:latin typeface="Times New Roman" pitchFamily="18" charset="0"/>
              </a:rPr>
              <a:t>t</a:t>
            </a:r>
            <a:r>
              <a:rPr lang="en-US" sz="2000" baseline="-25000" dirty="0">
                <a:latin typeface="Times New Roman" pitchFamily="18" charset="0"/>
              </a:rPr>
              <a:t>-1</a:t>
            </a:r>
            <a:r>
              <a:rPr lang="en-US" sz="2000" dirty="0">
                <a:latin typeface="Times New Roman" pitchFamily="18" charset="0"/>
              </a:rPr>
              <a:t>+</a:t>
            </a:r>
            <a:r>
              <a:rPr lang="en-US" sz="2000" i="1" dirty="0">
                <a:latin typeface="Times New Roman" pitchFamily="18" charset="0"/>
              </a:rPr>
              <a:t>T</a:t>
            </a:r>
            <a:r>
              <a:rPr lang="en-US" sz="2000" i="1" baseline="-25000" dirty="0">
                <a:latin typeface="Times New Roman" pitchFamily="18" charset="0"/>
              </a:rPr>
              <a:t>t</a:t>
            </a:r>
            <a:r>
              <a:rPr lang="en-US" sz="2000" baseline="-25000" dirty="0">
                <a:latin typeface="Times New Roman" pitchFamily="18" charset="0"/>
              </a:rPr>
              <a:t>-1</a:t>
            </a:r>
            <a:r>
              <a:rPr lang="en-US" sz="2000" dirty="0"/>
              <a:t>) of current level</a:t>
            </a:r>
          </a:p>
        </p:txBody>
      </p:sp>
      <p:sp>
        <p:nvSpPr>
          <p:cNvPr id="11272" name="Line 17"/>
          <p:cNvSpPr>
            <a:spLocks noChangeShapeType="1"/>
          </p:cNvSpPr>
          <p:nvPr/>
        </p:nvSpPr>
        <p:spPr bwMode="auto">
          <a:xfrm flipV="1">
            <a:off x="4933950" y="2030413"/>
            <a:ext cx="765175" cy="276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82571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EWMA for </a:t>
            </a:r>
            <a:r>
              <a:rPr lang="en-US" dirty="0" err="1"/>
              <a:t>Chem</a:t>
            </a:r>
            <a:r>
              <a:rPr lang="en-US" dirty="0"/>
              <a:t> Data</a:t>
            </a:r>
          </a:p>
        </p:txBody>
      </p:sp>
      <p:sp>
        <p:nvSpPr>
          <p:cNvPr id="3" name="Content Placeholder 2"/>
          <p:cNvSpPr>
            <a:spLocks noGrp="1"/>
          </p:cNvSpPr>
          <p:nvPr>
            <p:ph idx="1"/>
          </p:nvPr>
        </p:nvSpPr>
        <p:spPr/>
        <p:txBody>
          <a:bodyPr/>
          <a:lstStyle/>
          <a:p>
            <a:pPr marL="0" indent="0">
              <a:buNone/>
            </a:pPr>
            <a:r>
              <a:rPr lang="en-US" sz="1600" dirty="0"/>
              <a:t>##let algorithm find optimal alpha and beta</a:t>
            </a:r>
          </a:p>
          <a:p>
            <a:pPr marL="0" indent="0">
              <a:buNone/>
            </a:pPr>
            <a:r>
              <a:rPr lang="en-US" sz="1600" dirty="0"/>
              <a:t>y&lt;-</a:t>
            </a:r>
            <a:r>
              <a:rPr lang="en-US" sz="1600" dirty="0" err="1"/>
              <a:t>ts</a:t>
            </a:r>
            <a:r>
              <a:rPr lang="en-US" sz="1600" dirty="0"/>
              <a:t>(</a:t>
            </a:r>
            <a:r>
              <a:rPr lang="en-US" sz="1600" dirty="0" err="1"/>
              <a:t>chem</a:t>
            </a:r>
            <a:r>
              <a:rPr lang="en-US" sz="1600" dirty="0"/>
              <a:t>[[1]], frequency=1)  </a:t>
            </a:r>
          </a:p>
          <a:p>
            <a:pPr marL="0" indent="0">
              <a:buNone/>
            </a:pPr>
            <a:r>
              <a:rPr lang="en-US" sz="1600" dirty="0"/>
              <a:t>k=20;n=length(y)  #k = prediction horizon</a:t>
            </a:r>
          </a:p>
          <a:p>
            <a:pPr marL="0" indent="0">
              <a:buNone/>
            </a:pPr>
            <a:r>
              <a:rPr lang="en-US" sz="1600" dirty="0" err="1"/>
              <a:t>Holtchem</a:t>
            </a:r>
            <a:r>
              <a:rPr lang="en-US" sz="1600" dirty="0"/>
              <a:t>&lt;-</a:t>
            </a:r>
            <a:r>
              <a:rPr lang="en-US" sz="1600" dirty="0" err="1"/>
              <a:t>HoltWinters</a:t>
            </a:r>
            <a:r>
              <a:rPr lang="en-US" sz="1600" dirty="0"/>
              <a:t>(y, seasonal = "additive", gamma = FALSE) </a:t>
            </a:r>
          </a:p>
          <a:p>
            <a:pPr marL="0" indent="0">
              <a:buNone/>
            </a:pPr>
            <a:r>
              <a:rPr lang="en-US" sz="1600" dirty="0" err="1"/>
              <a:t>HoltchemPred</a:t>
            </a:r>
            <a:r>
              <a:rPr lang="en-US" sz="1600" dirty="0"/>
              <a:t>&lt;-predict(</a:t>
            </a:r>
            <a:r>
              <a:rPr lang="en-US" sz="1600" dirty="0" err="1"/>
              <a:t>Holtchem</a:t>
            </a:r>
            <a:r>
              <a:rPr lang="en-US" sz="1600" dirty="0"/>
              <a:t>, </a:t>
            </a:r>
            <a:r>
              <a:rPr lang="en-US" sz="1600" dirty="0" err="1"/>
              <a:t>n.ahead</a:t>
            </a:r>
            <a:r>
              <a:rPr lang="en-US" sz="1600" dirty="0"/>
              <a:t>=k, </a:t>
            </a:r>
            <a:r>
              <a:rPr lang="en-US" sz="1600" dirty="0" err="1"/>
              <a:t>prediction.interval</a:t>
            </a:r>
            <a:r>
              <a:rPr lang="en-US" sz="1600" dirty="0"/>
              <a:t> = T, level = 0.95)</a:t>
            </a:r>
          </a:p>
          <a:p>
            <a:pPr marL="0" indent="0">
              <a:buNone/>
            </a:pPr>
            <a:r>
              <a:rPr lang="en-US" sz="1600" dirty="0"/>
              <a:t>plot(</a:t>
            </a:r>
            <a:r>
              <a:rPr lang="en-US" sz="1600" dirty="0" err="1"/>
              <a:t>Holtchem,HoltchemPred,type</a:t>
            </a:r>
            <a:r>
              <a:rPr lang="en-US" sz="1600" dirty="0"/>
              <a:t>="b",</a:t>
            </a:r>
            <a:r>
              <a:rPr lang="en-US" sz="1600" dirty="0" err="1"/>
              <a:t>ylim</a:t>
            </a:r>
            <a:r>
              <a:rPr lang="en-US" sz="1600" dirty="0"/>
              <a:t>=c(16,18))</a:t>
            </a:r>
          </a:p>
          <a:p>
            <a:pPr marL="0" indent="0">
              <a:buNone/>
            </a:pPr>
            <a:r>
              <a:rPr lang="en-US" sz="1600" dirty="0" err="1"/>
              <a:t>Holtchem</a:t>
            </a:r>
            <a:endParaRPr lang="en-US" sz="1600" dirty="0"/>
          </a:p>
          <a:p>
            <a:pPr marL="0" indent="0">
              <a:buNone/>
            </a:pPr>
            <a:endParaRPr lang="en-US" sz="1600" dirty="0"/>
          </a:p>
          <a:p>
            <a:pPr marL="0" indent="0">
              <a:buNone/>
            </a:pPr>
            <a:r>
              <a:rPr lang="en-US" sz="1600" dirty="0"/>
              <a:t>##repeat, but specifying alpha and larger beta</a:t>
            </a:r>
          </a:p>
          <a:p>
            <a:pPr marL="457200" indent="-457200">
              <a:buNone/>
            </a:pPr>
            <a:r>
              <a:rPr lang="en-US" sz="1600" dirty="0" err="1"/>
              <a:t>Holtchem</a:t>
            </a:r>
            <a:r>
              <a:rPr lang="en-US" sz="1600" dirty="0"/>
              <a:t>&lt;-</a:t>
            </a:r>
            <a:r>
              <a:rPr lang="en-US" sz="1600" dirty="0" err="1"/>
              <a:t>HoltWinters</a:t>
            </a:r>
            <a:r>
              <a:rPr lang="en-US" sz="1600" dirty="0"/>
              <a:t>(y, seasonal = "additive", alpha=.4, beta=.3,gamma = FALSE, </a:t>
            </a:r>
            <a:r>
              <a:rPr lang="en-US" sz="1600" dirty="0" err="1"/>
              <a:t>l.start</a:t>
            </a:r>
            <a:r>
              <a:rPr lang="en-US" sz="1600" dirty="0"/>
              <a:t>=17, </a:t>
            </a:r>
            <a:r>
              <a:rPr lang="en-US" sz="1600" dirty="0" err="1"/>
              <a:t>b.start</a:t>
            </a:r>
            <a:r>
              <a:rPr lang="en-US" sz="1600" dirty="0"/>
              <a:t>=.03) </a:t>
            </a:r>
          </a:p>
          <a:p>
            <a:pPr marL="0" indent="0">
              <a:buNone/>
            </a:pPr>
            <a:r>
              <a:rPr lang="en-US" sz="1600" dirty="0" err="1"/>
              <a:t>HoltchemPred</a:t>
            </a:r>
            <a:r>
              <a:rPr lang="en-US" sz="1600" dirty="0"/>
              <a:t>&lt;-predict(</a:t>
            </a:r>
            <a:r>
              <a:rPr lang="en-US" sz="1600" dirty="0" err="1"/>
              <a:t>Holtchem</a:t>
            </a:r>
            <a:r>
              <a:rPr lang="en-US" sz="1600" dirty="0"/>
              <a:t>, </a:t>
            </a:r>
            <a:r>
              <a:rPr lang="en-US" sz="1600" dirty="0" err="1"/>
              <a:t>n.ahead</a:t>
            </a:r>
            <a:r>
              <a:rPr lang="en-US" sz="1600" dirty="0"/>
              <a:t>=k, </a:t>
            </a:r>
            <a:r>
              <a:rPr lang="en-US" sz="1600" dirty="0" err="1"/>
              <a:t>prediction.interval</a:t>
            </a:r>
            <a:r>
              <a:rPr lang="en-US" sz="1600" dirty="0"/>
              <a:t> = T, level = 0.95)</a:t>
            </a:r>
          </a:p>
          <a:p>
            <a:pPr marL="0" indent="0">
              <a:buNone/>
            </a:pPr>
            <a:r>
              <a:rPr lang="en-US" sz="1600" dirty="0"/>
              <a:t>plot(</a:t>
            </a:r>
            <a:r>
              <a:rPr lang="en-US" sz="1600" dirty="0" err="1"/>
              <a:t>Holtchem,HoltchemPred,type</a:t>
            </a:r>
            <a:r>
              <a:rPr lang="en-US" sz="1600" dirty="0"/>
              <a:t>="b",</a:t>
            </a:r>
            <a:r>
              <a:rPr lang="en-US" sz="1600" dirty="0" err="1"/>
              <a:t>ylim</a:t>
            </a:r>
            <a:r>
              <a:rPr lang="en-US" sz="1600" dirty="0"/>
              <a:t>=c(16,18))</a:t>
            </a:r>
          </a:p>
          <a:p>
            <a:pPr marL="0" indent="0">
              <a:buNone/>
            </a:pPr>
            <a:endParaRPr lang="en-US" sz="1600" dirty="0"/>
          </a:p>
          <a:p>
            <a:pPr marL="0" indent="0">
              <a:buNone/>
            </a:pPr>
            <a:r>
              <a:rPr lang="en-US" sz="1600" dirty="0"/>
              <a:t>##repeat, but specifying alpha and smaller beta</a:t>
            </a:r>
          </a:p>
          <a:p>
            <a:pPr marL="457200" indent="-457200">
              <a:buNone/>
            </a:pPr>
            <a:r>
              <a:rPr lang="en-US" sz="1600" dirty="0" err="1"/>
              <a:t>Holtchem</a:t>
            </a:r>
            <a:r>
              <a:rPr lang="en-US" sz="1600" dirty="0"/>
              <a:t>&lt;-</a:t>
            </a:r>
            <a:r>
              <a:rPr lang="en-US" sz="1600" dirty="0" err="1"/>
              <a:t>HoltWinters</a:t>
            </a:r>
            <a:r>
              <a:rPr lang="en-US" sz="1600" dirty="0"/>
              <a:t>(y, seasonal = "additive", alpha=.4, beta=.05,gamma = FALSE, </a:t>
            </a:r>
            <a:r>
              <a:rPr lang="en-US" sz="1600" dirty="0" err="1"/>
              <a:t>l.start</a:t>
            </a:r>
            <a:r>
              <a:rPr lang="en-US" sz="1600" dirty="0"/>
              <a:t>=17, </a:t>
            </a:r>
            <a:r>
              <a:rPr lang="en-US" sz="1600" dirty="0" err="1"/>
              <a:t>b.start</a:t>
            </a:r>
            <a:r>
              <a:rPr lang="en-US" sz="1600" dirty="0"/>
              <a:t>=.03) </a:t>
            </a:r>
          </a:p>
          <a:p>
            <a:pPr marL="0" indent="0">
              <a:buNone/>
            </a:pPr>
            <a:r>
              <a:rPr lang="en-US" sz="1600" dirty="0" err="1"/>
              <a:t>HoltchemPred</a:t>
            </a:r>
            <a:r>
              <a:rPr lang="en-US" sz="1600" dirty="0"/>
              <a:t>&lt;-predict(</a:t>
            </a:r>
            <a:r>
              <a:rPr lang="en-US" sz="1600" dirty="0" err="1"/>
              <a:t>Holtchem</a:t>
            </a:r>
            <a:r>
              <a:rPr lang="en-US" sz="1600" dirty="0"/>
              <a:t>, </a:t>
            </a:r>
            <a:r>
              <a:rPr lang="en-US" sz="1600" dirty="0" err="1"/>
              <a:t>n.ahead</a:t>
            </a:r>
            <a:r>
              <a:rPr lang="en-US" sz="1600" dirty="0"/>
              <a:t>=k, </a:t>
            </a:r>
            <a:r>
              <a:rPr lang="en-US" sz="1600" dirty="0" err="1"/>
              <a:t>prediction.interval</a:t>
            </a:r>
            <a:r>
              <a:rPr lang="en-US" sz="1600" dirty="0"/>
              <a:t> = T, level = 0.95)</a:t>
            </a:r>
          </a:p>
          <a:p>
            <a:pPr marL="0" indent="0">
              <a:buNone/>
            </a:pPr>
            <a:r>
              <a:rPr lang="en-US" sz="1600" dirty="0"/>
              <a:t>plot(</a:t>
            </a:r>
            <a:r>
              <a:rPr lang="en-US" sz="1600" dirty="0" err="1"/>
              <a:t>Holtchem,HoltchemPred,type</a:t>
            </a:r>
            <a:r>
              <a:rPr lang="en-US" sz="1600" dirty="0"/>
              <a:t>="b",</a:t>
            </a:r>
            <a:r>
              <a:rPr lang="en-US" sz="1600" dirty="0" err="1"/>
              <a:t>ylim</a:t>
            </a:r>
            <a:r>
              <a:rPr lang="en-US" sz="1600" dirty="0"/>
              <a:t>=c(16,18))</a:t>
            </a:r>
          </a:p>
        </p:txBody>
      </p:sp>
    </p:spTree>
    <p:extLst>
      <p:ext uri="{BB962C8B-B14F-4D97-AF65-F5344CB8AC3E}">
        <p14:creationId xmlns:p14="http://schemas.microsoft.com/office/powerpoint/2010/main" val="4282858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Optimal Estimated </a:t>
            </a:r>
            <a:r>
              <a:rPr lang="en-US" i="1" dirty="0">
                <a:latin typeface="Symbol" pitchFamily="18" charset="2"/>
              </a:rPr>
              <a:t>a</a:t>
            </a:r>
            <a:r>
              <a:rPr lang="en-US" dirty="0"/>
              <a:t> and </a:t>
            </a:r>
            <a:r>
              <a:rPr lang="en-US" i="1" dirty="0">
                <a:latin typeface="Symbol" pitchFamily="18" charset="2"/>
              </a:rPr>
              <a:t>b</a:t>
            </a:r>
          </a:p>
        </p:txBody>
      </p:sp>
      <p:pic>
        <p:nvPicPr>
          <p:cNvPr id="460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373" r="6029" b="11064"/>
          <a:stretch/>
        </p:blipFill>
        <p:spPr bwMode="auto">
          <a:xfrm>
            <a:off x="47106" y="923364"/>
            <a:ext cx="8997113" cy="5907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49634" y="1330624"/>
            <a:ext cx="1985283" cy="369332"/>
          </a:xfrm>
          <a:prstGeom prst="rect">
            <a:avLst/>
          </a:prstGeom>
          <a:noFill/>
        </p:spPr>
        <p:txBody>
          <a:bodyPr wrap="square" rtlCol="0">
            <a:spAutoFit/>
          </a:bodyPr>
          <a:lstStyle/>
          <a:p>
            <a:r>
              <a:rPr lang="en-US" i="1" dirty="0">
                <a:latin typeface="Symbol" pitchFamily="18" charset="2"/>
                <a:cs typeface="Times New Roman" pitchFamily="18" charset="0"/>
              </a:rPr>
              <a:t>a</a:t>
            </a:r>
            <a:r>
              <a:rPr lang="en-US" dirty="0">
                <a:latin typeface="Times New Roman" pitchFamily="18" charset="0"/>
                <a:cs typeface="Times New Roman" pitchFamily="18" charset="0"/>
              </a:rPr>
              <a:t> = 0.58, </a:t>
            </a:r>
            <a:r>
              <a:rPr lang="en-US" i="1" dirty="0">
                <a:latin typeface="Symbol" pitchFamily="18" charset="2"/>
                <a:cs typeface="Times New Roman" pitchFamily="18" charset="0"/>
              </a:rPr>
              <a:t>b</a:t>
            </a:r>
            <a:r>
              <a:rPr lang="en-US" dirty="0">
                <a:latin typeface="Times New Roman" pitchFamily="18" charset="0"/>
                <a:cs typeface="Times New Roman" pitchFamily="18" charset="0"/>
              </a:rPr>
              <a:t> = 0.13</a:t>
            </a:r>
          </a:p>
        </p:txBody>
      </p:sp>
    </p:spTree>
    <p:extLst>
      <p:ext uri="{BB962C8B-B14F-4D97-AF65-F5344CB8AC3E}">
        <p14:creationId xmlns:p14="http://schemas.microsoft.com/office/powerpoint/2010/main" val="489846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Specified </a:t>
            </a:r>
            <a:r>
              <a:rPr lang="en-US" i="1" dirty="0">
                <a:latin typeface="Symbol" pitchFamily="18" charset="2"/>
              </a:rPr>
              <a:t>a</a:t>
            </a:r>
            <a:r>
              <a:rPr lang="en-US" dirty="0"/>
              <a:t> and </a:t>
            </a:r>
            <a:r>
              <a:rPr lang="en-US" i="1" dirty="0">
                <a:latin typeface="Symbol" pitchFamily="18" charset="2"/>
              </a:rPr>
              <a:t>b</a:t>
            </a:r>
            <a:endParaRPr lang="en-US" dirty="0"/>
          </a:p>
        </p:txBody>
      </p:sp>
      <p:pic>
        <p:nvPicPr>
          <p:cNvPr id="471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73" t="15027" r="6297" b="12831"/>
          <a:stretch/>
        </p:blipFill>
        <p:spPr bwMode="auto">
          <a:xfrm>
            <a:off x="26119" y="836020"/>
            <a:ext cx="4376057" cy="305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038" t="15335" r="5779" b="12831"/>
          <a:stretch/>
        </p:blipFill>
        <p:spPr bwMode="auto">
          <a:xfrm>
            <a:off x="4663440" y="863930"/>
            <a:ext cx="4454434" cy="304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81046" y="989204"/>
            <a:ext cx="1985283" cy="369332"/>
          </a:xfrm>
          <a:prstGeom prst="rect">
            <a:avLst/>
          </a:prstGeom>
          <a:noFill/>
        </p:spPr>
        <p:txBody>
          <a:bodyPr wrap="square" rtlCol="0">
            <a:spAutoFit/>
          </a:bodyPr>
          <a:lstStyle/>
          <a:p>
            <a:r>
              <a:rPr lang="en-US" i="1" dirty="0">
                <a:latin typeface="Symbol" pitchFamily="18" charset="2"/>
                <a:cs typeface="Times New Roman" pitchFamily="18" charset="0"/>
              </a:rPr>
              <a:t>a</a:t>
            </a:r>
            <a:r>
              <a:rPr lang="en-US" dirty="0">
                <a:latin typeface="Times New Roman" pitchFamily="18" charset="0"/>
                <a:cs typeface="Times New Roman" pitchFamily="18" charset="0"/>
              </a:rPr>
              <a:t> = 0.4, </a:t>
            </a:r>
            <a:r>
              <a:rPr lang="en-US" i="1" dirty="0">
                <a:latin typeface="Symbol" pitchFamily="18" charset="2"/>
                <a:cs typeface="Times New Roman" pitchFamily="18" charset="0"/>
              </a:rPr>
              <a:t>b</a:t>
            </a:r>
            <a:r>
              <a:rPr lang="en-US" dirty="0">
                <a:latin typeface="Times New Roman" pitchFamily="18" charset="0"/>
                <a:cs typeface="Times New Roman" pitchFamily="18" charset="0"/>
              </a:rPr>
              <a:t> = 0.3</a:t>
            </a:r>
          </a:p>
        </p:txBody>
      </p:sp>
      <p:sp>
        <p:nvSpPr>
          <p:cNvPr id="6" name="TextBox 5"/>
          <p:cNvSpPr txBox="1"/>
          <p:nvPr/>
        </p:nvSpPr>
        <p:spPr>
          <a:xfrm>
            <a:off x="6357258" y="986237"/>
            <a:ext cx="1985283" cy="369332"/>
          </a:xfrm>
          <a:prstGeom prst="rect">
            <a:avLst/>
          </a:prstGeom>
          <a:noFill/>
        </p:spPr>
        <p:txBody>
          <a:bodyPr wrap="square" rtlCol="0">
            <a:spAutoFit/>
          </a:bodyPr>
          <a:lstStyle/>
          <a:p>
            <a:r>
              <a:rPr lang="en-US" i="1" dirty="0">
                <a:latin typeface="Symbol" pitchFamily="18" charset="2"/>
                <a:cs typeface="Times New Roman" pitchFamily="18" charset="0"/>
              </a:rPr>
              <a:t>a</a:t>
            </a:r>
            <a:r>
              <a:rPr lang="en-US" dirty="0">
                <a:latin typeface="Times New Roman" pitchFamily="18" charset="0"/>
                <a:cs typeface="Times New Roman" pitchFamily="18" charset="0"/>
              </a:rPr>
              <a:t> = 0.4, </a:t>
            </a:r>
            <a:r>
              <a:rPr lang="en-US" i="1" dirty="0">
                <a:latin typeface="Symbol" pitchFamily="18" charset="2"/>
                <a:cs typeface="Times New Roman" pitchFamily="18" charset="0"/>
              </a:rPr>
              <a:t>b</a:t>
            </a:r>
            <a:r>
              <a:rPr lang="en-US" dirty="0">
                <a:latin typeface="Times New Roman" pitchFamily="18" charset="0"/>
                <a:cs typeface="Times New Roman" pitchFamily="18" charset="0"/>
              </a:rPr>
              <a:t> = 0.05</a:t>
            </a:r>
          </a:p>
        </p:txBody>
      </p:sp>
      <p:sp>
        <p:nvSpPr>
          <p:cNvPr id="8" name="TextBox 7"/>
          <p:cNvSpPr txBox="1"/>
          <p:nvPr/>
        </p:nvSpPr>
        <p:spPr>
          <a:xfrm>
            <a:off x="4084314" y="3924208"/>
            <a:ext cx="1985283" cy="369332"/>
          </a:xfrm>
          <a:prstGeom prst="rect">
            <a:avLst/>
          </a:prstGeom>
          <a:noFill/>
        </p:spPr>
        <p:txBody>
          <a:bodyPr wrap="square" rtlCol="0">
            <a:spAutoFit/>
          </a:bodyPr>
          <a:lstStyle/>
          <a:p>
            <a:r>
              <a:rPr lang="en-US" i="1" dirty="0">
                <a:latin typeface="Symbol" pitchFamily="18" charset="2"/>
                <a:cs typeface="Times New Roman" pitchFamily="18" charset="0"/>
              </a:rPr>
              <a:t>a</a:t>
            </a:r>
            <a:r>
              <a:rPr lang="en-US" dirty="0">
                <a:latin typeface="Times New Roman" pitchFamily="18" charset="0"/>
                <a:cs typeface="Times New Roman" pitchFamily="18" charset="0"/>
              </a:rPr>
              <a:t> = 0.05, </a:t>
            </a:r>
            <a:r>
              <a:rPr lang="en-US" i="1" dirty="0">
                <a:latin typeface="Symbol" pitchFamily="18" charset="2"/>
                <a:cs typeface="Times New Roman" pitchFamily="18" charset="0"/>
              </a:rPr>
              <a:t>b</a:t>
            </a:r>
            <a:r>
              <a:rPr lang="en-US" dirty="0">
                <a:latin typeface="Times New Roman" pitchFamily="18" charset="0"/>
                <a:cs typeface="Times New Roman" pitchFamily="18" charset="0"/>
              </a:rPr>
              <a:t> = 0.05</a:t>
            </a:r>
          </a:p>
        </p:txBody>
      </p:sp>
      <p:pic>
        <p:nvPicPr>
          <p:cNvPr id="4710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6814" t="16568" r="6556" b="12831"/>
          <a:stretch/>
        </p:blipFill>
        <p:spPr bwMode="auto">
          <a:xfrm>
            <a:off x="2553789" y="3847008"/>
            <a:ext cx="4376058" cy="299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018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What are the effects of using a smaller </a:t>
            </a:r>
            <a:r>
              <a:rPr lang="en-US" i="1" dirty="0">
                <a:latin typeface="Symbol" pitchFamily="18" charset="2"/>
              </a:rPr>
              <a:t>a</a:t>
            </a:r>
            <a:r>
              <a:rPr lang="en-US" dirty="0"/>
              <a:t>?</a:t>
            </a:r>
          </a:p>
          <a:p>
            <a:r>
              <a:rPr lang="en-US" dirty="0"/>
              <a:t>What are the effects of using a smaller </a:t>
            </a:r>
            <a:r>
              <a:rPr lang="en-US" i="1" dirty="0">
                <a:latin typeface="Symbol" pitchFamily="18" charset="2"/>
              </a:rPr>
              <a:t>b</a:t>
            </a:r>
            <a:r>
              <a:rPr lang="en-US" dirty="0"/>
              <a:t>?</a:t>
            </a:r>
          </a:p>
          <a:p>
            <a:r>
              <a:rPr lang="en-US" dirty="0"/>
              <a:t>With </a:t>
            </a:r>
            <a:r>
              <a:rPr lang="en-US" i="1" dirty="0">
                <a:latin typeface="Symbol" pitchFamily="18" charset="2"/>
                <a:cs typeface="Times New Roman" pitchFamily="18" charset="0"/>
              </a:rPr>
              <a:t>a</a:t>
            </a:r>
            <a:r>
              <a:rPr lang="en-US" dirty="0">
                <a:latin typeface="Times New Roman" pitchFamily="18" charset="0"/>
                <a:cs typeface="Times New Roman" pitchFamily="18" charset="0"/>
              </a:rPr>
              <a:t> = 0.58</a:t>
            </a:r>
            <a:r>
              <a:rPr lang="en-US" dirty="0"/>
              <a:t> and </a:t>
            </a:r>
            <a:r>
              <a:rPr lang="en-US" i="1" dirty="0">
                <a:latin typeface="Symbol" pitchFamily="18" charset="2"/>
                <a:cs typeface="Times New Roman" pitchFamily="18" charset="0"/>
              </a:rPr>
              <a:t>b</a:t>
            </a:r>
            <a:r>
              <a:rPr lang="en-US" dirty="0">
                <a:latin typeface="Times New Roman" pitchFamily="18" charset="0"/>
                <a:cs typeface="Times New Roman" pitchFamily="18" charset="0"/>
              </a:rPr>
              <a:t> = 0.13</a:t>
            </a:r>
            <a:r>
              <a:rPr lang="en-US" dirty="0"/>
              <a:t> estimated, the estimated trend </a:t>
            </a:r>
            <a:r>
              <a:rPr lang="en-US" i="1"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197</a:t>
            </a:r>
            <a:r>
              <a:rPr lang="en-US" dirty="0"/>
              <a:t> at the final time period is negative. Does this seem correct?</a:t>
            </a:r>
          </a:p>
          <a:p>
            <a:r>
              <a:rPr lang="en-US" dirty="0"/>
              <a:t>If you have </a:t>
            </a:r>
            <a:r>
              <a:rPr lang="en-US" dirty="0" err="1"/>
              <a:t>seasonalities</a:t>
            </a:r>
            <a:r>
              <a:rPr lang="en-US" dirty="0"/>
              <a:t>, is the Holt method appropriate?</a:t>
            </a:r>
          </a:p>
        </p:txBody>
      </p:sp>
    </p:spTree>
    <p:extLst>
      <p:ext uri="{BB962C8B-B14F-4D97-AF65-F5344CB8AC3E}">
        <p14:creationId xmlns:p14="http://schemas.microsoft.com/office/powerpoint/2010/main" val="189321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Time Series Vs. Regression Models</a:t>
            </a:r>
          </a:p>
        </p:txBody>
      </p:sp>
      <p:sp>
        <p:nvSpPr>
          <p:cNvPr id="205827" name="Rectangle 3"/>
          <p:cNvSpPr>
            <a:spLocks noGrp="1" noChangeArrowheads="1"/>
          </p:cNvSpPr>
          <p:nvPr>
            <p:ph type="body" idx="1"/>
          </p:nvPr>
        </p:nvSpPr>
        <p:spPr/>
        <p:txBody>
          <a:bodyPr/>
          <a:lstStyle/>
          <a:p>
            <a:pPr eaLnBrk="1" hangingPunct="1"/>
            <a:r>
              <a:rPr lang="en-US" dirty="0"/>
              <a:t>Time series forecasting is often combined with other regression methods, in which we forecast future values of </a:t>
            </a:r>
            <a:r>
              <a:rPr lang="en-US" i="1" dirty="0">
                <a:latin typeface="Times New Roman" pitchFamily="18" charset="0"/>
              </a:rPr>
              <a:t>y</a:t>
            </a:r>
            <a:r>
              <a:rPr lang="en-US" dirty="0"/>
              <a:t> based on:</a:t>
            </a:r>
          </a:p>
          <a:p>
            <a:pPr lvl="1" eaLnBrk="1" hangingPunct="1">
              <a:spcBef>
                <a:spcPts val="0"/>
              </a:spcBef>
            </a:pPr>
            <a:r>
              <a:rPr lang="en-US" sz="2000" dirty="0"/>
              <a:t>Past and current values of </a:t>
            </a:r>
            <a:r>
              <a:rPr lang="en-US" sz="2000" i="1" dirty="0">
                <a:latin typeface="Times New Roman" pitchFamily="18" charset="0"/>
              </a:rPr>
              <a:t>y</a:t>
            </a:r>
            <a:r>
              <a:rPr lang="en-US" sz="2000" dirty="0"/>
              <a:t>, AND</a:t>
            </a:r>
          </a:p>
          <a:p>
            <a:pPr lvl="1" eaLnBrk="1" hangingPunct="1">
              <a:spcBef>
                <a:spcPts val="0"/>
              </a:spcBef>
            </a:pPr>
            <a:r>
              <a:rPr lang="en-US" sz="2000" dirty="0"/>
              <a:t>Current values of some leading indicators/predictors, AND</a:t>
            </a:r>
          </a:p>
          <a:p>
            <a:pPr lvl="1" eaLnBrk="1" hangingPunct="1">
              <a:spcBef>
                <a:spcPts val="0"/>
              </a:spcBef>
            </a:pPr>
            <a:r>
              <a:rPr lang="en-US" sz="2000" dirty="0"/>
              <a:t>Forecasted future values of other related predictors </a:t>
            </a:r>
          </a:p>
          <a:p>
            <a:pPr eaLnBrk="1" hangingPunct="1">
              <a:spcBef>
                <a:spcPct val="40000"/>
              </a:spcBef>
            </a:pPr>
            <a:r>
              <a:rPr lang="en-US" dirty="0"/>
              <a:t>There are various ways to combine the different methods</a:t>
            </a:r>
          </a:p>
          <a:p>
            <a:pPr lvl="1" eaLnBrk="1" hangingPunct="1">
              <a:spcBef>
                <a:spcPts val="0"/>
              </a:spcBef>
            </a:pPr>
            <a:r>
              <a:rPr lang="en-US" sz="2000" dirty="0"/>
              <a:t>Fit regression model first, then fit time series model to residuals</a:t>
            </a:r>
          </a:p>
          <a:p>
            <a:pPr lvl="1" eaLnBrk="1" hangingPunct="1">
              <a:spcBef>
                <a:spcPts val="0"/>
              </a:spcBef>
            </a:pPr>
            <a:r>
              <a:rPr lang="en-US" sz="2000" dirty="0"/>
              <a:t>Fit time series model first, then fit regression model to residuals</a:t>
            </a:r>
          </a:p>
          <a:p>
            <a:pPr lvl="1" eaLnBrk="1" hangingPunct="1">
              <a:spcBef>
                <a:spcPts val="0"/>
              </a:spcBef>
            </a:pPr>
            <a:r>
              <a:rPr lang="en-US" sz="2000" dirty="0"/>
              <a:t>Simultaneously fit both models. There are many different ways to do this:</a:t>
            </a:r>
          </a:p>
          <a:p>
            <a:pPr lvl="2" eaLnBrk="1" hangingPunct="1">
              <a:spcBef>
                <a:spcPts val="0"/>
              </a:spcBef>
            </a:pPr>
            <a:r>
              <a:rPr lang="en-US" sz="2000" dirty="0"/>
              <a:t>Include time-lagged versions of </a:t>
            </a:r>
            <a:r>
              <a:rPr lang="en-US" sz="2000" i="1" dirty="0">
                <a:latin typeface="Times New Roman" pitchFamily="18" charset="0"/>
              </a:rPr>
              <a:t>y</a:t>
            </a:r>
            <a:r>
              <a:rPr lang="en-US" sz="2000" dirty="0"/>
              <a:t> as additional predictors in your favorite supervised learning model</a:t>
            </a:r>
          </a:p>
          <a:p>
            <a:pPr lvl="2" eaLnBrk="1" hangingPunct="1">
              <a:spcBef>
                <a:spcPts val="0"/>
              </a:spcBef>
            </a:pPr>
            <a:r>
              <a:rPr lang="en-US" sz="2000" dirty="0"/>
              <a:t>Use a specific R package and model structure like </a:t>
            </a:r>
            <a:r>
              <a:rPr lang="en-US" sz="2000" dirty="0" err="1"/>
              <a:t>dynlm</a:t>
            </a:r>
            <a:endParaRPr lang="en-US" sz="2000" dirty="0"/>
          </a:p>
          <a:p>
            <a:pPr eaLnBrk="1" hangingPunct="1">
              <a:spcBef>
                <a:spcPct val="40000"/>
              </a:spcBef>
            </a:pPr>
            <a:r>
              <a:rPr lang="en-US" dirty="0"/>
              <a:t>We will only cover time series analysis by itself</a:t>
            </a:r>
          </a:p>
        </p:txBody>
      </p:sp>
    </p:spTree>
    <p:extLst>
      <p:ext uri="{BB962C8B-B14F-4D97-AF65-F5344CB8AC3E}">
        <p14:creationId xmlns:p14="http://schemas.microsoft.com/office/powerpoint/2010/main" val="3487584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t>Holt Method Not Appropriate for Seasonal Data</a:t>
            </a:r>
          </a:p>
        </p:txBody>
      </p:sp>
      <p:sp>
        <p:nvSpPr>
          <p:cNvPr id="50179" name="Rectangle 3"/>
          <p:cNvSpPr>
            <a:spLocks noGrp="1" noChangeArrowheads="1"/>
          </p:cNvSpPr>
          <p:nvPr>
            <p:ph type="body" idx="1"/>
          </p:nvPr>
        </p:nvSpPr>
        <p:spPr/>
        <p:txBody>
          <a:bodyPr/>
          <a:lstStyle/>
          <a:p>
            <a:pPr marL="0" lvl="0" indent="0">
              <a:buNone/>
            </a:pPr>
            <a:r>
              <a:rPr lang="en-US" sz="1600" dirty="0">
                <a:solidFill>
                  <a:srgbClr val="000000"/>
                </a:solidFill>
              </a:rPr>
              <a:t>trade&lt;-read.csv("trade.</a:t>
            </a:r>
            <a:r>
              <a:rPr lang="en-US" sz="1600" dirty="0" err="1">
                <a:solidFill>
                  <a:srgbClr val="000000"/>
                </a:solidFill>
              </a:rPr>
              <a:t>csv</a:t>
            </a:r>
            <a:r>
              <a:rPr lang="en-US" sz="1600" dirty="0">
                <a:solidFill>
                  <a:srgbClr val="000000"/>
                </a:solidFill>
              </a:rPr>
              <a:t>",header=F)</a:t>
            </a:r>
          </a:p>
          <a:p>
            <a:pPr marL="0" lvl="0" indent="0">
              <a:buNone/>
            </a:pPr>
            <a:r>
              <a:rPr lang="en-US" sz="1600" dirty="0">
                <a:solidFill>
                  <a:srgbClr val="000000"/>
                </a:solidFill>
              </a:rPr>
              <a:t>y&lt;-</a:t>
            </a:r>
            <a:r>
              <a:rPr lang="en-US" sz="1600" dirty="0" err="1">
                <a:solidFill>
                  <a:srgbClr val="000000"/>
                </a:solidFill>
              </a:rPr>
              <a:t>ts</a:t>
            </a:r>
            <a:r>
              <a:rPr lang="en-US" sz="1600" dirty="0">
                <a:solidFill>
                  <a:srgbClr val="000000"/>
                </a:solidFill>
              </a:rPr>
              <a:t>(trade[[1]], </a:t>
            </a:r>
            <a:r>
              <a:rPr lang="en-US" sz="1600" dirty="0" err="1">
                <a:solidFill>
                  <a:srgbClr val="000000"/>
                </a:solidFill>
              </a:rPr>
              <a:t>deltat</a:t>
            </a:r>
            <a:r>
              <a:rPr lang="en-US" sz="1600" dirty="0">
                <a:solidFill>
                  <a:srgbClr val="000000"/>
                </a:solidFill>
              </a:rPr>
              <a:t>=1/12)  #sampling interval corresponds to 1/12 the seasonality period</a:t>
            </a:r>
          </a:p>
          <a:p>
            <a:pPr marL="0" lvl="0" indent="0">
              <a:buNone/>
            </a:pPr>
            <a:r>
              <a:rPr lang="en-US" sz="1600" dirty="0">
                <a:solidFill>
                  <a:srgbClr val="000000"/>
                </a:solidFill>
              </a:rPr>
              <a:t>k=20;n=length(y)  #k = prediction horizon</a:t>
            </a:r>
          </a:p>
          <a:p>
            <a:pPr marL="0" lvl="0" indent="0">
              <a:buNone/>
            </a:pPr>
            <a:r>
              <a:rPr lang="en-US" sz="1600" dirty="0" err="1">
                <a:solidFill>
                  <a:srgbClr val="000000"/>
                </a:solidFill>
              </a:rPr>
              <a:t>EWMAtrade</a:t>
            </a:r>
            <a:r>
              <a:rPr lang="en-US" sz="1600" dirty="0">
                <a:solidFill>
                  <a:srgbClr val="000000"/>
                </a:solidFill>
              </a:rPr>
              <a:t>&lt;-</a:t>
            </a:r>
            <a:r>
              <a:rPr lang="en-US" sz="1600" dirty="0" err="1">
                <a:solidFill>
                  <a:srgbClr val="000000"/>
                </a:solidFill>
              </a:rPr>
              <a:t>HoltWinters</a:t>
            </a:r>
            <a:r>
              <a:rPr lang="en-US" sz="1600" dirty="0">
                <a:solidFill>
                  <a:srgbClr val="000000"/>
                </a:solidFill>
              </a:rPr>
              <a:t>(y, seasonal = "additive", gamma = FALSE) </a:t>
            </a:r>
          </a:p>
          <a:p>
            <a:pPr marL="0" lvl="0" indent="0">
              <a:buNone/>
            </a:pPr>
            <a:r>
              <a:rPr lang="en-US" sz="1600" dirty="0" err="1">
                <a:solidFill>
                  <a:srgbClr val="000000"/>
                </a:solidFill>
              </a:rPr>
              <a:t>EWMAtradePred</a:t>
            </a:r>
            <a:r>
              <a:rPr lang="en-US" sz="1600" dirty="0">
                <a:solidFill>
                  <a:srgbClr val="000000"/>
                </a:solidFill>
              </a:rPr>
              <a:t>&lt;-predict(</a:t>
            </a:r>
            <a:r>
              <a:rPr lang="en-US" sz="1600" dirty="0" err="1">
                <a:solidFill>
                  <a:srgbClr val="000000"/>
                </a:solidFill>
              </a:rPr>
              <a:t>EWMAtrade</a:t>
            </a:r>
            <a:r>
              <a:rPr lang="en-US" sz="1600" dirty="0">
                <a:solidFill>
                  <a:srgbClr val="000000"/>
                </a:solidFill>
              </a:rPr>
              <a:t>, </a:t>
            </a:r>
            <a:r>
              <a:rPr lang="en-US" sz="1600" dirty="0" err="1">
                <a:solidFill>
                  <a:srgbClr val="000000"/>
                </a:solidFill>
              </a:rPr>
              <a:t>n.ahead</a:t>
            </a:r>
            <a:r>
              <a:rPr lang="en-US" sz="1600" dirty="0">
                <a:solidFill>
                  <a:srgbClr val="000000"/>
                </a:solidFill>
              </a:rPr>
              <a:t>=k, </a:t>
            </a:r>
            <a:r>
              <a:rPr lang="en-US" sz="1600" dirty="0" err="1">
                <a:solidFill>
                  <a:srgbClr val="000000"/>
                </a:solidFill>
              </a:rPr>
              <a:t>prediction.interval</a:t>
            </a:r>
            <a:r>
              <a:rPr lang="en-US" sz="1600" dirty="0">
                <a:solidFill>
                  <a:srgbClr val="000000"/>
                </a:solidFill>
              </a:rPr>
              <a:t> = T, level = 0.95)</a:t>
            </a:r>
          </a:p>
          <a:p>
            <a:pPr marL="0" lvl="0" indent="0">
              <a:buNone/>
            </a:pPr>
            <a:r>
              <a:rPr lang="en-US" sz="1600" dirty="0">
                <a:solidFill>
                  <a:srgbClr val="000000"/>
                </a:solidFill>
              </a:rPr>
              <a:t>plot(</a:t>
            </a:r>
            <a:r>
              <a:rPr lang="en-US" sz="1600" dirty="0" err="1">
                <a:solidFill>
                  <a:srgbClr val="000000"/>
                </a:solidFill>
              </a:rPr>
              <a:t>EWMAtrade,EWMAtradePred,type</a:t>
            </a:r>
            <a:r>
              <a:rPr lang="en-US" sz="1600" dirty="0">
                <a:solidFill>
                  <a:srgbClr val="000000"/>
                </a:solidFill>
              </a:rPr>
              <a:t>="b",</a:t>
            </a:r>
            <a:r>
              <a:rPr lang="en-US" sz="1600" dirty="0" err="1">
                <a:solidFill>
                  <a:srgbClr val="000000"/>
                </a:solidFill>
              </a:rPr>
              <a:t>ylim</a:t>
            </a:r>
            <a:r>
              <a:rPr lang="en-US" sz="1600" dirty="0">
                <a:solidFill>
                  <a:srgbClr val="000000"/>
                </a:solidFill>
              </a:rPr>
              <a:t>=c(300,450))</a:t>
            </a:r>
          </a:p>
        </p:txBody>
      </p:sp>
      <p:pic>
        <p:nvPicPr>
          <p:cNvPr id="481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335" r="5779" b="12523"/>
          <a:stretch/>
        </p:blipFill>
        <p:spPr bwMode="auto">
          <a:xfrm>
            <a:off x="1704458" y="3304902"/>
            <a:ext cx="5532366" cy="355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45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Forecasting with </a:t>
            </a:r>
            <a:r>
              <a:rPr lang="en-US" i="1" dirty="0" err="1">
                <a:latin typeface="Times New Roman" pitchFamily="18" charset="0"/>
              </a:rPr>
              <a:t>R</a:t>
            </a:r>
            <a:r>
              <a:rPr lang="en-US" i="1" baseline="-25000" dirty="0" err="1">
                <a:latin typeface="Times New Roman" pitchFamily="18" charset="0"/>
              </a:rPr>
              <a:t>t</a:t>
            </a:r>
            <a:r>
              <a:rPr lang="en-US" dirty="0"/>
              <a:t>, </a:t>
            </a:r>
            <a:r>
              <a:rPr lang="en-US" i="1" dirty="0">
                <a:latin typeface="Times New Roman" pitchFamily="18" charset="0"/>
              </a:rPr>
              <a:t>C</a:t>
            </a:r>
            <a:r>
              <a:rPr lang="en-US" i="1" baseline="-25000" dirty="0">
                <a:latin typeface="Times New Roman" pitchFamily="18" charset="0"/>
              </a:rPr>
              <a:t>t</a:t>
            </a:r>
            <a:r>
              <a:rPr lang="en-US" dirty="0"/>
              <a:t>, </a:t>
            </a:r>
            <a:r>
              <a:rPr lang="en-US" i="1" dirty="0" err="1">
                <a:latin typeface="Times New Roman" pitchFamily="18" charset="0"/>
              </a:rPr>
              <a:t>T</a:t>
            </a:r>
            <a:r>
              <a:rPr lang="en-US" i="1" baseline="-25000" dirty="0" err="1">
                <a:latin typeface="Times New Roman" pitchFamily="18" charset="0"/>
              </a:rPr>
              <a:t>t</a:t>
            </a:r>
            <a:r>
              <a:rPr lang="en-US" dirty="0"/>
              <a:t>, and </a:t>
            </a:r>
            <a:r>
              <a:rPr lang="en-US" i="1" dirty="0">
                <a:latin typeface="Times New Roman" pitchFamily="18" charset="0"/>
              </a:rPr>
              <a:t>S</a:t>
            </a:r>
            <a:r>
              <a:rPr lang="en-US" i="1" baseline="-25000" dirty="0">
                <a:latin typeface="Times New Roman" pitchFamily="18" charset="0"/>
              </a:rPr>
              <a:t>t</a:t>
            </a:r>
            <a:r>
              <a:rPr lang="en-US" dirty="0">
                <a:latin typeface="Times New Roman" pitchFamily="18" charset="0"/>
              </a:rPr>
              <a:t> </a:t>
            </a:r>
          </a:p>
        </p:txBody>
      </p:sp>
      <p:sp>
        <p:nvSpPr>
          <p:cNvPr id="226307" name="Rectangle 3"/>
          <p:cNvSpPr>
            <a:spLocks noGrp="1" noChangeArrowheads="1"/>
          </p:cNvSpPr>
          <p:nvPr>
            <p:ph type="body" idx="1"/>
          </p:nvPr>
        </p:nvSpPr>
        <p:spPr/>
        <p:txBody>
          <a:bodyPr/>
          <a:lstStyle/>
          <a:p>
            <a:pPr eaLnBrk="1" hangingPunct="1"/>
            <a:r>
              <a:rPr lang="en-US"/>
              <a:t>If seasonalities are present, the basic idea is to augment the Double EWMA method by estimating three things: </a:t>
            </a:r>
          </a:p>
          <a:p>
            <a:pPr lvl="1" eaLnBrk="1" hangingPunct="1"/>
            <a:r>
              <a:rPr lang="en-US"/>
              <a:t>The current "slope" or "trend" (</a:t>
            </a:r>
            <a:r>
              <a:rPr lang="en-US" i="1">
                <a:latin typeface="Times New Roman" pitchFamily="18" charset="0"/>
              </a:rPr>
              <a:t>T</a:t>
            </a:r>
            <a:r>
              <a:rPr lang="en-US" i="1" baseline="-25000">
                <a:latin typeface="Times New Roman" pitchFamily="18" charset="0"/>
              </a:rPr>
              <a:t>t</a:t>
            </a:r>
            <a:r>
              <a:rPr lang="en-US"/>
              <a:t>), similar to the Holt method</a:t>
            </a:r>
          </a:p>
          <a:p>
            <a:pPr lvl="1" eaLnBrk="1" hangingPunct="1"/>
            <a:r>
              <a:rPr lang="en-US"/>
              <a:t>The current "level" (</a:t>
            </a:r>
            <a:r>
              <a:rPr lang="en-US" i="1">
                <a:latin typeface="Times New Roman" pitchFamily="18" charset="0"/>
              </a:rPr>
              <a:t>L</a:t>
            </a:r>
            <a:r>
              <a:rPr lang="en-US" i="1" baseline="-25000">
                <a:latin typeface="Times New Roman" pitchFamily="18" charset="0"/>
              </a:rPr>
              <a:t>t</a:t>
            </a:r>
            <a:r>
              <a:rPr lang="en-US"/>
              <a:t>), similar to the Holt method </a:t>
            </a:r>
          </a:p>
          <a:p>
            <a:pPr lvl="1" eaLnBrk="1" hangingPunct="1"/>
            <a:r>
              <a:rPr lang="en-US"/>
              <a:t>The current "seasonalities" (</a:t>
            </a:r>
            <a:r>
              <a:rPr lang="en-US" i="1">
                <a:latin typeface="Times New Roman" pitchFamily="18" charset="0"/>
              </a:rPr>
              <a:t>S</a:t>
            </a:r>
            <a:r>
              <a:rPr lang="en-US" i="1" baseline="-25000">
                <a:latin typeface="Times New Roman" pitchFamily="18" charset="0"/>
              </a:rPr>
              <a:t>t</a:t>
            </a:r>
            <a:r>
              <a:rPr lang="en-US"/>
              <a:t>)</a:t>
            </a:r>
          </a:p>
          <a:p>
            <a:pPr eaLnBrk="1" hangingPunct="1"/>
            <a:r>
              <a:rPr lang="en-US"/>
              <a:t>What do the seasonalities mean? By definition, the seasonal component repeats indefinitely with some </a:t>
            </a:r>
            <a:r>
              <a:rPr lang="en-US" b="1"/>
              <a:t>seasonality period</a:t>
            </a:r>
            <a:r>
              <a:rPr lang="en-US"/>
              <a:t> (call it </a:t>
            </a:r>
            <a:r>
              <a:rPr lang="en-US" i="1">
                <a:latin typeface="Times New Roman" pitchFamily="18" charset="0"/>
              </a:rPr>
              <a:t>s</a:t>
            </a:r>
            <a:r>
              <a:rPr lang="en-US"/>
              <a:t>, e.g. </a:t>
            </a:r>
            <a:r>
              <a:rPr lang="en-US" i="1">
                <a:latin typeface="Times New Roman" pitchFamily="18" charset="0"/>
              </a:rPr>
              <a:t>s</a:t>
            </a:r>
            <a:r>
              <a:rPr lang="en-US"/>
              <a:t> = 12 months, 7 days, etc.):  </a:t>
            </a:r>
            <a:r>
              <a:rPr lang="en-US" i="1">
                <a:latin typeface="Times New Roman" pitchFamily="18" charset="0"/>
              </a:rPr>
              <a:t>S</a:t>
            </a:r>
            <a:r>
              <a:rPr lang="en-US" baseline="-25000">
                <a:latin typeface="Times New Roman" pitchFamily="18" charset="0"/>
              </a:rPr>
              <a:t>1</a:t>
            </a:r>
            <a:r>
              <a:rPr lang="en-US">
                <a:latin typeface="Times New Roman" pitchFamily="18" charset="0"/>
              </a:rPr>
              <a:t> = </a:t>
            </a:r>
            <a:r>
              <a:rPr lang="en-US" i="1">
                <a:latin typeface="Times New Roman" pitchFamily="18" charset="0"/>
              </a:rPr>
              <a:t>S</a:t>
            </a:r>
            <a:r>
              <a:rPr lang="en-US" baseline="-25000">
                <a:latin typeface="Times New Roman" pitchFamily="18" charset="0"/>
              </a:rPr>
              <a:t>1+</a:t>
            </a:r>
            <a:r>
              <a:rPr lang="en-US" i="1" baseline="-25000">
                <a:latin typeface="Times New Roman" pitchFamily="18" charset="0"/>
              </a:rPr>
              <a:t>s</a:t>
            </a:r>
            <a:r>
              <a:rPr lang="en-US">
                <a:latin typeface="Times New Roman" pitchFamily="18" charset="0"/>
              </a:rPr>
              <a:t> = </a:t>
            </a:r>
            <a:r>
              <a:rPr lang="en-US" i="1">
                <a:latin typeface="Times New Roman" pitchFamily="18" charset="0"/>
              </a:rPr>
              <a:t>S</a:t>
            </a:r>
            <a:r>
              <a:rPr lang="en-US" baseline="-25000">
                <a:latin typeface="Times New Roman" pitchFamily="18" charset="0"/>
              </a:rPr>
              <a:t>1+2</a:t>
            </a:r>
            <a:r>
              <a:rPr lang="en-US" i="1" baseline="-25000">
                <a:latin typeface="Times New Roman" pitchFamily="18" charset="0"/>
              </a:rPr>
              <a:t>s</a:t>
            </a:r>
            <a:r>
              <a:rPr lang="en-US">
                <a:latin typeface="Times New Roman" pitchFamily="18" charset="0"/>
              </a:rPr>
              <a:t> = …;   </a:t>
            </a:r>
            <a:r>
              <a:rPr lang="en-US" i="1">
                <a:latin typeface="Times New Roman" pitchFamily="18" charset="0"/>
              </a:rPr>
              <a:t>S</a:t>
            </a:r>
            <a:r>
              <a:rPr lang="en-US" baseline="-25000">
                <a:latin typeface="Times New Roman" pitchFamily="18" charset="0"/>
              </a:rPr>
              <a:t>2</a:t>
            </a:r>
            <a:r>
              <a:rPr lang="en-US">
                <a:latin typeface="Times New Roman" pitchFamily="18" charset="0"/>
              </a:rPr>
              <a:t> = </a:t>
            </a:r>
            <a:r>
              <a:rPr lang="en-US" i="1">
                <a:latin typeface="Times New Roman" pitchFamily="18" charset="0"/>
              </a:rPr>
              <a:t>S</a:t>
            </a:r>
            <a:r>
              <a:rPr lang="en-US" baseline="-25000">
                <a:latin typeface="Times New Roman" pitchFamily="18" charset="0"/>
              </a:rPr>
              <a:t>2+</a:t>
            </a:r>
            <a:r>
              <a:rPr lang="en-US" i="1" baseline="-25000">
                <a:latin typeface="Times New Roman" pitchFamily="18" charset="0"/>
              </a:rPr>
              <a:t>s</a:t>
            </a:r>
            <a:r>
              <a:rPr lang="en-US">
                <a:latin typeface="Times New Roman" pitchFamily="18" charset="0"/>
              </a:rPr>
              <a:t> = </a:t>
            </a:r>
            <a:r>
              <a:rPr lang="en-US" i="1">
                <a:latin typeface="Times New Roman" pitchFamily="18" charset="0"/>
              </a:rPr>
              <a:t>S</a:t>
            </a:r>
            <a:r>
              <a:rPr lang="en-US" baseline="-25000">
                <a:latin typeface="Times New Roman" pitchFamily="18" charset="0"/>
              </a:rPr>
              <a:t>2+2</a:t>
            </a:r>
            <a:r>
              <a:rPr lang="en-US" i="1" baseline="-25000">
                <a:latin typeface="Times New Roman" pitchFamily="18" charset="0"/>
              </a:rPr>
              <a:t>s</a:t>
            </a:r>
            <a:r>
              <a:rPr lang="en-US">
                <a:latin typeface="Times New Roman" pitchFamily="18" charset="0"/>
              </a:rPr>
              <a:t> = … </a:t>
            </a:r>
          </a:p>
        </p:txBody>
      </p:sp>
      <p:pic>
        <p:nvPicPr>
          <p:cNvPr id="2263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5194300"/>
            <a:ext cx="8562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49914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400050" y="1168400"/>
            <a:ext cx="8505825" cy="5251450"/>
          </a:xfrm>
        </p:spPr>
        <p:txBody>
          <a:bodyPr/>
          <a:lstStyle/>
          <a:p>
            <a:pPr eaLnBrk="1" hangingPunct="1"/>
            <a:r>
              <a:rPr lang="en-US"/>
              <a:t>The </a:t>
            </a:r>
            <a:r>
              <a:rPr lang="en-US" b="1"/>
              <a:t>Holt-Winters</a:t>
            </a:r>
            <a:r>
              <a:rPr lang="en-US"/>
              <a:t> method (a modification of the Holt method) can be used to estimate the current values of the three components </a:t>
            </a:r>
            <a:r>
              <a:rPr lang="en-US" i="1">
                <a:latin typeface="Times New Roman" pitchFamily="18" charset="0"/>
              </a:rPr>
              <a:t>L</a:t>
            </a:r>
            <a:r>
              <a:rPr lang="en-US" i="1" baseline="-25000">
                <a:latin typeface="Times New Roman" pitchFamily="18" charset="0"/>
              </a:rPr>
              <a:t>t</a:t>
            </a:r>
            <a:r>
              <a:rPr lang="en-US"/>
              <a:t>, </a:t>
            </a:r>
            <a:r>
              <a:rPr lang="en-US" i="1">
                <a:latin typeface="Times New Roman" pitchFamily="18" charset="0"/>
              </a:rPr>
              <a:t>T</a:t>
            </a:r>
            <a:r>
              <a:rPr lang="en-US" i="1" baseline="-25000">
                <a:latin typeface="Times New Roman" pitchFamily="18" charset="0"/>
              </a:rPr>
              <a:t>t</a:t>
            </a:r>
            <a:r>
              <a:rPr lang="en-US"/>
              <a:t>, and </a:t>
            </a:r>
            <a:r>
              <a:rPr lang="en-US" i="1">
                <a:latin typeface="Times New Roman" pitchFamily="18" charset="0"/>
              </a:rPr>
              <a:t>S</a:t>
            </a:r>
            <a:r>
              <a:rPr lang="en-US" i="1" baseline="-25000">
                <a:latin typeface="Times New Roman" pitchFamily="18" charset="0"/>
              </a:rPr>
              <a:t>t</a:t>
            </a:r>
            <a:r>
              <a:rPr lang="en-US"/>
              <a:t>.</a:t>
            </a:r>
          </a:p>
          <a:p>
            <a:pPr eaLnBrk="1" hangingPunct="1"/>
            <a:r>
              <a:rPr lang="en-US"/>
              <a:t>For an </a:t>
            </a:r>
            <a:r>
              <a:rPr lang="en-US" b="1"/>
              <a:t>additive model</a:t>
            </a:r>
            <a:r>
              <a:rPr lang="en-US"/>
              <a:t>, the </a:t>
            </a:r>
            <a:r>
              <a:rPr lang="en-US" i="1">
                <a:latin typeface="Times New Roman" pitchFamily="18" charset="0"/>
              </a:rPr>
              <a:t>k</a:t>
            </a:r>
            <a:r>
              <a:rPr lang="en-US"/>
              <a:t>-step-ahead forecast is:</a:t>
            </a:r>
          </a:p>
          <a:p>
            <a:pPr eaLnBrk="1" hangingPunct="1"/>
            <a:endParaRPr lang="en-US"/>
          </a:p>
          <a:p>
            <a:pPr eaLnBrk="1" hangingPunct="1"/>
            <a:endParaRPr lang="en-US"/>
          </a:p>
          <a:p>
            <a:pPr eaLnBrk="1" hangingPunct="1"/>
            <a:endParaRPr lang="en-US"/>
          </a:p>
          <a:p>
            <a:pPr eaLnBrk="1" hangingPunct="1">
              <a:spcBef>
                <a:spcPct val="80000"/>
              </a:spcBef>
            </a:pPr>
            <a:r>
              <a:rPr lang="en-US"/>
              <a:t>For a </a:t>
            </a:r>
            <a:r>
              <a:rPr lang="en-US" b="1"/>
              <a:t>multiplicative model</a:t>
            </a:r>
            <a:r>
              <a:rPr lang="en-US"/>
              <a:t>, the </a:t>
            </a:r>
            <a:r>
              <a:rPr lang="en-US" i="1">
                <a:latin typeface="Times New Roman" pitchFamily="18" charset="0"/>
              </a:rPr>
              <a:t>k</a:t>
            </a:r>
            <a:r>
              <a:rPr lang="en-US"/>
              <a:t>-step-ahead forecast is:</a:t>
            </a:r>
          </a:p>
          <a:p>
            <a:pPr eaLnBrk="1" hangingPunct="1"/>
            <a:endParaRPr lang="en-US"/>
          </a:p>
          <a:p>
            <a:pPr eaLnBrk="1" hangingPunct="1">
              <a:spcBef>
                <a:spcPct val="140000"/>
              </a:spcBef>
            </a:pPr>
            <a:r>
              <a:rPr lang="en-US"/>
              <a:t>The two models require slightly different approaches to estimate the components</a:t>
            </a:r>
          </a:p>
        </p:txBody>
      </p:sp>
      <p:graphicFrame>
        <p:nvGraphicFramePr>
          <p:cNvPr id="232452" name="Object 4"/>
          <p:cNvGraphicFramePr>
            <a:graphicFrameLocks noChangeAspect="1"/>
          </p:cNvGraphicFramePr>
          <p:nvPr/>
        </p:nvGraphicFramePr>
        <p:xfrm>
          <a:off x="1068388" y="2936875"/>
          <a:ext cx="5865812" cy="511175"/>
        </p:xfrm>
        <a:graphic>
          <a:graphicData uri="http://schemas.openxmlformats.org/presentationml/2006/ole">
            <mc:AlternateContent xmlns:mc="http://schemas.openxmlformats.org/markup-compatibility/2006">
              <mc:Choice xmlns:v="urn:schemas-microsoft-com:vml" Requires="v">
                <p:oleObj spid="_x0000_s21720" name="Equation" r:id="rId3" imgW="2933640" imgH="253800" progId="Equation.3">
                  <p:embed/>
                </p:oleObj>
              </mc:Choice>
              <mc:Fallback>
                <p:oleObj name="Equation" r:id="rId3" imgW="29336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2936875"/>
                        <a:ext cx="58658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a:grpSpLocks/>
          </p:cNvGrpSpPr>
          <p:nvPr/>
        </p:nvGrpSpPr>
        <p:grpSpPr bwMode="auto">
          <a:xfrm>
            <a:off x="4502150" y="3130550"/>
            <a:ext cx="3225800" cy="882650"/>
            <a:chOff x="2836" y="1972"/>
            <a:chExt cx="2032" cy="556"/>
          </a:xfrm>
        </p:grpSpPr>
        <p:sp>
          <p:nvSpPr>
            <p:cNvPr id="12297" name="Oval 6"/>
            <p:cNvSpPr>
              <a:spLocks noChangeArrowheads="1"/>
            </p:cNvSpPr>
            <p:nvPr/>
          </p:nvSpPr>
          <p:spPr bwMode="auto">
            <a:xfrm>
              <a:off x="2836" y="1972"/>
              <a:ext cx="142" cy="136"/>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8" name="Line 7"/>
            <p:cNvSpPr>
              <a:spLocks noChangeShapeType="1"/>
            </p:cNvSpPr>
            <p:nvPr/>
          </p:nvSpPr>
          <p:spPr bwMode="auto">
            <a:xfrm>
              <a:off x="2939" y="2100"/>
              <a:ext cx="341" cy="19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Text Box 8"/>
            <p:cNvSpPr txBox="1">
              <a:spLocks noChangeArrowheads="1"/>
            </p:cNvSpPr>
            <p:nvPr/>
          </p:nvSpPr>
          <p:spPr bwMode="auto">
            <a:xfrm>
              <a:off x="3272" y="2291"/>
              <a:ext cx="1596" cy="237"/>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eaLnBrk="1" hangingPunct="1">
                <a:spcBef>
                  <a:spcPct val="50000"/>
                </a:spcBef>
                <a:buFont typeface="Wingdings" pitchFamily="2" charset="2"/>
                <a:buNone/>
              </a:pPr>
              <a:r>
                <a:rPr lang="en-US" sz="1800"/>
                <a:t>or </a:t>
              </a:r>
              <a:r>
                <a:rPr lang="en-US" sz="1800">
                  <a:latin typeface="Times New Roman" pitchFamily="18" charset="0"/>
                </a:rPr>
                <a:t>2</a:t>
              </a:r>
              <a:r>
                <a:rPr lang="en-US" sz="1800" i="1">
                  <a:latin typeface="Times New Roman" pitchFamily="18" charset="0"/>
                </a:rPr>
                <a:t>s</a:t>
              </a:r>
              <a:r>
                <a:rPr lang="en-US" sz="1800"/>
                <a:t>, </a:t>
              </a:r>
              <a:r>
                <a:rPr lang="en-US" sz="1800">
                  <a:latin typeface="Times New Roman" pitchFamily="18" charset="0"/>
                </a:rPr>
                <a:t>3</a:t>
              </a:r>
              <a:r>
                <a:rPr lang="en-US" sz="1800" i="1">
                  <a:latin typeface="Times New Roman" pitchFamily="18" charset="0"/>
                </a:rPr>
                <a:t>s</a:t>
              </a:r>
              <a:r>
                <a:rPr lang="en-US" sz="1800"/>
                <a:t>, etc., if </a:t>
              </a:r>
              <a:r>
                <a:rPr lang="en-US" sz="1800" i="1">
                  <a:latin typeface="Times New Roman" pitchFamily="18" charset="0"/>
                </a:rPr>
                <a:t>k</a:t>
              </a:r>
              <a:r>
                <a:rPr lang="en-US" sz="1800">
                  <a:latin typeface="Times New Roman" pitchFamily="18" charset="0"/>
                </a:rPr>
                <a:t> &gt; </a:t>
              </a:r>
              <a:r>
                <a:rPr lang="en-US" sz="1800" i="1">
                  <a:latin typeface="Times New Roman" pitchFamily="18" charset="0"/>
                </a:rPr>
                <a:t>s</a:t>
              </a:r>
            </a:p>
          </p:txBody>
        </p:sp>
      </p:grpSp>
      <p:graphicFrame>
        <p:nvGraphicFramePr>
          <p:cNvPr id="232457" name="Object 9"/>
          <p:cNvGraphicFramePr>
            <a:graphicFrameLocks noChangeAspect="1"/>
          </p:cNvGraphicFramePr>
          <p:nvPr/>
        </p:nvGraphicFramePr>
        <p:xfrm>
          <a:off x="1065213" y="4875213"/>
          <a:ext cx="6043612" cy="511175"/>
        </p:xfrm>
        <a:graphic>
          <a:graphicData uri="http://schemas.openxmlformats.org/presentationml/2006/ole">
            <mc:AlternateContent xmlns:mc="http://schemas.openxmlformats.org/markup-compatibility/2006">
              <mc:Choice xmlns:v="urn:schemas-microsoft-com:vml" Requires="v">
                <p:oleObj spid="_x0000_s21721" name="Equation" r:id="rId5" imgW="3022560" imgH="253800" progId="Equation.3">
                  <p:embed/>
                </p:oleObj>
              </mc:Choice>
              <mc:Fallback>
                <p:oleObj name="Equation" r:id="rId5" imgW="30225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3" y="4875213"/>
                        <a:ext cx="60436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3"/>
          <p:cNvGrpSpPr>
            <a:grpSpLocks/>
          </p:cNvGrpSpPr>
          <p:nvPr/>
        </p:nvGrpSpPr>
        <p:grpSpPr bwMode="auto">
          <a:xfrm>
            <a:off x="4654550" y="4002088"/>
            <a:ext cx="554038" cy="1277937"/>
            <a:chOff x="2932" y="2521"/>
            <a:chExt cx="349" cy="805"/>
          </a:xfrm>
        </p:grpSpPr>
        <p:sp>
          <p:nvSpPr>
            <p:cNvPr id="12295" name="Oval 10"/>
            <p:cNvSpPr>
              <a:spLocks noChangeArrowheads="1"/>
            </p:cNvSpPr>
            <p:nvPr/>
          </p:nvSpPr>
          <p:spPr bwMode="auto">
            <a:xfrm>
              <a:off x="2932" y="3190"/>
              <a:ext cx="142" cy="136"/>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6" name="Line 11"/>
            <p:cNvSpPr>
              <a:spLocks noChangeShapeType="1"/>
            </p:cNvSpPr>
            <p:nvPr/>
          </p:nvSpPr>
          <p:spPr bwMode="auto">
            <a:xfrm flipV="1">
              <a:off x="3035" y="2521"/>
              <a:ext cx="246" cy="67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097693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p:txBody>
          <a:bodyPr/>
          <a:lstStyle/>
          <a:p>
            <a:pPr eaLnBrk="1" hangingPunct="1"/>
            <a:r>
              <a:rPr lang="en-US"/>
              <a:t>Holt-Winters Additive Method</a:t>
            </a:r>
          </a:p>
        </p:txBody>
      </p:sp>
      <p:sp>
        <p:nvSpPr>
          <p:cNvPr id="233475" name="Rectangle 3"/>
          <p:cNvSpPr>
            <a:spLocks noGrp="1" noChangeArrowheads="1"/>
          </p:cNvSpPr>
          <p:nvPr>
            <p:ph type="body" idx="1"/>
          </p:nvPr>
        </p:nvSpPr>
        <p:spPr/>
        <p:txBody>
          <a:bodyPr/>
          <a:lstStyle/>
          <a:p>
            <a:pPr eaLnBrk="1" hangingPunct="1"/>
            <a:r>
              <a:rPr lang="en-US" dirty="0"/>
              <a:t>The </a:t>
            </a:r>
            <a:r>
              <a:rPr lang="en-US" b="1" dirty="0"/>
              <a:t>Holt-Winters Additive</a:t>
            </a:r>
            <a:r>
              <a:rPr lang="en-US" dirty="0"/>
              <a:t> method is just a slight modification of the Holt method:</a:t>
            </a:r>
          </a:p>
          <a:p>
            <a:pPr eaLnBrk="1" hangingPunct="1"/>
            <a:endParaRPr lang="en-US" dirty="0"/>
          </a:p>
          <a:p>
            <a:pPr eaLnBrk="1" hangingPunct="1"/>
            <a:endParaRPr lang="en-US" dirty="0"/>
          </a:p>
          <a:p>
            <a:pPr eaLnBrk="1" hangingPunct="1"/>
            <a:endParaRPr lang="en-US" dirty="0"/>
          </a:p>
          <a:p>
            <a:pPr eaLnBrk="1" hangingPunct="1">
              <a:spcBef>
                <a:spcPct val="120000"/>
              </a:spcBef>
              <a:buFontTx/>
              <a:buNone/>
            </a:pPr>
            <a:r>
              <a:rPr lang="en-US" dirty="0"/>
              <a:t>	select or fit an </a:t>
            </a:r>
            <a:r>
              <a:rPr lang="en-US" dirty="0">
                <a:latin typeface="Times New Roman" pitchFamily="18" charset="0"/>
                <a:sym typeface="Symbol" pitchFamily="18" charset="2"/>
              </a:rPr>
              <a:t>0 &lt; </a:t>
            </a:r>
            <a:r>
              <a:rPr lang="en-US" i="1" dirty="0">
                <a:latin typeface="Symbol" pitchFamily="18" charset="2"/>
              </a:rPr>
              <a:t>a</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t>
            </a:r>
            <a:r>
              <a:rPr lang="en-US" dirty="0">
                <a:latin typeface="Times New Roman" pitchFamily="18" charset="0"/>
                <a:sym typeface="Symbol" pitchFamily="18" charset="2"/>
              </a:rPr>
              <a:t>0 </a:t>
            </a:r>
            <a:r>
              <a:rPr lang="en-US" dirty="0">
                <a:latin typeface="Symbol" pitchFamily="18" charset="2"/>
                <a:sym typeface="Symbol" pitchFamily="18" charset="2"/>
              </a:rPr>
              <a:t></a:t>
            </a:r>
            <a:r>
              <a:rPr lang="en-US" dirty="0">
                <a:latin typeface="Times New Roman" pitchFamily="18" charset="0"/>
                <a:sym typeface="Symbol" pitchFamily="18" charset="2"/>
              </a:rPr>
              <a:t> </a:t>
            </a:r>
            <a:r>
              <a:rPr lang="en-US" i="1" dirty="0">
                <a:latin typeface="Symbol" pitchFamily="18" charset="2"/>
              </a:rPr>
              <a:t>b</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t>
            </a:r>
            <a:r>
              <a:rPr lang="en-US" dirty="0">
                <a:latin typeface="Times New Roman" pitchFamily="18" charset="0"/>
                <a:sym typeface="Symbol" pitchFamily="18" charset="2"/>
              </a:rPr>
              <a:t>0 </a:t>
            </a:r>
            <a:r>
              <a:rPr lang="en-US" dirty="0">
                <a:latin typeface="Symbol" pitchFamily="18" charset="2"/>
                <a:sym typeface="Symbol" pitchFamily="18" charset="2"/>
              </a:rPr>
              <a:t></a:t>
            </a:r>
            <a:r>
              <a:rPr lang="en-US" dirty="0">
                <a:latin typeface="Times New Roman" pitchFamily="18" charset="0"/>
                <a:sym typeface="Symbol" pitchFamily="18" charset="2"/>
              </a:rPr>
              <a:t> </a:t>
            </a:r>
            <a:r>
              <a:rPr lang="en-US" i="1" dirty="0">
                <a:latin typeface="Symbol" pitchFamily="18" charset="2"/>
              </a:rPr>
              <a:t>g</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and starting values </a:t>
            </a:r>
            <a:r>
              <a:rPr lang="en-US" i="1" dirty="0">
                <a:latin typeface="Times New Roman" pitchFamily="18" charset="0"/>
              </a:rPr>
              <a:t>L</a:t>
            </a:r>
            <a:r>
              <a:rPr lang="en-US" baseline="-25000" dirty="0">
                <a:latin typeface="Times New Roman" pitchFamily="18" charset="0"/>
              </a:rPr>
              <a:t>0</a:t>
            </a:r>
            <a:r>
              <a:rPr lang="en-US" dirty="0"/>
              <a:t>, </a:t>
            </a:r>
            <a:r>
              <a:rPr lang="en-US" i="1" dirty="0">
                <a:latin typeface="Times New Roman" pitchFamily="18" charset="0"/>
              </a:rPr>
              <a:t>T</a:t>
            </a:r>
            <a:r>
              <a:rPr lang="en-US" baseline="-25000" dirty="0">
                <a:latin typeface="Times New Roman" pitchFamily="18" charset="0"/>
              </a:rPr>
              <a:t>0</a:t>
            </a:r>
            <a:r>
              <a:rPr lang="en-US" dirty="0"/>
              <a:t>, </a:t>
            </a:r>
            <a:r>
              <a:rPr lang="en-US" i="1" dirty="0">
                <a:latin typeface="Times New Roman" pitchFamily="18" charset="0"/>
              </a:rPr>
              <a:t>S</a:t>
            </a:r>
            <a:r>
              <a:rPr lang="en-US" baseline="-25000" dirty="0">
                <a:latin typeface="Times New Roman" pitchFamily="18" charset="0"/>
              </a:rPr>
              <a:t>0</a:t>
            </a:r>
            <a:r>
              <a:rPr lang="en-US" dirty="0"/>
              <a:t>, </a:t>
            </a:r>
            <a:r>
              <a:rPr lang="en-US" i="1" dirty="0">
                <a:latin typeface="Times New Roman" pitchFamily="18" charset="0"/>
              </a:rPr>
              <a:t>S</a:t>
            </a:r>
            <a:r>
              <a:rPr lang="en-US" baseline="-25000" dirty="0">
                <a:latin typeface="Times New Roman" pitchFamily="18" charset="0"/>
              </a:rPr>
              <a:t>-1</a:t>
            </a:r>
            <a:r>
              <a:rPr lang="en-US" dirty="0"/>
              <a:t>, </a:t>
            </a:r>
            <a:r>
              <a:rPr lang="en-US" i="1" dirty="0">
                <a:latin typeface="Times New Roman" pitchFamily="18" charset="0"/>
              </a:rPr>
              <a:t>S</a:t>
            </a:r>
            <a:r>
              <a:rPr lang="en-US" baseline="-25000" dirty="0">
                <a:latin typeface="Times New Roman" pitchFamily="18" charset="0"/>
              </a:rPr>
              <a:t>-2</a:t>
            </a:r>
            <a:r>
              <a:rPr lang="en-US" dirty="0"/>
              <a:t>, … (e.g. </a:t>
            </a:r>
            <a:r>
              <a:rPr lang="en-US" i="1" dirty="0">
                <a:latin typeface="Times New Roman" pitchFamily="18" charset="0"/>
              </a:rPr>
              <a:t>T</a:t>
            </a:r>
            <a:r>
              <a:rPr lang="en-US" baseline="-25000" dirty="0">
                <a:latin typeface="Times New Roman" pitchFamily="18" charset="0"/>
              </a:rPr>
              <a:t>0</a:t>
            </a:r>
            <a:r>
              <a:rPr lang="en-US" dirty="0">
                <a:latin typeface="Times New Roman" pitchFamily="18" charset="0"/>
              </a:rPr>
              <a:t> = </a:t>
            </a:r>
            <a:r>
              <a:rPr lang="en-US" i="1" dirty="0">
                <a:latin typeface="Times New Roman" pitchFamily="18" charset="0"/>
              </a:rPr>
              <a:t>S</a:t>
            </a:r>
            <a:r>
              <a:rPr lang="en-US" baseline="-25000" dirty="0">
                <a:latin typeface="Times New Roman" pitchFamily="18" charset="0"/>
              </a:rPr>
              <a:t>0</a:t>
            </a:r>
            <a:r>
              <a:rPr lang="en-US" dirty="0">
                <a:latin typeface="Times New Roman" pitchFamily="18" charset="0"/>
              </a:rPr>
              <a:t> = </a:t>
            </a:r>
            <a:r>
              <a:rPr lang="en-US" i="1" dirty="0">
                <a:latin typeface="Times New Roman" pitchFamily="18" charset="0"/>
              </a:rPr>
              <a:t>S</a:t>
            </a:r>
            <a:r>
              <a:rPr lang="en-US" baseline="-25000" dirty="0">
                <a:latin typeface="Times New Roman" pitchFamily="18" charset="0"/>
              </a:rPr>
              <a:t>-1</a:t>
            </a:r>
            <a:r>
              <a:rPr lang="en-US" dirty="0">
                <a:latin typeface="Times New Roman" pitchFamily="18" charset="0"/>
              </a:rPr>
              <a:t> = </a:t>
            </a:r>
            <a:r>
              <a:rPr lang="en-US" i="1" dirty="0">
                <a:latin typeface="Times New Roman" pitchFamily="18" charset="0"/>
              </a:rPr>
              <a:t>S</a:t>
            </a:r>
            <a:r>
              <a:rPr lang="en-US" baseline="-25000" dirty="0">
                <a:latin typeface="Times New Roman" pitchFamily="18" charset="0"/>
              </a:rPr>
              <a:t>-2</a:t>
            </a:r>
            <a:r>
              <a:rPr lang="en-US" dirty="0">
                <a:latin typeface="Times New Roman" pitchFamily="18" charset="0"/>
              </a:rPr>
              <a:t> = … = 0</a:t>
            </a:r>
            <a:r>
              <a:rPr lang="en-US" dirty="0"/>
              <a:t> and </a:t>
            </a:r>
            <a:r>
              <a:rPr lang="en-US" i="1" dirty="0">
                <a:latin typeface="Times New Roman" pitchFamily="18" charset="0"/>
              </a:rPr>
              <a:t>L</a:t>
            </a:r>
            <a:r>
              <a:rPr lang="en-US" baseline="-25000" dirty="0">
                <a:latin typeface="Times New Roman" pitchFamily="18" charset="0"/>
              </a:rPr>
              <a:t>0</a:t>
            </a:r>
            <a:r>
              <a:rPr lang="en-US" dirty="0"/>
              <a:t> equal to </a:t>
            </a:r>
            <a:r>
              <a:rPr lang="en-US" dirty="0" err="1"/>
              <a:t>ave.</a:t>
            </a:r>
            <a:r>
              <a:rPr lang="en-US" dirty="0"/>
              <a:t> of first few data) </a:t>
            </a:r>
          </a:p>
          <a:p>
            <a:pPr eaLnBrk="1" hangingPunct="1">
              <a:spcBef>
                <a:spcPct val="30000"/>
              </a:spcBef>
            </a:pPr>
            <a:r>
              <a:rPr lang="en-US" dirty="0"/>
              <a:t>Note that when estimating the level </a:t>
            </a:r>
            <a:r>
              <a:rPr lang="en-US" i="1" dirty="0">
                <a:latin typeface="Times New Roman" pitchFamily="18" charset="0"/>
              </a:rPr>
              <a:t>L</a:t>
            </a:r>
            <a:r>
              <a:rPr lang="en-US" i="1" baseline="-25000" dirty="0">
                <a:latin typeface="Times New Roman" pitchFamily="18" charset="0"/>
              </a:rPr>
              <a:t>t</a:t>
            </a:r>
            <a:r>
              <a:rPr lang="en-US" dirty="0"/>
              <a:t>, we subtract the estimated seasonality from </a:t>
            </a:r>
            <a:r>
              <a:rPr lang="en-US" i="1" dirty="0" err="1">
                <a:latin typeface="Times New Roman" pitchFamily="18" charset="0"/>
              </a:rPr>
              <a:t>y</a:t>
            </a:r>
            <a:r>
              <a:rPr lang="en-US" i="1" baseline="-25000" dirty="0" err="1">
                <a:latin typeface="Times New Roman" pitchFamily="18" charset="0"/>
              </a:rPr>
              <a:t>t</a:t>
            </a:r>
            <a:r>
              <a:rPr lang="en-US" dirty="0"/>
              <a:t>. When estimating the seasonality </a:t>
            </a:r>
            <a:r>
              <a:rPr lang="en-US" i="1" dirty="0">
                <a:latin typeface="Times New Roman" pitchFamily="18" charset="0"/>
              </a:rPr>
              <a:t>S</a:t>
            </a:r>
            <a:r>
              <a:rPr lang="en-US" i="1" baseline="-25000" dirty="0">
                <a:latin typeface="Times New Roman" pitchFamily="18" charset="0"/>
              </a:rPr>
              <a:t>t</a:t>
            </a:r>
            <a:r>
              <a:rPr lang="en-US" dirty="0"/>
              <a:t>, we subtract the estimated level from </a:t>
            </a:r>
            <a:r>
              <a:rPr lang="en-US" i="1" dirty="0" err="1">
                <a:latin typeface="Times New Roman" pitchFamily="18" charset="0"/>
              </a:rPr>
              <a:t>y</a:t>
            </a:r>
            <a:r>
              <a:rPr lang="en-US" i="1" baseline="-25000" dirty="0" err="1">
                <a:latin typeface="Times New Roman" pitchFamily="18" charset="0"/>
              </a:rPr>
              <a:t>t</a:t>
            </a:r>
            <a:r>
              <a:rPr lang="en-US" dirty="0"/>
              <a:t>.</a:t>
            </a:r>
          </a:p>
          <a:p>
            <a:pPr eaLnBrk="1" hangingPunct="1">
              <a:spcBef>
                <a:spcPct val="30000"/>
              </a:spcBef>
            </a:pPr>
            <a:r>
              <a:rPr lang="en-US" dirty="0"/>
              <a:t>The </a:t>
            </a:r>
            <a:r>
              <a:rPr lang="en-US" i="1" dirty="0">
                <a:latin typeface="Times New Roman" pitchFamily="18" charset="0"/>
              </a:rPr>
              <a:t>k</a:t>
            </a:r>
            <a:r>
              <a:rPr lang="en-US" dirty="0"/>
              <a:t>-step-ahead forecast is:</a:t>
            </a:r>
          </a:p>
        </p:txBody>
      </p:sp>
      <p:graphicFrame>
        <p:nvGraphicFramePr>
          <p:cNvPr id="13314" name="Object 4"/>
          <p:cNvGraphicFramePr>
            <a:graphicFrameLocks noChangeAspect="1"/>
          </p:cNvGraphicFramePr>
          <p:nvPr/>
        </p:nvGraphicFramePr>
        <p:xfrm>
          <a:off x="923925" y="2103438"/>
          <a:ext cx="4711700" cy="393700"/>
        </p:xfrm>
        <a:graphic>
          <a:graphicData uri="http://schemas.openxmlformats.org/presentationml/2006/ole">
            <mc:AlternateContent xmlns:mc="http://schemas.openxmlformats.org/markup-compatibility/2006">
              <mc:Choice xmlns:v="urn:schemas-microsoft-com:vml" Requires="v">
                <p:oleObj spid="_x0000_s22962" name="Equation" r:id="rId4" imgW="4711680" imgH="393480" progId="Equation.3">
                  <p:embed/>
                </p:oleObj>
              </mc:Choice>
              <mc:Fallback>
                <p:oleObj name="Equation" r:id="rId4" imgW="47116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 y="2103438"/>
                        <a:ext cx="4711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5"/>
          <p:cNvGraphicFramePr>
            <a:graphicFrameLocks noChangeAspect="1"/>
          </p:cNvGraphicFramePr>
          <p:nvPr/>
        </p:nvGraphicFramePr>
        <p:xfrm>
          <a:off x="942975" y="2613025"/>
          <a:ext cx="3733800" cy="368300"/>
        </p:xfrm>
        <a:graphic>
          <a:graphicData uri="http://schemas.openxmlformats.org/presentationml/2006/ole">
            <mc:AlternateContent xmlns:mc="http://schemas.openxmlformats.org/markup-compatibility/2006">
              <mc:Choice xmlns:v="urn:schemas-microsoft-com:vml" Requires="v">
                <p:oleObj spid="_x0000_s22963" name="Equation" r:id="rId6" imgW="3733560" imgH="368280" progId="Equation.3">
                  <p:embed/>
                </p:oleObj>
              </mc:Choice>
              <mc:Fallback>
                <p:oleObj name="Equation" r:id="rId6" imgW="3733560" imgH="368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975" y="2613025"/>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6"/>
          <p:cNvSpPr txBox="1">
            <a:spLocks noChangeArrowheads="1"/>
          </p:cNvSpPr>
          <p:nvPr/>
        </p:nvSpPr>
        <p:spPr bwMode="auto">
          <a:xfrm>
            <a:off x="5653088" y="2030413"/>
            <a:ext cx="342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except </a:t>
            </a:r>
            <a:r>
              <a:rPr lang="en-US" i="1">
                <a:latin typeface="Times New Roman" pitchFamily="18" charset="0"/>
              </a:rPr>
              <a:t>y</a:t>
            </a:r>
            <a:r>
              <a:rPr lang="en-US" i="1" baseline="-25000">
                <a:latin typeface="Times New Roman" pitchFamily="18" charset="0"/>
              </a:rPr>
              <a:t>t</a:t>
            </a:r>
            <a:r>
              <a:rPr lang="en-US"/>
              <a:t> </a:t>
            </a:r>
            <a:r>
              <a:rPr lang="en-US">
                <a:sym typeface="Symbol" pitchFamily="18" charset="2"/>
              </a:rPr>
              <a:t></a:t>
            </a:r>
            <a:r>
              <a:rPr lang="en-US"/>
              <a:t> </a:t>
            </a:r>
            <a:r>
              <a:rPr lang="en-US" i="1">
                <a:latin typeface="Times New Roman" pitchFamily="18" charset="0"/>
              </a:rPr>
              <a:t>y</a:t>
            </a:r>
            <a:r>
              <a:rPr lang="en-US" i="1" baseline="-25000">
                <a:latin typeface="Times New Roman" pitchFamily="18" charset="0"/>
              </a:rPr>
              <a:t>t</a:t>
            </a:r>
            <a:r>
              <a:rPr lang="en-US">
                <a:sym typeface="Symbol" pitchFamily="18" charset="2"/>
              </a:rPr>
              <a:t></a:t>
            </a:r>
            <a:r>
              <a:rPr lang="en-US" i="1">
                <a:latin typeface="Times New Roman" pitchFamily="18" charset="0"/>
              </a:rPr>
              <a:t>S</a:t>
            </a:r>
            <a:r>
              <a:rPr lang="en-US" i="1" baseline="-25000">
                <a:latin typeface="Times New Roman" pitchFamily="18" charset="0"/>
              </a:rPr>
              <a:t>t-s</a:t>
            </a:r>
            <a:r>
              <a:rPr lang="en-US"/>
              <a:t> </a:t>
            </a:r>
          </a:p>
        </p:txBody>
      </p:sp>
      <p:graphicFrame>
        <p:nvGraphicFramePr>
          <p:cNvPr id="13316" name="Object 7"/>
          <p:cNvGraphicFramePr>
            <a:graphicFrameLocks noChangeAspect="1"/>
          </p:cNvGraphicFramePr>
          <p:nvPr/>
        </p:nvGraphicFramePr>
        <p:xfrm>
          <a:off x="900113" y="3146425"/>
          <a:ext cx="3178175" cy="393700"/>
        </p:xfrm>
        <a:graphic>
          <a:graphicData uri="http://schemas.openxmlformats.org/presentationml/2006/ole">
            <mc:AlternateContent xmlns:mc="http://schemas.openxmlformats.org/markup-compatibility/2006">
              <mc:Choice xmlns:v="urn:schemas-microsoft-com:vml" Requires="v">
                <p:oleObj spid="_x0000_s22964" name="Equation" r:id="rId8" imgW="3403440" imgH="393480" progId="Equation.3">
                  <p:embed/>
                </p:oleObj>
              </mc:Choice>
              <mc:Fallback>
                <p:oleObj name="Equation" r:id="rId8" imgW="340344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3146425"/>
                        <a:ext cx="31781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8"/>
          <p:cNvSpPr txBox="1">
            <a:spLocks noChangeArrowheads="1"/>
          </p:cNvSpPr>
          <p:nvPr/>
        </p:nvSpPr>
        <p:spPr bwMode="auto">
          <a:xfrm>
            <a:off x="5670550" y="2525713"/>
            <a:ext cx="328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a:t>
            </a:r>
          </a:p>
        </p:txBody>
      </p:sp>
      <p:sp>
        <p:nvSpPr>
          <p:cNvPr id="13322" name="Text Box 9"/>
          <p:cNvSpPr txBox="1">
            <a:spLocks noChangeArrowheads="1"/>
          </p:cNvSpPr>
          <p:nvPr/>
        </p:nvSpPr>
        <p:spPr bwMode="auto">
          <a:xfrm>
            <a:off x="5691188" y="3049588"/>
            <a:ext cx="306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new but same logic</a:t>
            </a:r>
          </a:p>
        </p:txBody>
      </p:sp>
      <p:graphicFrame>
        <p:nvGraphicFramePr>
          <p:cNvPr id="233482" name="Object 10"/>
          <p:cNvGraphicFramePr>
            <a:graphicFrameLocks noChangeAspect="1"/>
          </p:cNvGraphicFramePr>
          <p:nvPr/>
        </p:nvGraphicFramePr>
        <p:xfrm>
          <a:off x="4876800" y="6096000"/>
          <a:ext cx="3684588" cy="511175"/>
        </p:xfrm>
        <a:graphic>
          <a:graphicData uri="http://schemas.openxmlformats.org/presentationml/2006/ole">
            <mc:AlternateContent xmlns:mc="http://schemas.openxmlformats.org/markup-compatibility/2006">
              <mc:Choice xmlns:v="urn:schemas-microsoft-com:vml" Requires="v">
                <p:oleObj spid="_x0000_s22965" name="Equation" r:id="rId10" imgW="1828800" imgH="253800" progId="Equation.3">
                  <p:embed/>
                </p:oleObj>
              </mc:Choice>
              <mc:Fallback>
                <p:oleObj name="Equation" r:id="rId10" imgW="182880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6096000"/>
                        <a:ext cx="36845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22215C42-08AC-6241-9378-84AA630AF278}"/>
              </a:ext>
            </a:extLst>
          </p:cNvPr>
          <p:cNvSpPr txBox="1"/>
          <p:nvPr/>
        </p:nvSpPr>
        <p:spPr>
          <a:xfrm>
            <a:off x="7216726" y="787791"/>
            <a:ext cx="569387" cy="369332"/>
          </a:xfrm>
          <a:prstGeom prst="rect">
            <a:avLst/>
          </a:prstGeom>
          <a:noFill/>
        </p:spPr>
        <p:txBody>
          <a:bodyPr wrap="none" rtlCol="0">
            <a:spAutoFit/>
          </a:bodyPr>
          <a:lstStyle/>
          <a:p>
            <a:r>
              <a:rPr lang="en-US" dirty="0"/>
              <a:t>add</a:t>
            </a:r>
          </a:p>
        </p:txBody>
      </p:sp>
    </p:spTree>
    <p:extLst>
      <p:ext uri="{BB962C8B-B14F-4D97-AF65-F5344CB8AC3E}">
        <p14:creationId xmlns:p14="http://schemas.microsoft.com/office/powerpoint/2010/main" val="2837657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Grp="1" noChangeArrowheads="1"/>
          </p:cNvSpPr>
          <p:nvPr>
            <p:ph type="title"/>
          </p:nvPr>
        </p:nvSpPr>
        <p:spPr/>
        <p:txBody>
          <a:bodyPr/>
          <a:lstStyle/>
          <a:p>
            <a:pPr eaLnBrk="1" hangingPunct="1"/>
            <a:r>
              <a:rPr lang="en-US"/>
              <a:t>Holt-Winters Multiplicative Method</a:t>
            </a:r>
          </a:p>
        </p:txBody>
      </p:sp>
      <p:sp>
        <p:nvSpPr>
          <p:cNvPr id="234499" name="Rectangle 3"/>
          <p:cNvSpPr>
            <a:spLocks noGrp="1" noChangeArrowheads="1"/>
          </p:cNvSpPr>
          <p:nvPr>
            <p:ph type="body" idx="1"/>
          </p:nvPr>
        </p:nvSpPr>
        <p:spPr>
          <a:xfrm>
            <a:off x="407988" y="1168400"/>
            <a:ext cx="8205787" cy="5251450"/>
          </a:xfrm>
        </p:spPr>
        <p:txBody>
          <a:bodyPr/>
          <a:lstStyle/>
          <a:p>
            <a:pPr eaLnBrk="1" hangingPunct="1"/>
            <a:r>
              <a:rPr lang="en-US" dirty="0"/>
              <a:t>The </a:t>
            </a:r>
            <a:r>
              <a:rPr lang="en-US" b="1" dirty="0"/>
              <a:t>Holt-Winters Multiplicative</a:t>
            </a:r>
            <a:r>
              <a:rPr lang="en-US" dirty="0"/>
              <a:t> method is a slight modification of the Holt-Winters Additive method:</a:t>
            </a:r>
          </a:p>
          <a:p>
            <a:pPr eaLnBrk="1" hangingPunct="1"/>
            <a:endParaRPr lang="en-US" dirty="0"/>
          </a:p>
          <a:p>
            <a:pPr eaLnBrk="1" hangingPunct="1"/>
            <a:endParaRPr lang="en-US" dirty="0"/>
          </a:p>
          <a:p>
            <a:pPr eaLnBrk="1" hangingPunct="1"/>
            <a:endParaRPr lang="en-US" dirty="0"/>
          </a:p>
          <a:p>
            <a:pPr eaLnBrk="1" hangingPunct="1">
              <a:spcBef>
                <a:spcPct val="120000"/>
              </a:spcBef>
              <a:buFontTx/>
              <a:buNone/>
            </a:pPr>
            <a:r>
              <a:rPr lang="en-US" dirty="0"/>
              <a:t>	select or fit an </a:t>
            </a:r>
            <a:r>
              <a:rPr lang="en-US" dirty="0">
                <a:latin typeface="Times New Roman" pitchFamily="18" charset="0"/>
                <a:sym typeface="Symbol" pitchFamily="18" charset="2"/>
              </a:rPr>
              <a:t>0 &lt; </a:t>
            </a:r>
            <a:r>
              <a:rPr lang="en-US" i="1" dirty="0">
                <a:latin typeface="Symbol" pitchFamily="18" charset="2"/>
              </a:rPr>
              <a:t>a</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t>
            </a:r>
            <a:r>
              <a:rPr lang="en-US" dirty="0">
                <a:latin typeface="Times New Roman" pitchFamily="18" charset="0"/>
                <a:sym typeface="Symbol" pitchFamily="18" charset="2"/>
              </a:rPr>
              <a:t>0 </a:t>
            </a:r>
            <a:r>
              <a:rPr lang="en-US" dirty="0">
                <a:latin typeface="Symbol" pitchFamily="18" charset="2"/>
                <a:sym typeface="Symbol" pitchFamily="18" charset="2"/>
              </a:rPr>
              <a:t></a:t>
            </a:r>
            <a:r>
              <a:rPr lang="en-US" dirty="0">
                <a:latin typeface="Times New Roman" pitchFamily="18" charset="0"/>
                <a:sym typeface="Symbol" pitchFamily="18" charset="2"/>
              </a:rPr>
              <a:t> </a:t>
            </a:r>
            <a:r>
              <a:rPr lang="en-US" i="1" dirty="0">
                <a:latin typeface="Symbol" pitchFamily="18" charset="2"/>
              </a:rPr>
              <a:t>b</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t>
            </a:r>
            <a:r>
              <a:rPr lang="en-US" dirty="0">
                <a:latin typeface="Times New Roman" pitchFamily="18" charset="0"/>
                <a:sym typeface="Symbol" pitchFamily="18" charset="2"/>
              </a:rPr>
              <a:t>0 </a:t>
            </a:r>
            <a:r>
              <a:rPr lang="en-US" dirty="0">
                <a:latin typeface="Symbol" pitchFamily="18" charset="2"/>
                <a:sym typeface="Symbol" pitchFamily="18" charset="2"/>
              </a:rPr>
              <a:t></a:t>
            </a:r>
            <a:r>
              <a:rPr lang="en-US" dirty="0">
                <a:latin typeface="Times New Roman" pitchFamily="18" charset="0"/>
                <a:sym typeface="Symbol" pitchFamily="18" charset="2"/>
              </a:rPr>
              <a:t> </a:t>
            </a:r>
            <a:r>
              <a:rPr lang="en-US" i="1" dirty="0">
                <a:latin typeface="Symbol" pitchFamily="18" charset="2"/>
              </a:rPr>
              <a:t>g</a:t>
            </a:r>
            <a:r>
              <a:rPr lang="en-US" dirty="0">
                <a:latin typeface="Times New Roman" pitchFamily="18" charset="0"/>
                <a:sym typeface="Symbol" pitchFamily="18" charset="2"/>
              </a:rPr>
              <a:t> </a:t>
            </a:r>
            <a:r>
              <a:rPr lang="en-US" dirty="0">
                <a:latin typeface="Symbol" pitchFamily="18" charset="2"/>
                <a:sym typeface="Symbol" pitchFamily="18" charset="2"/>
              </a:rPr>
              <a:t></a:t>
            </a:r>
            <a:r>
              <a:rPr lang="en-US" dirty="0">
                <a:latin typeface="Times New Roman" pitchFamily="18" charset="0"/>
                <a:sym typeface="Symbol" pitchFamily="18" charset="2"/>
              </a:rPr>
              <a:t> 1</a:t>
            </a:r>
            <a:r>
              <a:rPr lang="en-US" dirty="0"/>
              <a:t>, and starting values </a:t>
            </a:r>
            <a:r>
              <a:rPr lang="en-US" i="1" dirty="0">
                <a:latin typeface="Times New Roman" pitchFamily="18" charset="0"/>
              </a:rPr>
              <a:t>L</a:t>
            </a:r>
            <a:r>
              <a:rPr lang="en-US" baseline="-25000" dirty="0">
                <a:latin typeface="Times New Roman" pitchFamily="18" charset="0"/>
              </a:rPr>
              <a:t>0</a:t>
            </a:r>
            <a:r>
              <a:rPr lang="en-US" dirty="0"/>
              <a:t>, </a:t>
            </a:r>
            <a:r>
              <a:rPr lang="en-US" i="1" dirty="0">
                <a:latin typeface="Times New Roman" pitchFamily="18" charset="0"/>
              </a:rPr>
              <a:t>T</a:t>
            </a:r>
            <a:r>
              <a:rPr lang="en-US" baseline="-25000" dirty="0">
                <a:latin typeface="Times New Roman" pitchFamily="18" charset="0"/>
              </a:rPr>
              <a:t>0</a:t>
            </a:r>
            <a:r>
              <a:rPr lang="en-US" dirty="0"/>
              <a:t>, </a:t>
            </a:r>
            <a:r>
              <a:rPr lang="en-US" i="1" dirty="0">
                <a:latin typeface="Times New Roman" pitchFamily="18" charset="0"/>
              </a:rPr>
              <a:t>S</a:t>
            </a:r>
            <a:r>
              <a:rPr lang="en-US" baseline="-25000" dirty="0">
                <a:latin typeface="Times New Roman" pitchFamily="18" charset="0"/>
              </a:rPr>
              <a:t>0</a:t>
            </a:r>
            <a:r>
              <a:rPr lang="en-US" dirty="0"/>
              <a:t>, </a:t>
            </a:r>
            <a:r>
              <a:rPr lang="en-US" i="1" dirty="0">
                <a:latin typeface="Times New Roman" pitchFamily="18" charset="0"/>
              </a:rPr>
              <a:t>S</a:t>
            </a:r>
            <a:r>
              <a:rPr lang="en-US" baseline="-25000" dirty="0">
                <a:latin typeface="Times New Roman" pitchFamily="18" charset="0"/>
              </a:rPr>
              <a:t>-1</a:t>
            </a:r>
            <a:r>
              <a:rPr lang="en-US" dirty="0"/>
              <a:t>, </a:t>
            </a:r>
            <a:r>
              <a:rPr lang="en-US" i="1" dirty="0">
                <a:latin typeface="Times New Roman" pitchFamily="18" charset="0"/>
              </a:rPr>
              <a:t>S</a:t>
            </a:r>
            <a:r>
              <a:rPr lang="en-US" baseline="-25000" dirty="0">
                <a:latin typeface="Times New Roman" pitchFamily="18" charset="0"/>
              </a:rPr>
              <a:t>-2</a:t>
            </a:r>
            <a:r>
              <a:rPr lang="en-US" dirty="0"/>
              <a:t>, … (e.g. </a:t>
            </a:r>
            <a:r>
              <a:rPr lang="en-US" i="1" dirty="0">
                <a:latin typeface="Times New Roman" pitchFamily="18" charset="0"/>
              </a:rPr>
              <a:t>T</a:t>
            </a:r>
            <a:r>
              <a:rPr lang="en-US" baseline="-25000" dirty="0">
                <a:latin typeface="Times New Roman" pitchFamily="18" charset="0"/>
              </a:rPr>
              <a:t>0</a:t>
            </a:r>
            <a:r>
              <a:rPr lang="en-US" dirty="0">
                <a:latin typeface="Times New Roman" pitchFamily="18" charset="0"/>
              </a:rPr>
              <a:t> = 0, </a:t>
            </a:r>
            <a:r>
              <a:rPr lang="en-US" i="1" dirty="0">
                <a:latin typeface="Times New Roman" pitchFamily="18" charset="0"/>
              </a:rPr>
              <a:t>S</a:t>
            </a:r>
            <a:r>
              <a:rPr lang="en-US" baseline="-25000" dirty="0">
                <a:latin typeface="Times New Roman" pitchFamily="18" charset="0"/>
              </a:rPr>
              <a:t>0</a:t>
            </a:r>
            <a:r>
              <a:rPr lang="en-US" dirty="0">
                <a:latin typeface="Times New Roman" pitchFamily="18" charset="0"/>
              </a:rPr>
              <a:t> = </a:t>
            </a:r>
            <a:r>
              <a:rPr lang="en-US" i="1" dirty="0">
                <a:latin typeface="Times New Roman" pitchFamily="18" charset="0"/>
              </a:rPr>
              <a:t>S</a:t>
            </a:r>
            <a:r>
              <a:rPr lang="en-US" baseline="-25000" dirty="0">
                <a:latin typeface="Times New Roman" pitchFamily="18" charset="0"/>
              </a:rPr>
              <a:t>-1</a:t>
            </a:r>
            <a:r>
              <a:rPr lang="en-US" dirty="0">
                <a:latin typeface="Times New Roman" pitchFamily="18" charset="0"/>
              </a:rPr>
              <a:t> = </a:t>
            </a:r>
            <a:r>
              <a:rPr lang="en-US" i="1" dirty="0">
                <a:latin typeface="Times New Roman" pitchFamily="18" charset="0"/>
              </a:rPr>
              <a:t>S</a:t>
            </a:r>
            <a:r>
              <a:rPr lang="en-US" baseline="-25000" dirty="0">
                <a:latin typeface="Times New Roman" pitchFamily="18" charset="0"/>
              </a:rPr>
              <a:t>-2</a:t>
            </a:r>
            <a:r>
              <a:rPr lang="en-US" dirty="0">
                <a:latin typeface="Times New Roman" pitchFamily="18" charset="0"/>
              </a:rPr>
              <a:t> = … = 1</a:t>
            </a:r>
            <a:r>
              <a:rPr lang="en-US" dirty="0"/>
              <a:t> and </a:t>
            </a:r>
            <a:r>
              <a:rPr lang="en-US" i="1" dirty="0">
                <a:latin typeface="Times New Roman" pitchFamily="18" charset="0"/>
              </a:rPr>
              <a:t>L</a:t>
            </a:r>
            <a:r>
              <a:rPr lang="en-US" baseline="-25000" dirty="0">
                <a:latin typeface="Times New Roman" pitchFamily="18" charset="0"/>
              </a:rPr>
              <a:t>0</a:t>
            </a:r>
            <a:r>
              <a:rPr lang="en-US" dirty="0"/>
              <a:t> equal to </a:t>
            </a:r>
            <a:r>
              <a:rPr lang="en-US" dirty="0" err="1"/>
              <a:t>ave.</a:t>
            </a:r>
            <a:r>
              <a:rPr lang="en-US" dirty="0"/>
              <a:t> of first few data) </a:t>
            </a:r>
          </a:p>
          <a:p>
            <a:pPr eaLnBrk="1" hangingPunct="1">
              <a:spcBef>
                <a:spcPct val="30000"/>
              </a:spcBef>
            </a:pPr>
            <a:r>
              <a:rPr lang="en-US" dirty="0"/>
              <a:t>Note that when estimating the level </a:t>
            </a:r>
            <a:r>
              <a:rPr lang="en-US" i="1" dirty="0">
                <a:latin typeface="Times New Roman" pitchFamily="18" charset="0"/>
              </a:rPr>
              <a:t>L</a:t>
            </a:r>
            <a:r>
              <a:rPr lang="en-US" i="1" baseline="-25000" dirty="0">
                <a:latin typeface="Times New Roman" pitchFamily="18" charset="0"/>
              </a:rPr>
              <a:t>t</a:t>
            </a:r>
            <a:r>
              <a:rPr lang="en-US" dirty="0"/>
              <a:t>, we </a:t>
            </a:r>
            <a:r>
              <a:rPr lang="en-US" i="1" u="sng" dirty="0"/>
              <a:t>divide</a:t>
            </a:r>
            <a:r>
              <a:rPr lang="en-US" dirty="0"/>
              <a:t> </a:t>
            </a:r>
            <a:r>
              <a:rPr lang="en-US" i="1" dirty="0" err="1">
                <a:latin typeface="Times New Roman" pitchFamily="18" charset="0"/>
              </a:rPr>
              <a:t>y</a:t>
            </a:r>
            <a:r>
              <a:rPr lang="en-US" i="1" baseline="-25000" dirty="0" err="1">
                <a:latin typeface="Times New Roman" pitchFamily="18" charset="0"/>
              </a:rPr>
              <a:t>t</a:t>
            </a:r>
            <a:r>
              <a:rPr lang="en-US" dirty="0"/>
              <a:t> by the estimated seasonality. When estimating the seasonality </a:t>
            </a:r>
            <a:r>
              <a:rPr lang="en-US" i="1" dirty="0">
                <a:latin typeface="Times New Roman" pitchFamily="18" charset="0"/>
              </a:rPr>
              <a:t>S</a:t>
            </a:r>
            <a:r>
              <a:rPr lang="en-US" i="1" baseline="-25000" dirty="0">
                <a:latin typeface="Times New Roman" pitchFamily="18" charset="0"/>
              </a:rPr>
              <a:t>t</a:t>
            </a:r>
            <a:r>
              <a:rPr lang="en-US" dirty="0"/>
              <a:t>, we </a:t>
            </a:r>
            <a:r>
              <a:rPr lang="en-US" i="1" u="sng" dirty="0"/>
              <a:t>divide</a:t>
            </a:r>
            <a:r>
              <a:rPr lang="en-US" dirty="0"/>
              <a:t>  </a:t>
            </a:r>
            <a:r>
              <a:rPr lang="en-US" i="1" dirty="0" err="1">
                <a:latin typeface="Times New Roman" pitchFamily="18" charset="0"/>
              </a:rPr>
              <a:t>y</a:t>
            </a:r>
            <a:r>
              <a:rPr lang="en-US" i="1" baseline="-25000" dirty="0" err="1">
                <a:latin typeface="Times New Roman" pitchFamily="18" charset="0"/>
              </a:rPr>
              <a:t>t</a:t>
            </a:r>
            <a:r>
              <a:rPr lang="en-US" dirty="0"/>
              <a:t> by the estimated level.</a:t>
            </a:r>
          </a:p>
          <a:p>
            <a:pPr eaLnBrk="1" hangingPunct="1">
              <a:spcBef>
                <a:spcPct val="30000"/>
              </a:spcBef>
            </a:pPr>
            <a:r>
              <a:rPr lang="en-US" dirty="0"/>
              <a:t>The </a:t>
            </a:r>
            <a:r>
              <a:rPr lang="en-US" i="1" dirty="0">
                <a:latin typeface="Times New Roman" pitchFamily="18" charset="0"/>
              </a:rPr>
              <a:t>k</a:t>
            </a:r>
            <a:r>
              <a:rPr lang="en-US" dirty="0"/>
              <a:t>-step-ahead forecast is:</a:t>
            </a:r>
          </a:p>
        </p:txBody>
      </p:sp>
      <p:graphicFrame>
        <p:nvGraphicFramePr>
          <p:cNvPr id="14338" name="Object 4"/>
          <p:cNvGraphicFramePr>
            <a:graphicFrameLocks noChangeAspect="1"/>
          </p:cNvGraphicFramePr>
          <p:nvPr/>
        </p:nvGraphicFramePr>
        <p:xfrm>
          <a:off x="492125" y="2078038"/>
          <a:ext cx="4584700" cy="406400"/>
        </p:xfrm>
        <a:graphic>
          <a:graphicData uri="http://schemas.openxmlformats.org/presentationml/2006/ole">
            <mc:AlternateContent xmlns:mc="http://schemas.openxmlformats.org/markup-compatibility/2006">
              <mc:Choice xmlns:v="urn:schemas-microsoft-com:vml" Requires="v">
                <p:oleObj spid="_x0000_s23986" name="Equation" r:id="rId4" imgW="4584600" imgH="406080" progId="Equation.3">
                  <p:embed/>
                </p:oleObj>
              </mc:Choice>
              <mc:Fallback>
                <p:oleObj name="Equation" r:id="rId4" imgW="458460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 y="2078038"/>
                        <a:ext cx="4584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5"/>
          <p:cNvGraphicFramePr>
            <a:graphicFrameLocks noChangeAspect="1"/>
          </p:cNvGraphicFramePr>
          <p:nvPr/>
        </p:nvGraphicFramePr>
        <p:xfrm>
          <a:off x="485775" y="2603500"/>
          <a:ext cx="3733800" cy="368300"/>
        </p:xfrm>
        <a:graphic>
          <a:graphicData uri="http://schemas.openxmlformats.org/presentationml/2006/ole">
            <mc:AlternateContent xmlns:mc="http://schemas.openxmlformats.org/markup-compatibility/2006">
              <mc:Choice xmlns:v="urn:schemas-microsoft-com:vml" Requires="v">
                <p:oleObj spid="_x0000_s23987" name="Equation" r:id="rId6" imgW="3733560" imgH="368280" progId="Equation.3">
                  <p:embed/>
                </p:oleObj>
              </mc:Choice>
              <mc:Fallback>
                <p:oleObj name="Equation" r:id="rId6" imgW="3733560" imgH="368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 y="2603500"/>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Text Box 6"/>
          <p:cNvSpPr txBox="1">
            <a:spLocks noChangeArrowheads="1"/>
          </p:cNvSpPr>
          <p:nvPr/>
        </p:nvSpPr>
        <p:spPr bwMode="auto">
          <a:xfrm>
            <a:off x="5202238" y="2049463"/>
            <a:ext cx="387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except </a:t>
            </a:r>
            <a:r>
              <a:rPr lang="en-US" i="1">
                <a:latin typeface="Times New Roman" pitchFamily="18" charset="0"/>
              </a:rPr>
              <a:t>y</a:t>
            </a:r>
            <a:r>
              <a:rPr lang="en-US" i="1" baseline="-25000">
                <a:latin typeface="Times New Roman" pitchFamily="18" charset="0"/>
              </a:rPr>
              <a:t>t</a:t>
            </a:r>
            <a:r>
              <a:rPr lang="en-US">
                <a:sym typeface="Symbol" pitchFamily="18" charset="2"/>
              </a:rPr>
              <a:t></a:t>
            </a:r>
            <a:r>
              <a:rPr lang="en-US" i="1">
                <a:latin typeface="Times New Roman" pitchFamily="18" charset="0"/>
              </a:rPr>
              <a:t>S</a:t>
            </a:r>
            <a:r>
              <a:rPr lang="en-US" i="1" baseline="-25000">
                <a:latin typeface="Times New Roman" pitchFamily="18" charset="0"/>
              </a:rPr>
              <a:t>t-s</a:t>
            </a:r>
            <a:r>
              <a:rPr lang="en-US"/>
              <a:t> </a:t>
            </a:r>
            <a:r>
              <a:rPr lang="en-US">
                <a:sym typeface="Symbol" pitchFamily="18" charset="2"/>
              </a:rPr>
              <a:t></a:t>
            </a:r>
            <a:r>
              <a:rPr lang="en-US"/>
              <a:t> </a:t>
            </a:r>
            <a:r>
              <a:rPr lang="en-US" i="1">
                <a:latin typeface="Times New Roman" pitchFamily="18" charset="0"/>
              </a:rPr>
              <a:t>y</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S</a:t>
            </a:r>
            <a:r>
              <a:rPr lang="en-US" i="1" baseline="-25000">
                <a:latin typeface="Times New Roman" pitchFamily="18" charset="0"/>
              </a:rPr>
              <a:t>t-s</a:t>
            </a:r>
          </a:p>
        </p:txBody>
      </p:sp>
      <p:graphicFrame>
        <p:nvGraphicFramePr>
          <p:cNvPr id="14340" name="Object 7"/>
          <p:cNvGraphicFramePr>
            <a:graphicFrameLocks noChangeAspect="1"/>
          </p:cNvGraphicFramePr>
          <p:nvPr/>
        </p:nvGraphicFramePr>
        <p:xfrm>
          <a:off x="501650" y="3130550"/>
          <a:ext cx="3059113" cy="406400"/>
        </p:xfrm>
        <a:graphic>
          <a:graphicData uri="http://schemas.openxmlformats.org/presentationml/2006/ole">
            <mc:AlternateContent xmlns:mc="http://schemas.openxmlformats.org/markup-compatibility/2006">
              <mc:Choice xmlns:v="urn:schemas-microsoft-com:vml" Requires="v">
                <p:oleObj spid="_x0000_s23988" name="Equation" r:id="rId8" imgW="3276360" imgH="406080" progId="Equation.3">
                  <p:embed/>
                </p:oleObj>
              </mc:Choice>
              <mc:Fallback>
                <p:oleObj name="Equation" r:id="rId8" imgW="3276360" imgH="4060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650" y="3130550"/>
                        <a:ext cx="30591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8"/>
          <p:cNvSpPr txBox="1">
            <a:spLocks noChangeArrowheads="1"/>
          </p:cNvSpPr>
          <p:nvPr/>
        </p:nvSpPr>
        <p:spPr bwMode="auto">
          <a:xfrm>
            <a:off x="5230813" y="2525713"/>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a:t>
            </a:r>
          </a:p>
        </p:txBody>
      </p:sp>
      <p:sp>
        <p:nvSpPr>
          <p:cNvPr id="14346" name="Text Box 12"/>
          <p:cNvSpPr txBox="1">
            <a:spLocks noChangeArrowheads="1"/>
          </p:cNvSpPr>
          <p:nvPr/>
        </p:nvSpPr>
        <p:spPr bwMode="auto">
          <a:xfrm>
            <a:off x="5260975" y="3060700"/>
            <a:ext cx="386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indent="1588"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6pPr>
            <a:lvl7pPr marL="29718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7pPr>
            <a:lvl8pPr marL="34290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8pPr>
            <a:lvl9pPr marL="3886200" indent="-228600" algn="ctr" eaLnBrk="0" fontAlgn="base" hangingPunct="0">
              <a:spcBef>
                <a:spcPct val="20000"/>
              </a:spcBef>
              <a:spcAft>
                <a:spcPct val="0"/>
              </a:spcAft>
              <a:buClr>
                <a:schemeClr val="accent2"/>
              </a:buClr>
              <a:buFont typeface="Wingdings" pitchFamily="2" charset="2"/>
              <a:buChar char="Ø"/>
              <a:defRPr sz="2400">
                <a:solidFill>
                  <a:schemeClr val="tx1"/>
                </a:solidFill>
                <a:latin typeface="Arial" charset="0"/>
              </a:defRPr>
            </a:lvl9pPr>
          </a:lstStyle>
          <a:p>
            <a:pPr algn="l" eaLnBrk="1" hangingPunct="1">
              <a:spcBef>
                <a:spcPct val="50000"/>
              </a:spcBef>
              <a:buFont typeface="Wingdings" pitchFamily="2" charset="2"/>
              <a:buNone/>
            </a:pPr>
            <a:r>
              <a:rPr lang="en-US"/>
              <a:t>same except </a:t>
            </a:r>
            <a:r>
              <a:rPr lang="en-US" i="1">
                <a:latin typeface="Times New Roman" pitchFamily="18" charset="0"/>
              </a:rPr>
              <a:t>y</a:t>
            </a:r>
            <a:r>
              <a:rPr lang="en-US" i="1" baseline="-25000">
                <a:latin typeface="Times New Roman" pitchFamily="18" charset="0"/>
              </a:rPr>
              <a:t>t</a:t>
            </a:r>
            <a:r>
              <a:rPr lang="en-US">
                <a:sym typeface="Symbol" pitchFamily="18" charset="2"/>
              </a:rPr>
              <a:t></a:t>
            </a:r>
            <a:r>
              <a:rPr lang="en-US" i="1">
                <a:latin typeface="Times New Roman" pitchFamily="18" charset="0"/>
              </a:rPr>
              <a:t>L</a:t>
            </a:r>
            <a:r>
              <a:rPr lang="en-US" i="1" baseline="-25000">
                <a:latin typeface="Times New Roman" pitchFamily="18" charset="0"/>
              </a:rPr>
              <a:t>t</a:t>
            </a:r>
            <a:r>
              <a:rPr lang="en-US"/>
              <a:t> </a:t>
            </a:r>
            <a:r>
              <a:rPr lang="en-US">
                <a:sym typeface="Symbol" pitchFamily="18" charset="2"/>
              </a:rPr>
              <a:t></a:t>
            </a:r>
            <a:r>
              <a:rPr lang="en-US"/>
              <a:t> </a:t>
            </a:r>
            <a:r>
              <a:rPr lang="en-US" i="1">
                <a:latin typeface="Times New Roman" pitchFamily="18" charset="0"/>
              </a:rPr>
              <a:t>y</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L</a:t>
            </a:r>
            <a:r>
              <a:rPr lang="en-US" i="1" baseline="-25000">
                <a:latin typeface="Times New Roman" pitchFamily="18" charset="0"/>
              </a:rPr>
              <a:t>t</a:t>
            </a:r>
          </a:p>
        </p:txBody>
      </p:sp>
      <p:graphicFrame>
        <p:nvGraphicFramePr>
          <p:cNvPr id="234509" name="Object 13"/>
          <p:cNvGraphicFramePr>
            <a:graphicFrameLocks noChangeAspect="1"/>
          </p:cNvGraphicFramePr>
          <p:nvPr/>
        </p:nvGraphicFramePr>
        <p:xfrm>
          <a:off x="4830763" y="6097588"/>
          <a:ext cx="3867150" cy="512762"/>
        </p:xfrm>
        <a:graphic>
          <a:graphicData uri="http://schemas.openxmlformats.org/presentationml/2006/ole">
            <mc:AlternateContent xmlns:mc="http://schemas.openxmlformats.org/markup-compatibility/2006">
              <mc:Choice xmlns:v="urn:schemas-microsoft-com:vml" Requires="v">
                <p:oleObj spid="_x0000_s23989" name="Equation" r:id="rId10" imgW="1917360" imgH="253800" progId="Equation.3">
                  <p:embed/>
                </p:oleObj>
              </mc:Choice>
              <mc:Fallback>
                <p:oleObj name="Equation" r:id="rId10" imgW="19173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0763" y="6097588"/>
                        <a:ext cx="386715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17052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Holt-Winters Method</a:t>
            </a:r>
          </a:p>
        </p:txBody>
      </p:sp>
      <p:sp>
        <p:nvSpPr>
          <p:cNvPr id="3" name="Content Placeholder 2"/>
          <p:cNvSpPr>
            <a:spLocks noGrp="1"/>
          </p:cNvSpPr>
          <p:nvPr>
            <p:ph idx="1"/>
          </p:nvPr>
        </p:nvSpPr>
        <p:spPr/>
        <p:txBody>
          <a:bodyPr/>
          <a:lstStyle/>
          <a:p>
            <a:pPr marL="0" indent="0">
              <a:buNone/>
            </a:pPr>
            <a:r>
              <a:rPr lang="en-US" sz="1600" dirty="0"/>
              <a:t>trade&lt;-read.csv("trade.</a:t>
            </a:r>
            <a:r>
              <a:rPr lang="en-US" sz="1600" dirty="0" err="1"/>
              <a:t>csv</a:t>
            </a:r>
            <a:r>
              <a:rPr lang="en-US" sz="1600" dirty="0"/>
              <a:t>",header=F)</a:t>
            </a:r>
          </a:p>
          <a:p>
            <a:pPr marL="457200" indent="-45720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 Could instead specify frequency = 12</a:t>
            </a:r>
          </a:p>
          <a:p>
            <a:pPr marL="457200" indent="-457200">
              <a:buNone/>
            </a:pPr>
            <a:r>
              <a:rPr lang="en-US" sz="1600" dirty="0"/>
              <a:t>k=24;n=length(y)  #k = prediction horizon</a:t>
            </a:r>
          </a:p>
          <a:p>
            <a:pPr marL="457200" indent="-457200">
              <a:buNone/>
            </a:pPr>
            <a:r>
              <a:rPr lang="en-US" sz="1600" dirty="0" err="1"/>
              <a:t>HWtrade</a:t>
            </a:r>
            <a:r>
              <a:rPr lang="en-US" sz="1600" dirty="0"/>
              <a:t>&lt;-</a:t>
            </a:r>
            <a:r>
              <a:rPr lang="en-US" sz="1600" dirty="0" err="1"/>
              <a:t>HoltWinters</a:t>
            </a:r>
            <a:r>
              <a:rPr lang="en-US" sz="1600" dirty="0"/>
              <a:t>(y, seasonal = "additive") </a:t>
            </a:r>
          </a:p>
          <a:p>
            <a:pPr marL="457200" indent="-457200">
              <a:buNone/>
            </a:pPr>
            <a:r>
              <a:rPr lang="en-US" sz="1600" dirty="0" err="1"/>
              <a:t>HWtradePred</a:t>
            </a:r>
            <a:r>
              <a:rPr lang="en-US" sz="1600" dirty="0"/>
              <a:t>&lt;-predict(</a:t>
            </a:r>
            <a:r>
              <a:rPr lang="en-US" sz="1600" dirty="0" err="1"/>
              <a:t>HWtrade</a:t>
            </a:r>
            <a:r>
              <a:rPr lang="en-US" sz="1600" dirty="0"/>
              <a:t>, </a:t>
            </a:r>
            <a:r>
              <a:rPr lang="en-US" sz="1600" dirty="0" err="1"/>
              <a:t>n.ahead</a:t>
            </a:r>
            <a:r>
              <a:rPr lang="en-US" sz="1600" dirty="0"/>
              <a:t>=k, </a:t>
            </a:r>
            <a:r>
              <a:rPr lang="en-US" sz="1600" dirty="0" err="1"/>
              <a:t>prediction.interval</a:t>
            </a:r>
            <a:r>
              <a:rPr lang="en-US" sz="1600" dirty="0"/>
              <a:t> = T, level = 0.95)</a:t>
            </a:r>
          </a:p>
          <a:p>
            <a:pPr marL="457200" indent="-457200">
              <a:buNone/>
            </a:pPr>
            <a:r>
              <a:rPr lang="en-US" sz="1600" dirty="0"/>
              <a:t>plot(</a:t>
            </a:r>
            <a:r>
              <a:rPr lang="en-US" sz="1600" dirty="0" err="1"/>
              <a:t>HWtrade,HWtradePred,type</a:t>
            </a:r>
            <a:r>
              <a:rPr lang="en-US" sz="1600" dirty="0"/>
              <a:t>="b",</a:t>
            </a:r>
            <a:r>
              <a:rPr lang="en-US" sz="1600" dirty="0" err="1"/>
              <a:t>ylim</a:t>
            </a:r>
            <a:r>
              <a:rPr lang="en-US" sz="1600" dirty="0"/>
              <a:t>=c(300,450))</a:t>
            </a:r>
          </a:p>
          <a:p>
            <a:pPr marL="457200" indent="-457200">
              <a:buNone/>
            </a:pPr>
            <a:r>
              <a:rPr lang="en-US" sz="1600" dirty="0" err="1"/>
              <a:t>HWtrade</a:t>
            </a:r>
            <a:endParaRPr lang="en-US" sz="1600" dirty="0"/>
          </a:p>
        </p:txBody>
      </p:sp>
    </p:spTree>
    <p:extLst>
      <p:ext uri="{BB962C8B-B14F-4D97-AF65-F5344CB8AC3E}">
        <p14:creationId xmlns:p14="http://schemas.microsoft.com/office/powerpoint/2010/main" val="2139260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a:t>Results</a:t>
            </a:r>
          </a:p>
        </p:txBody>
      </p:sp>
      <p:pic>
        <p:nvPicPr>
          <p:cNvPr id="491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3" t="16473" r="7021" b="13967"/>
          <a:stretch/>
        </p:blipFill>
        <p:spPr bwMode="auto">
          <a:xfrm>
            <a:off x="2318140" y="1907177"/>
            <a:ext cx="6799735" cy="42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35973" y="2360800"/>
            <a:ext cx="2873834" cy="369332"/>
          </a:xfrm>
          <a:prstGeom prst="rect">
            <a:avLst/>
          </a:prstGeom>
          <a:noFill/>
        </p:spPr>
        <p:txBody>
          <a:bodyPr wrap="square" rtlCol="0">
            <a:spAutoFit/>
          </a:bodyPr>
          <a:lstStyle/>
          <a:p>
            <a:r>
              <a:rPr lang="en-US" i="1" dirty="0">
                <a:latin typeface="Symbol" pitchFamily="18" charset="2"/>
                <a:cs typeface="Times New Roman" pitchFamily="18" charset="0"/>
              </a:rPr>
              <a:t>a</a:t>
            </a:r>
            <a:r>
              <a:rPr lang="en-US" dirty="0">
                <a:latin typeface="Times New Roman" pitchFamily="18" charset="0"/>
                <a:cs typeface="Times New Roman" pitchFamily="18" charset="0"/>
              </a:rPr>
              <a:t> = 0.87, </a:t>
            </a:r>
            <a:r>
              <a:rPr lang="en-US" i="1" dirty="0">
                <a:latin typeface="Symbol" pitchFamily="18" charset="2"/>
                <a:cs typeface="Times New Roman" pitchFamily="18" charset="0"/>
              </a:rPr>
              <a:t>b</a:t>
            </a:r>
            <a:r>
              <a:rPr lang="en-US" dirty="0">
                <a:latin typeface="Times New Roman" pitchFamily="18" charset="0"/>
                <a:cs typeface="Times New Roman" pitchFamily="18" charset="0"/>
              </a:rPr>
              <a:t> = 0.033, </a:t>
            </a:r>
            <a:r>
              <a:rPr lang="en-US" i="1" dirty="0">
                <a:latin typeface="Symbol" pitchFamily="18" charset="2"/>
                <a:cs typeface="Times New Roman" pitchFamily="18" charset="0"/>
              </a:rPr>
              <a:t>g</a:t>
            </a:r>
            <a:r>
              <a:rPr lang="en-US" dirty="0">
                <a:latin typeface="Times New Roman" pitchFamily="18" charset="0"/>
                <a:cs typeface="Times New Roman" pitchFamily="18" charset="0"/>
              </a:rPr>
              <a:t> = 1.0</a:t>
            </a:r>
          </a:p>
        </p:txBody>
      </p:sp>
      <p:sp>
        <p:nvSpPr>
          <p:cNvPr id="2" name="TextBox 1"/>
          <p:cNvSpPr txBox="1"/>
          <p:nvPr/>
        </p:nvSpPr>
        <p:spPr>
          <a:xfrm>
            <a:off x="195945" y="822955"/>
            <a:ext cx="2455817" cy="5755422"/>
          </a:xfrm>
          <a:prstGeom prst="rect">
            <a:avLst/>
          </a:prstGeom>
          <a:noFill/>
        </p:spPr>
        <p:txBody>
          <a:bodyPr wrap="square" rtlCol="0">
            <a:spAutoFit/>
          </a:bodyPr>
          <a:lstStyle/>
          <a:p>
            <a:r>
              <a:rPr lang="en-US" sz="1600" dirty="0"/>
              <a:t>&gt; </a:t>
            </a:r>
            <a:r>
              <a:rPr lang="en-US" sz="1600" dirty="0" err="1"/>
              <a:t>HWtrade</a:t>
            </a:r>
            <a:endParaRPr lang="en-US" sz="1600" dirty="0"/>
          </a:p>
          <a:p>
            <a:endParaRPr lang="en-US" sz="1600" dirty="0"/>
          </a:p>
          <a:p>
            <a:r>
              <a:rPr lang="en-US" sz="1600" dirty="0"/>
              <a:t>Smoothing parameters:</a:t>
            </a:r>
          </a:p>
          <a:p>
            <a:r>
              <a:rPr lang="en-US" sz="1600" dirty="0"/>
              <a:t> alpha:  0.8696649 </a:t>
            </a:r>
          </a:p>
          <a:p>
            <a:r>
              <a:rPr lang="en-US" sz="1600" dirty="0"/>
              <a:t> beta :  0.03369647 </a:t>
            </a:r>
          </a:p>
          <a:p>
            <a:r>
              <a:rPr lang="en-US" sz="1600" dirty="0"/>
              <a:t> gamma:  1 </a:t>
            </a:r>
          </a:p>
          <a:p>
            <a:endParaRPr lang="en-US" sz="1600" dirty="0"/>
          </a:p>
          <a:p>
            <a:r>
              <a:rPr lang="en-US" sz="1600" dirty="0"/>
              <a:t>Coefficients:</a:t>
            </a:r>
          </a:p>
          <a:p>
            <a:r>
              <a:rPr lang="en-US" sz="1600" dirty="0"/>
              <a:t>            [,1]</a:t>
            </a:r>
          </a:p>
          <a:p>
            <a:r>
              <a:rPr lang="en-US" sz="1600" dirty="0"/>
              <a:t>a   382.65873994</a:t>
            </a:r>
          </a:p>
          <a:p>
            <a:r>
              <a:rPr lang="en-US" sz="1600" dirty="0"/>
              <a:t>b     1.02472517</a:t>
            </a:r>
          </a:p>
          <a:p>
            <a:r>
              <a:rPr lang="en-US" sz="1600" dirty="0"/>
              <a:t>s1   -7.10894643</a:t>
            </a:r>
          </a:p>
          <a:p>
            <a:r>
              <a:rPr lang="en-US" sz="1600" dirty="0"/>
              <a:t>s2  -11.72293544</a:t>
            </a:r>
          </a:p>
          <a:p>
            <a:r>
              <a:rPr lang="en-US" sz="1600" dirty="0"/>
              <a:t>s3   -9.70326869</a:t>
            </a:r>
          </a:p>
          <a:p>
            <a:r>
              <a:rPr lang="en-US" sz="1600" dirty="0"/>
              <a:t>s4   -3.83752371</a:t>
            </a:r>
          </a:p>
          <a:p>
            <a:r>
              <a:rPr lang="en-US" sz="1600" dirty="0"/>
              <a:t>s5    1.75960778</a:t>
            </a:r>
          </a:p>
          <a:p>
            <a:r>
              <a:rPr lang="en-US" sz="1600" dirty="0"/>
              <a:t>s6    3.62765368</a:t>
            </a:r>
          </a:p>
          <a:p>
            <a:r>
              <a:rPr lang="en-US" sz="1600" dirty="0"/>
              <a:t>s7   -0.05400727</a:t>
            </a:r>
          </a:p>
          <a:p>
            <a:r>
              <a:rPr lang="en-US" sz="1600" dirty="0"/>
              <a:t>s8   -0.12705505</a:t>
            </a:r>
          </a:p>
          <a:p>
            <a:r>
              <a:rPr lang="en-US" sz="1600" dirty="0"/>
              <a:t>s9    1.29349556</a:t>
            </a:r>
          </a:p>
          <a:p>
            <a:r>
              <a:rPr lang="en-US" sz="1600" dirty="0"/>
              <a:t>s10   5.47442329</a:t>
            </a:r>
          </a:p>
          <a:p>
            <a:r>
              <a:rPr lang="en-US" sz="1600" dirty="0"/>
              <a:t>s11   9.59905421</a:t>
            </a:r>
          </a:p>
          <a:p>
            <a:r>
              <a:rPr lang="en-US" sz="1600" dirty="0"/>
              <a:t>s12  13.34126006</a:t>
            </a:r>
          </a:p>
        </p:txBody>
      </p:sp>
    </p:spTree>
    <p:extLst>
      <p:ext uri="{BB962C8B-B14F-4D97-AF65-F5344CB8AC3E}">
        <p14:creationId xmlns:p14="http://schemas.microsoft.com/office/powerpoint/2010/main" val="1026460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Decomposition Analysis</a:t>
            </a:r>
          </a:p>
        </p:txBody>
      </p:sp>
      <p:sp>
        <p:nvSpPr>
          <p:cNvPr id="265219" name="Rectangle 3"/>
          <p:cNvSpPr>
            <a:spLocks noGrp="1" noChangeArrowheads="1"/>
          </p:cNvSpPr>
          <p:nvPr>
            <p:ph type="body" idx="1"/>
          </p:nvPr>
        </p:nvSpPr>
        <p:spPr/>
        <p:txBody>
          <a:bodyPr/>
          <a:lstStyle/>
          <a:p>
            <a:pPr eaLnBrk="1" hangingPunct="1"/>
            <a:r>
              <a:rPr lang="en-US" dirty="0"/>
              <a:t>MA, EWMA, Holt's, and Holt-Winters' methods are more useful for forecasting than for explanatory analysis. </a:t>
            </a:r>
          </a:p>
          <a:p>
            <a:pPr eaLnBrk="1" hangingPunct="1"/>
            <a:r>
              <a:rPr lang="en-US" dirty="0"/>
              <a:t>For explanatory purposes, </a:t>
            </a:r>
            <a:r>
              <a:rPr lang="en-US" b="1" dirty="0"/>
              <a:t>decomposition methods</a:t>
            </a:r>
            <a:r>
              <a:rPr lang="en-US" dirty="0"/>
              <a:t> are used to decompose a time series into:</a:t>
            </a:r>
          </a:p>
          <a:p>
            <a:pPr lvl="1" eaLnBrk="1" hangingPunct="1"/>
            <a:r>
              <a:rPr lang="en-US" dirty="0"/>
              <a:t>Trend</a:t>
            </a:r>
          </a:p>
          <a:p>
            <a:pPr lvl="1" eaLnBrk="1" hangingPunct="1"/>
            <a:r>
              <a:rPr lang="en-US" dirty="0" err="1"/>
              <a:t>Seasonalities</a:t>
            </a:r>
            <a:endParaRPr lang="en-US" dirty="0"/>
          </a:p>
          <a:p>
            <a:pPr lvl="1" eaLnBrk="1" hangingPunct="1"/>
            <a:r>
              <a:rPr lang="en-US" dirty="0"/>
              <a:t>Residuals (random component)</a:t>
            </a:r>
          </a:p>
          <a:p>
            <a:pPr eaLnBrk="1" hangingPunct="1"/>
            <a:r>
              <a:rPr lang="en-US" dirty="0"/>
              <a:t>If any cyclical components are present, they are usually implicitly lumped in with the residuals (if there are many cycles that do not match with the </a:t>
            </a:r>
            <a:r>
              <a:rPr lang="en-US" dirty="0" err="1"/>
              <a:t>seasonalities</a:t>
            </a:r>
            <a:r>
              <a:rPr lang="en-US" dirty="0"/>
              <a:t>), the </a:t>
            </a:r>
            <a:r>
              <a:rPr lang="en-US" dirty="0" err="1"/>
              <a:t>seasonalities</a:t>
            </a:r>
            <a:r>
              <a:rPr lang="en-US" dirty="0"/>
              <a:t> (if there are many cycles that partly match with </a:t>
            </a:r>
            <a:r>
              <a:rPr lang="en-US" dirty="0" err="1"/>
              <a:t>seasonalities</a:t>
            </a:r>
            <a:r>
              <a:rPr lang="en-US" dirty="0"/>
              <a:t>) or trend (if there are not many cycles). </a:t>
            </a:r>
          </a:p>
        </p:txBody>
      </p:sp>
    </p:spTree>
    <p:extLst>
      <p:ext uri="{BB962C8B-B14F-4D97-AF65-F5344CB8AC3E}">
        <p14:creationId xmlns:p14="http://schemas.microsoft.com/office/powerpoint/2010/main" val="1032598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t>Example of the Four Components</a:t>
            </a:r>
          </a:p>
        </p:txBody>
      </p:sp>
      <p:sp>
        <p:nvSpPr>
          <p:cNvPr id="56323" name="Rectangle 3"/>
          <p:cNvSpPr>
            <a:spLocks noGrp="1" noChangeArrowheads="1"/>
          </p:cNvSpPr>
          <p:nvPr>
            <p:ph type="body" idx="1"/>
          </p:nvPr>
        </p:nvSpPr>
        <p:spPr>
          <a:xfrm>
            <a:off x="400050" y="5767388"/>
            <a:ext cx="8213725" cy="796925"/>
          </a:xfrm>
        </p:spPr>
        <p:txBody>
          <a:bodyPr/>
          <a:lstStyle/>
          <a:p>
            <a:pPr eaLnBrk="1" hangingPunct="1"/>
            <a:r>
              <a:rPr lang="en-US"/>
              <a:t>This is for </a:t>
            </a:r>
            <a:r>
              <a:rPr lang="en-US" b="1"/>
              <a:t>additive model</a:t>
            </a:r>
            <a:endParaRPr lang="en-US">
              <a:latin typeface="Times New Roman" pitchFamily="18" charset="0"/>
            </a:endParaRPr>
          </a:p>
        </p:txBody>
      </p:sp>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079500"/>
            <a:ext cx="66008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44566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Two Different Models (Additive and Multiplicative)</a:t>
            </a:r>
          </a:p>
        </p:txBody>
      </p:sp>
      <p:sp>
        <p:nvSpPr>
          <p:cNvPr id="57347" name="Rectangle 3"/>
          <p:cNvSpPr>
            <a:spLocks noGrp="1" noChangeArrowheads="1"/>
          </p:cNvSpPr>
          <p:nvPr>
            <p:ph type="body" idx="1"/>
          </p:nvPr>
        </p:nvSpPr>
        <p:spPr>
          <a:xfrm>
            <a:off x="6248400" y="1560513"/>
            <a:ext cx="2803525" cy="4749800"/>
          </a:xfrm>
        </p:spPr>
        <p:txBody>
          <a:bodyPr/>
          <a:lstStyle/>
          <a:p>
            <a:pPr marL="0" indent="0" eaLnBrk="1" hangingPunct="1">
              <a:buFontTx/>
              <a:buNone/>
            </a:pPr>
            <a:r>
              <a:rPr lang="en-US" b="1"/>
              <a:t>Multiplicative:</a:t>
            </a:r>
          </a:p>
          <a:p>
            <a:pPr marL="0" indent="0" eaLnBrk="1" hangingPunct="1">
              <a:buFontTx/>
              <a:buNone/>
            </a:pPr>
            <a:r>
              <a:rPr lang="en-US" i="1">
                <a:latin typeface="Times New Roman" pitchFamily="18" charset="0"/>
              </a:rPr>
              <a:t>y</a:t>
            </a:r>
            <a:r>
              <a:rPr lang="en-US" i="1" baseline="-25000">
                <a:latin typeface="Times New Roman" pitchFamily="18" charset="0"/>
              </a:rPr>
              <a:t>t</a:t>
            </a:r>
            <a:r>
              <a:rPr lang="en-US">
                <a:latin typeface="Times New Roman" pitchFamily="18" charset="0"/>
              </a:rPr>
              <a:t> = </a:t>
            </a:r>
            <a:r>
              <a:rPr lang="en-US" i="1">
                <a:latin typeface="Times New Roman" pitchFamily="18" charset="0"/>
              </a:rPr>
              <a:t>T</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S</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R</a:t>
            </a:r>
            <a:r>
              <a:rPr lang="en-US" i="1" baseline="-25000">
                <a:latin typeface="Times New Roman" pitchFamily="18" charset="0"/>
              </a:rPr>
              <a:t>t</a:t>
            </a:r>
            <a:endParaRPr lang="en-US"/>
          </a:p>
          <a:p>
            <a:pPr marL="0" indent="0" eaLnBrk="1" hangingPunct="1">
              <a:buFontTx/>
              <a:buNone/>
            </a:pPr>
            <a:r>
              <a:rPr lang="en-US"/>
              <a:t>    or </a:t>
            </a:r>
          </a:p>
          <a:p>
            <a:pPr marL="0" indent="0" eaLnBrk="1" hangingPunct="1">
              <a:buFontTx/>
              <a:buNone/>
            </a:pPr>
            <a:r>
              <a:rPr lang="en-US" i="1">
                <a:latin typeface="Times New Roman" pitchFamily="18" charset="0"/>
              </a:rPr>
              <a:t>y</a:t>
            </a:r>
            <a:r>
              <a:rPr lang="en-US" i="1" baseline="-25000">
                <a:latin typeface="Times New Roman" pitchFamily="18" charset="0"/>
              </a:rPr>
              <a:t>t</a:t>
            </a:r>
            <a:r>
              <a:rPr lang="en-US">
                <a:latin typeface="Times New Roman" pitchFamily="18" charset="0"/>
              </a:rPr>
              <a:t> = </a:t>
            </a:r>
            <a:r>
              <a:rPr lang="en-US" i="1">
                <a:latin typeface="Times New Roman" pitchFamily="18" charset="0"/>
              </a:rPr>
              <a:t>T</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S</a:t>
            </a:r>
            <a:r>
              <a:rPr lang="en-US" i="1" baseline="-25000">
                <a:latin typeface="Times New Roman" pitchFamily="18" charset="0"/>
              </a:rPr>
              <a:t>t</a:t>
            </a:r>
            <a:r>
              <a:rPr lang="en-US">
                <a:latin typeface="Times New Roman" pitchFamily="18" charset="0"/>
              </a:rPr>
              <a:t> + </a:t>
            </a:r>
            <a:r>
              <a:rPr lang="en-US" i="1">
                <a:latin typeface="Times New Roman" pitchFamily="18" charset="0"/>
              </a:rPr>
              <a:t>R</a:t>
            </a:r>
            <a:r>
              <a:rPr lang="en-US" i="1" baseline="-25000">
                <a:latin typeface="Times New Roman" pitchFamily="18" charset="0"/>
              </a:rPr>
              <a:t>t</a:t>
            </a:r>
            <a:endParaRPr lang="en-US"/>
          </a:p>
          <a:p>
            <a:pPr marL="0" indent="0" eaLnBrk="1" hangingPunct="1">
              <a:buFontTx/>
              <a:buNone/>
            </a:pPr>
            <a:endParaRPr lang="en-US"/>
          </a:p>
          <a:p>
            <a:pPr marL="0" indent="0" eaLnBrk="1" hangingPunct="1">
              <a:spcBef>
                <a:spcPct val="60000"/>
              </a:spcBef>
              <a:buFontTx/>
              <a:buNone/>
            </a:pPr>
            <a:endParaRPr lang="en-US"/>
          </a:p>
          <a:p>
            <a:pPr marL="0" indent="0" eaLnBrk="1" hangingPunct="1">
              <a:spcBef>
                <a:spcPct val="60000"/>
              </a:spcBef>
              <a:buFontTx/>
              <a:buNone/>
            </a:pPr>
            <a:r>
              <a:rPr lang="en-US" b="1"/>
              <a:t>Additive:</a:t>
            </a:r>
          </a:p>
          <a:p>
            <a:pPr marL="0" indent="0" eaLnBrk="1" hangingPunct="1">
              <a:spcBef>
                <a:spcPct val="60000"/>
              </a:spcBef>
              <a:buFontTx/>
              <a:buNone/>
            </a:pPr>
            <a:r>
              <a:rPr lang="en-US" i="1">
                <a:latin typeface="Times New Roman" pitchFamily="18" charset="0"/>
              </a:rPr>
              <a:t>y</a:t>
            </a:r>
            <a:r>
              <a:rPr lang="en-US" i="1" baseline="-25000">
                <a:latin typeface="Times New Roman" pitchFamily="18" charset="0"/>
              </a:rPr>
              <a:t>t</a:t>
            </a:r>
            <a:r>
              <a:rPr lang="en-US">
                <a:latin typeface="Times New Roman" pitchFamily="18" charset="0"/>
              </a:rPr>
              <a:t> = </a:t>
            </a:r>
            <a:r>
              <a:rPr lang="en-US" i="1">
                <a:latin typeface="Times New Roman" pitchFamily="18" charset="0"/>
              </a:rPr>
              <a:t>T</a:t>
            </a:r>
            <a:r>
              <a:rPr lang="en-US" i="1" baseline="-25000">
                <a:latin typeface="Times New Roman" pitchFamily="18" charset="0"/>
              </a:rPr>
              <a:t>t</a:t>
            </a:r>
            <a:r>
              <a:rPr lang="en-US">
                <a:latin typeface="Times New Roman" pitchFamily="18" charset="0"/>
              </a:rPr>
              <a:t> + </a:t>
            </a:r>
            <a:r>
              <a:rPr lang="en-US" i="1">
                <a:latin typeface="Times New Roman" pitchFamily="18" charset="0"/>
              </a:rPr>
              <a:t>S</a:t>
            </a:r>
            <a:r>
              <a:rPr lang="en-US" i="1" baseline="-25000">
                <a:latin typeface="Times New Roman" pitchFamily="18" charset="0"/>
              </a:rPr>
              <a:t>t</a:t>
            </a:r>
            <a:r>
              <a:rPr lang="en-US">
                <a:latin typeface="Times New Roman" pitchFamily="18" charset="0"/>
              </a:rPr>
              <a:t> + </a:t>
            </a:r>
            <a:r>
              <a:rPr lang="en-US" i="1">
                <a:latin typeface="Times New Roman" pitchFamily="18" charset="0"/>
              </a:rPr>
              <a:t>R</a:t>
            </a:r>
            <a:r>
              <a:rPr lang="en-US" i="1" baseline="-25000">
                <a:latin typeface="Times New Roman" pitchFamily="18" charset="0"/>
              </a:rPr>
              <a:t>t</a:t>
            </a:r>
            <a:r>
              <a:rPr lang="en-US">
                <a:latin typeface="Times New Roman" pitchFamily="18" charset="0"/>
              </a:rPr>
              <a:t> </a:t>
            </a:r>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050925"/>
            <a:ext cx="60864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73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3943350"/>
            <a:ext cx="6096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385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sz="2000" dirty="0"/>
              <a:t>Suppose you want to forecast employment for next month based on employment observed up to the current month. Using supervised learning tools </a:t>
            </a:r>
            <a:r>
              <a:rPr lang="en-US" sz="2000" b="1" dirty="0"/>
              <a:t>that you already know</a:t>
            </a:r>
            <a:r>
              <a:rPr lang="en-US" sz="2000" dirty="0"/>
              <a:t>:</a:t>
            </a:r>
          </a:p>
          <a:p>
            <a:pPr lvl="1"/>
            <a:r>
              <a:rPr lang="en-US" sz="2000" dirty="0"/>
              <a:t>What type of model could you fit if you only have employment data with no other predictor variables?</a:t>
            </a:r>
          </a:p>
          <a:p>
            <a:pPr lvl="1"/>
            <a:r>
              <a:rPr lang="en-US" sz="2000" dirty="0"/>
              <a:t>How would you fit the model to past data?</a:t>
            </a:r>
          </a:p>
          <a:p>
            <a:pPr lvl="1"/>
            <a:r>
              <a:rPr lang="en-US" sz="2000" dirty="0"/>
              <a:t>How would you use the fitted model to predict next month's employment?</a:t>
            </a:r>
          </a:p>
          <a:p>
            <a:pPr lvl="1"/>
            <a:r>
              <a:rPr lang="en-US" sz="2000" dirty="0"/>
              <a:t>If you also want to include other predictors (e.g., other macroeconomic variables like interest rates, housing starts, </a:t>
            </a:r>
            <a:r>
              <a:rPr lang="en-US" sz="2000" dirty="0" err="1"/>
              <a:t>etc</a:t>
            </a:r>
            <a:r>
              <a:rPr lang="en-US" sz="2000" dirty="0"/>
              <a:t>) that could improve the employment prediction, how would you modify the modeling approach?</a:t>
            </a:r>
          </a:p>
          <a:p>
            <a:r>
              <a:rPr lang="en-US" sz="2000" dirty="0"/>
              <a:t>The complexity explodes if you include many lagged versions of the response and all the predictors. Specialized modeling packages allow specific structures to reduce complexity. Most of the allowed time series structure are similar to what we cover in these slides </a:t>
            </a:r>
          </a:p>
        </p:txBody>
      </p:sp>
    </p:spTree>
    <p:extLst>
      <p:ext uri="{BB962C8B-B14F-4D97-AF65-F5344CB8AC3E}">
        <p14:creationId xmlns:p14="http://schemas.microsoft.com/office/powerpoint/2010/main" val="1409368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Commonly Modeled Trends</a:t>
            </a:r>
          </a:p>
        </p:txBody>
      </p:sp>
      <p:sp>
        <p:nvSpPr>
          <p:cNvPr id="15364" name="Rectangle 3"/>
          <p:cNvSpPr>
            <a:spLocks noGrp="1" noChangeArrowheads="1"/>
          </p:cNvSpPr>
          <p:nvPr>
            <p:ph type="body" idx="1"/>
          </p:nvPr>
        </p:nvSpPr>
        <p:spPr/>
        <p:txBody>
          <a:bodyPr/>
          <a:lstStyle/>
          <a:p>
            <a:pPr eaLnBrk="1" hangingPunct="1">
              <a:spcBef>
                <a:spcPct val="100000"/>
              </a:spcBef>
            </a:pPr>
            <a:r>
              <a:rPr lang="en-US" dirty="0"/>
              <a:t>Linear: 		</a:t>
            </a:r>
            <a:r>
              <a:rPr lang="en-US" i="1" dirty="0" err="1">
                <a:latin typeface="Times New Roman" pitchFamily="18" charset="0"/>
              </a:rPr>
              <a:t>T</a:t>
            </a:r>
            <a:r>
              <a:rPr lang="en-US" i="1" baseline="-25000" dirty="0" err="1">
                <a:latin typeface="Times New Roman" pitchFamily="18" charset="0"/>
              </a:rPr>
              <a:t>t</a:t>
            </a:r>
            <a:r>
              <a:rPr lang="en-US" dirty="0">
                <a:latin typeface="Times New Roman" pitchFamily="18" charset="0"/>
              </a:rPr>
              <a:t> = </a:t>
            </a:r>
            <a:r>
              <a:rPr lang="en-US" i="1" dirty="0">
                <a:latin typeface="Symbol" pitchFamily="18" charset="2"/>
              </a:rPr>
              <a:t>b</a:t>
            </a:r>
            <a:r>
              <a:rPr lang="en-US" baseline="-25000" dirty="0">
                <a:latin typeface="Times New Roman" pitchFamily="18" charset="0"/>
              </a:rPr>
              <a:t>0</a:t>
            </a:r>
            <a:r>
              <a:rPr lang="en-US" dirty="0">
                <a:latin typeface="Times New Roman" pitchFamily="18" charset="0"/>
              </a:rPr>
              <a:t> + </a:t>
            </a:r>
            <a:r>
              <a:rPr lang="en-US" i="1" dirty="0">
                <a:latin typeface="Symbol" pitchFamily="18" charset="2"/>
              </a:rPr>
              <a:t>b</a:t>
            </a:r>
            <a:r>
              <a:rPr lang="en-US" baseline="-25000" dirty="0">
                <a:latin typeface="Times New Roman" pitchFamily="18" charset="0"/>
              </a:rPr>
              <a:t>1</a:t>
            </a:r>
            <a:r>
              <a:rPr lang="en-US" i="1" dirty="0">
                <a:latin typeface="Times New Roman" pitchFamily="18" charset="0"/>
              </a:rPr>
              <a:t>t</a:t>
            </a:r>
          </a:p>
          <a:p>
            <a:pPr eaLnBrk="1" hangingPunct="1">
              <a:spcBef>
                <a:spcPts val="1500"/>
              </a:spcBef>
            </a:pPr>
            <a:r>
              <a:rPr lang="en-US" dirty="0"/>
              <a:t>Quadratic: 	</a:t>
            </a:r>
            <a:r>
              <a:rPr lang="en-US" i="1" dirty="0" err="1">
                <a:latin typeface="Times New Roman" pitchFamily="18" charset="0"/>
              </a:rPr>
              <a:t>T</a:t>
            </a:r>
            <a:r>
              <a:rPr lang="en-US" i="1" baseline="-25000" dirty="0" err="1">
                <a:latin typeface="Times New Roman" pitchFamily="18" charset="0"/>
              </a:rPr>
              <a:t>t</a:t>
            </a:r>
            <a:r>
              <a:rPr lang="en-US" dirty="0">
                <a:latin typeface="Times New Roman" pitchFamily="18" charset="0"/>
              </a:rPr>
              <a:t> = </a:t>
            </a:r>
            <a:r>
              <a:rPr lang="en-US" i="1" dirty="0">
                <a:latin typeface="Symbol" pitchFamily="18" charset="2"/>
              </a:rPr>
              <a:t>b</a:t>
            </a:r>
            <a:r>
              <a:rPr lang="en-US" baseline="-25000" dirty="0">
                <a:latin typeface="Times New Roman" pitchFamily="18" charset="0"/>
              </a:rPr>
              <a:t>0</a:t>
            </a:r>
            <a:r>
              <a:rPr lang="en-US" dirty="0">
                <a:latin typeface="Times New Roman" pitchFamily="18" charset="0"/>
              </a:rPr>
              <a:t> + </a:t>
            </a:r>
            <a:r>
              <a:rPr lang="en-US" i="1" dirty="0">
                <a:latin typeface="Symbol" pitchFamily="18" charset="2"/>
              </a:rPr>
              <a:t>b</a:t>
            </a:r>
            <a:r>
              <a:rPr lang="en-US" baseline="-25000" dirty="0">
                <a:latin typeface="Times New Roman" pitchFamily="18" charset="0"/>
              </a:rPr>
              <a:t>1</a:t>
            </a:r>
            <a:r>
              <a:rPr lang="en-US" i="1" dirty="0">
                <a:latin typeface="Times New Roman" pitchFamily="18" charset="0"/>
              </a:rPr>
              <a:t>t</a:t>
            </a:r>
            <a:r>
              <a:rPr lang="en-US" dirty="0">
                <a:latin typeface="Times New Roman" pitchFamily="18" charset="0"/>
              </a:rPr>
              <a:t> + </a:t>
            </a:r>
            <a:r>
              <a:rPr lang="en-US" i="1" dirty="0">
                <a:latin typeface="Symbol" pitchFamily="18" charset="2"/>
              </a:rPr>
              <a:t>b</a:t>
            </a:r>
            <a:r>
              <a:rPr lang="en-US" baseline="-25000" dirty="0">
                <a:latin typeface="Times New Roman" pitchFamily="18" charset="0"/>
              </a:rPr>
              <a:t>2</a:t>
            </a:r>
            <a:r>
              <a:rPr lang="en-US" i="1" dirty="0">
                <a:latin typeface="Times New Roman" pitchFamily="18" charset="0"/>
              </a:rPr>
              <a:t>t</a:t>
            </a:r>
            <a:r>
              <a:rPr lang="en-US" baseline="30000" dirty="0">
                <a:latin typeface="Times New Roman" pitchFamily="18" charset="0"/>
              </a:rPr>
              <a:t>2</a:t>
            </a:r>
          </a:p>
          <a:p>
            <a:pPr eaLnBrk="1" hangingPunct="1">
              <a:spcBef>
                <a:spcPts val="1500"/>
              </a:spcBef>
            </a:pPr>
            <a:r>
              <a:rPr lang="en-US" dirty="0"/>
              <a:t>Exponential: 	</a:t>
            </a:r>
            <a:r>
              <a:rPr lang="en-US" i="1" dirty="0" err="1">
                <a:latin typeface="Times New Roman" pitchFamily="18" charset="0"/>
              </a:rPr>
              <a:t>T</a:t>
            </a:r>
            <a:r>
              <a:rPr lang="en-US" i="1" baseline="-25000" dirty="0" err="1">
                <a:latin typeface="Times New Roman" pitchFamily="18" charset="0"/>
              </a:rPr>
              <a:t>t</a:t>
            </a:r>
            <a:r>
              <a:rPr lang="en-US" dirty="0">
                <a:latin typeface="Times New Roman" pitchFamily="18" charset="0"/>
              </a:rPr>
              <a:t> = </a:t>
            </a:r>
            <a:r>
              <a:rPr lang="en-US" i="1" dirty="0">
                <a:latin typeface="Symbol" pitchFamily="18" charset="2"/>
              </a:rPr>
              <a:t>b</a:t>
            </a:r>
            <a:r>
              <a:rPr lang="en-US" baseline="-25000" dirty="0">
                <a:latin typeface="Times New Roman" pitchFamily="18" charset="0"/>
              </a:rPr>
              <a:t>0</a:t>
            </a:r>
            <a:r>
              <a:rPr lang="en-US" dirty="0">
                <a:latin typeface="Times New Roman" pitchFamily="18" charset="0"/>
              </a:rPr>
              <a:t>exp(</a:t>
            </a:r>
            <a:r>
              <a:rPr lang="en-US" i="1" dirty="0">
                <a:latin typeface="Symbol" pitchFamily="18" charset="2"/>
              </a:rPr>
              <a:t>b</a:t>
            </a:r>
            <a:r>
              <a:rPr lang="en-US" baseline="-25000" dirty="0">
                <a:latin typeface="Times New Roman" pitchFamily="18" charset="0"/>
              </a:rPr>
              <a:t>1</a:t>
            </a:r>
            <a:r>
              <a:rPr lang="en-US" i="1" dirty="0">
                <a:latin typeface="Times New Roman" pitchFamily="18" charset="0"/>
              </a:rPr>
              <a:t>t</a:t>
            </a:r>
            <a:r>
              <a:rPr lang="en-US" dirty="0">
                <a:latin typeface="Times New Roman" pitchFamily="18" charset="0"/>
              </a:rPr>
              <a:t>)</a:t>
            </a:r>
            <a:endParaRPr lang="en-US" baseline="30000" dirty="0">
              <a:latin typeface="Times New Roman" pitchFamily="18" charset="0"/>
            </a:endParaRPr>
          </a:p>
          <a:p>
            <a:pPr eaLnBrk="1" hangingPunct="1">
              <a:spcBef>
                <a:spcPts val="2000"/>
              </a:spcBef>
            </a:pPr>
            <a:r>
              <a:rPr lang="en-US" dirty="0"/>
              <a:t>Sigmoidal: </a:t>
            </a:r>
          </a:p>
          <a:p>
            <a:pPr eaLnBrk="1" hangingPunct="1">
              <a:spcBef>
                <a:spcPts val="2800"/>
              </a:spcBef>
            </a:pPr>
            <a:r>
              <a:rPr lang="en-US" dirty="0"/>
              <a:t>Nonparametric trend from some smoother, e.g. a centered MA filter with </a:t>
            </a:r>
            <a:r>
              <a:rPr lang="en-US" i="1" dirty="0">
                <a:latin typeface="Times New Roman" pitchFamily="18" charset="0"/>
                <a:cs typeface="Times New Roman" pitchFamily="18" charset="0"/>
              </a:rPr>
              <a:t>m</a:t>
            </a:r>
            <a:r>
              <a:rPr lang="en-US" dirty="0"/>
              <a:t> = seasonality period</a:t>
            </a:r>
          </a:p>
          <a:p>
            <a:pPr eaLnBrk="1" hangingPunct="1">
              <a:spcBef>
                <a:spcPts val="2500"/>
              </a:spcBef>
            </a:pPr>
            <a:r>
              <a:rPr lang="en-US" dirty="0"/>
              <a:t>In the preceding, </a:t>
            </a:r>
            <a:r>
              <a:rPr lang="en-US" i="1" dirty="0" err="1">
                <a:latin typeface="Times New Roman" pitchFamily="18" charset="0"/>
              </a:rPr>
              <a:t>T</a:t>
            </a:r>
            <a:r>
              <a:rPr lang="en-US" i="1" baseline="-25000" dirty="0" err="1">
                <a:latin typeface="Times New Roman" pitchFamily="18" charset="0"/>
              </a:rPr>
              <a:t>t</a:t>
            </a:r>
            <a:r>
              <a:rPr lang="en-US" dirty="0"/>
              <a:t> now denotes the entire trend function and not the slope estimate at period </a:t>
            </a:r>
            <a:r>
              <a:rPr lang="en-US" i="1" dirty="0">
                <a:latin typeface="Times New Roman" panose="02020603050405020304" pitchFamily="18" charset="0"/>
                <a:cs typeface="Times New Roman" panose="02020603050405020304" pitchFamily="18" charset="0"/>
              </a:rPr>
              <a:t>t</a:t>
            </a:r>
          </a:p>
          <a:p>
            <a:pPr eaLnBrk="1" hangingPunct="1">
              <a:spcBef>
                <a:spcPts val="500"/>
              </a:spcBef>
            </a:pPr>
            <a:r>
              <a:rPr lang="en-US" dirty="0"/>
              <a:t>R's decompose() function will only estimate a nonparametric </a:t>
            </a:r>
            <a:r>
              <a:rPr lang="en-US" i="1" dirty="0" err="1">
                <a:latin typeface="Times New Roman" pitchFamily="18" charset="0"/>
              </a:rPr>
              <a:t>T</a:t>
            </a:r>
            <a:r>
              <a:rPr lang="en-US" i="1" baseline="-25000" dirty="0" err="1">
                <a:latin typeface="Times New Roman" pitchFamily="18" charset="0"/>
              </a:rPr>
              <a:t>t</a:t>
            </a:r>
            <a:r>
              <a:rPr lang="en-US" dirty="0"/>
              <a:t>. But you can always fit any parametric function that you like to the estimated </a:t>
            </a:r>
            <a:r>
              <a:rPr lang="en-US" i="1" dirty="0" err="1">
                <a:latin typeface="Times New Roman" pitchFamily="18" charset="0"/>
              </a:rPr>
              <a:t>T</a:t>
            </a:r>
            <a:r>
              <a:rPr lang="en-US" i="1" baseline="-25000" dirty="0" err="1">
                <a:latin typeface="Times New Roman" pitchFamily="18" charset="0"/>
              </a:rPr>
              <a:t>t</a:t>
            </a:r>
            <a:endParaRPr lang="en-US" dirty="0"/>
          </a:p>
        </p:txBody>
      </p:sp>
      <p:graphicFrame>
        <p:nvGraphicFramePr>
          <p:cNvPr id="15362" name="Object 4"/>
          <p:cNvGraphicFramePr>
            <a:graphicFrameLocks noChangeAspect="1"/>
          </p:cNvGraphicFramePr>
          <p:nvPr>
            <p:extLst>
              <p:ext uri="{D42A27DB-BD31-4B8C-83A1-F6EECF244321}">
                <p14:modId xmlns:p14="http://schemas.microsoft.com/office/powerpoint/2010/main" val="3209302083"/>
              </p:ext>
            </p:extLst>
          </p:nvPr>
        </p:nvGraphicFramePr>
        <p:xfrm>
          <a:off x="3227388" y="2738433"/>
          <a:ext cx="3040062" cy="887412"/>
        </p:xfrm>
        <a:graphic>
          <a:graphicData uri="http://schemas.openxmlformats.org/presentationml/2006/ole">
            <mc:AlternateContent xmlns:mc="http://schemas.openxmlformats.org/markup-compatibility/2006">
              <mc:Choice xmlns:v="urn:schemas-microsoft-com:vml" Requires="v">
                <p:oleObj spid="_x0000_s24686" name="Equation" r:id="rId3" imgW="1523880" imgH="444240" progId="Equation.3">
                  <p:embed/>
                </p:oleObj>
              </mc:Choice>
              <mc:Fallback>
                <p:oleObj name="Equation" r:id="rId3" imgW="15238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388" y="2738433"/>
                        <a:ext cx="3040062"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1105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Decomposition Model Fitting</a:t>
            </a:r>
          </a:p>
        </p:txBody>
      </p:sp>
      <p:sp>
        <p:nvSpPr>
          <p:cNvPr id="270339" name="Rectangle 3"/>
          <p:cNvSpPr>
            <a:spLocks noGrp="1" noChangeArrowheads="1"/>
          </p:cNvSpPr>
          <p:nvPr>
            <p:ph type="body" idx="1"/>
          </p:nvPr>
        </p:nvSpPr>
        <p:spPr/>
        <p:txBody>
          <a:bodyPr/>
          <a:lstStyle/>
          <a:p>
            <a:pPr eaLnBrk="1" hangingPunct="1"/>
            <a:r>
              <a:rPr lang="en-US" dirty="0"/>
              <a:t>Two things to estimate:</a:t>
            </a:r>
          </a:p>
          <a:p>
            <a:pPr lvl="1" eaLnBrk="1" hangingPunct="1"/>
            <a:r>
              <a:rPr lang="en-US" dirty="0"/>
              <a:t>Trend, e.g. nonparametric, </a:t>
            </a:r>
            <a:r>
              <a:rPr lang="en-US" i="1" dirty="0">
                <a:latin typeface="Symbol" pitchFamily="18" charset="2"/>
              </a:rPr>
              <a:t>b</a:t>
            </a:r>
            <a:r>
              <a:rPr lang="en-US" baseline="-25000" dirty="0">
                <a:latin typeface="Times New Roman" pitchFamily="18" charset="0"/>
              </a:rPr>
              <a:t>0</a:t>
            </a:r>
            <a:r>
              <a:rPr lang="en-US" dirty="0">
                <a:latin typeface="Times New Roman" pitchFamily="18" charset="0"/>
              </a:rPr>
              <a:t> + </a:t>
            </a:r>
            <a:r>
              <a:rPr lang="en-US" i="1" dirty="0">
                <a:latin typeface="Symbol" pitchFamily="18" charset="2"/>
              </a:rPr>
              <a:t>b</a:t>
            </a:r>
            <a:r>
              <a:rPr lang="en-US" baseline="-25000" dirty="0">
                <a:latin typeface="Times New Roman" pitchFamily="18" charset="0"/>
              </a:rPr>
              <a:t>1</a:t>
            </a:r>
            <a:r>
              <a:rPr lang="en-US" i="1" dirty="0">
                <a:latin typeface="Times New Roman" pitchFamily="18" charset="0"/>
              </a:rPr>
              <a:t>t</a:t>
            </a:r>
            <a:r>
              <a:rPr lang="en-US" dirty="0"/>
              <a:t>, etc.</a:t>
            </a:r>
            <a:endParaRPr lang="en-US" i="1" dirty="0">
              <a:latin typeface="Times New Roman" pitchFamily="18" charset="0"/>
            </a:endParaRPr>
          </a:p>
          <a:p>
            <a:pPr lvl="1" eaLnBrk="1" hangingPunct="1"/>
            <a:r>
              <a:rPr lang="en-US" dirty="0"/>
              <a:t>Seasonal indices: </a:t>
            </a:r>
            <a:r>
              <a:rPr lang="en-US" dirty="0">
                <a:latin typeface="Times New Roman" pitchFamily="18" charset="0"/>
              </a:rPr>
              <a:t> </a:t>
            </a:r>
            <a:r>
              <a:rPr lang="en-US" i="1" dirty="0">
                <a:latin typeface="Times New Roman" pitchFamily="18" charset="0"/>
              </a:rPr>
              <a:t>S</a:t>
            </a:r>
            <a:r>
              <a:rPr lang="en-US" baseline="-25000" dirty="0">
                <a:latin typeface="Times New Roman" pitchFamily="18" charset="0"/>
              </a:rPr>
              <a:t>1</a:t>
            </a:r>
            <a:r>
              <a:rPr lang="en-US" dirty="0">
                <a:latin typeface="Times New Roman" pitchFamily="18" charset="0"/>
              </a:rPr>
              <a:t>, </a:t>
            </a:r>
            <a:r>
              <a:rPr lang="en-US" i="1" dirty="0">
                <a:latin typeface="Times New Roman" pitchFamily="18" charset="0"/>
              </a:rPr>
              <a:t>S</a:t>
            </a:r>
            <a:r>
              <a:rPr lang="en-US" baseline="-25000" dirty="0">
                <a:latin typeface="Times New Roman" pitchFamily="18" charset="0"/>
              </a:rPr>
              <a:t>2</a:t>
            </a:r>
            <a:r>
              <a:rPr lang="en-US" dirty="0">
                <a:latin typeface="Times New Roman" pitchFamily="18" charset="0"/>
              </a:rPr>
              <a:t>, . . ., </a:t>
            </a:r>
            <a:r>
              <a:rPr lang="en-US" i="1" dirty="0" err="1">
                <a:latin typeface="Times New Roman" pitchFamily="18" charset="0"/>
              </a:rPr>
              <a:t>S</a:t>
            </a:r>
            <a:r>
              <a:rPr lang="en-US" i="1" baseline="-25000" dirty="0" err="1">
                <a:latin typeface="Times New Roman" pitchFamily="18" charset="0"/>
              </a:rPr>
              <a:t>s</a:t>
            </a:r>
            <a:r>
              <a:rPr lang="en-US" dirty="0">
                <a:latin typeface="Times New Roman" pitchFamily="18" charset="0"/>
              </a:rPr>
              <a:t>  </a:t>
            </a:r>
          </a:p>
          <a:p>
            <a:pPr eaLnBrk="1" hangingPunct="1"/>
            <a:r>
              <a:rPr lang="en-US" dirty="0"/>
              <a:t>For seasonality period </a:t>
            </a:r>
            <a:r>
              <a:rPr lang="en-US" i="1" dirty="0">
                <a:latin typeface="Times New Roman" pitchFamily="18" charset="0"/>
              </a:rPr>
              <a:t>s</a:t>
            </a:r>
            <a:r>
              <a:rPr lang="en-US" dirty="0"/>
              <a:t>, there are only </a:t>
            </a:r>
            <a:r>
              <a:rPr lang="en-US" i="1" dirty="0">
                <a:latin typeface="Times New Roman" pitchFamily="18" charset="0"/>
              </a:rPr>
              <a:t>s</a:t>
            </a:r>
            <a:r>
              <a:rPr lang="en-US" dirty="0"/>
              <a:t> </a:t>
            </a:r>
            <a:r>
              <a:rPr lang="en-US" b="1" dirty="0"/>
              <a:t>distinct</a:t>
            </a:r>
            <a:r>
              <a:rPr lang="en-US" dirty="0"/>
              <a:t> seasonal indices, by definition.  The others repeat:</a:t>
            </a:r>
          </a:p>
          <a:p>
            <a:pPr eaLnBrk="1" hangingPunct="1">
              <a:spcBef>
                <a:spcPct val="40000"/>
              </a:spcBef>
              <a:buFontTx/>
              <a:buNone/>
            </a:pPr>
            <a:r>
              <a:rPr lang="en-US" i="1" dirty="0">
                <a:latin typeface="Times New Roman" pitchFamily="18" charset="0"/>
              </a:rPr>
              <a:t>		S</a:t>
            </a:r>
            <a:r>
              <a:rPr lang="en-US" baseline="-25000" dirty="0">
                <a:latin typeface="Times New Roman" pitchFamily="18" charset="0"/>
              </a:rPr>
              <a:t>1</a:t>
            </a:r>
            <a:r>
              <a:rPr lang="en-US" dirty="0">
                <a:latin typeface="Times New Roman" pitchFamily="18" charset="0"/>
              </a:rPr>
              <a:t>, </a:t>
            </a:r>
            <a:r>
              <a:rPr lang="en-US" i="1" dirty="0">
                <a:latin typeface="Times New Roman" pitchFamily="18" charset="0"/>
              </a:rPr>
              <a:t>S</a:t>
            </a:r>
            <a:r>
              <a:rPr lang="en-US" baseline="-25000" dirty="0">
                <a:latin typeface="Times New Roman" pitchFamily="18" charset="0"/>
              </a:rPr>
              <a:t>2</a:t>
            </a:r>
            <a:r>
              <a:rPr lang="en-US" dirty="0">
                <a:latin typeface="Times New Roman" pitchFamily="18" charset="0"/>
              </a:rPr>
              <a:t>, . . ., </a:t>
            </a:r>
            <a:r>
              <a:rPr lang="en-US" i="1" dirty="0" err="1">
                <a:latin typeface="Times New Roman" pitchFamily="18" charset="0"/>
              </a:rPr>
              <a:t>S</a:t>
            </a:r>
            <a:r>
              <a:rPr lang="en-US" i="1" baseline="-25000" dirty="0" err="1">
                <a:latin typeface="Times New Roman" pitchFamily="18" charset="0"/>
              </a:rPr>
              <a:t>s</a:t>
            </a:r>
            <a:r>
              <a:rPr lang="en-US" dirty="0">
                <a:latin typeface="Times New Roman" pitchFamily="18" charset="0"/>
              </a:rPr>
              <a:t> </a:t>
            </a:r>
            <a:r>
              <a:rPr lang="en-US" dirty="0"/>
              <a:t>:  		distinct</a:t>
            </a:r>
          </a:p>
          <a:p>
            <a:pPr eaLnBrk="1" hangingPunct="1">
              <a:buFontTx/>
              <a:buNone/>
            </a:pPr>
            <a:r>
              <a:rPr lang="en-US" i="1" dirty="0">
                <a:latin typeface="Times New Roman" pitchFamily="18" charset="0"/>
              </a:rPr>
              <a:t>		S</a:t>
            </a:r>
            <a:r>
              <a:rPr lang="en-US" i="1" baseline="-25000" dirty="0">
                <a:latin typeface="Times New Roman" pitchFamily="18" charset="0"/>
              </a:rPr>
              <a:t>s</a:t>
            </a:r>
            <a:r>
              <a:rPr lang="en-US" baseline="-25000" dirty="0">
                <a:latin typeface="Times New Roman" pitchFamily="18" charset="0"/>
              </a:rPr>
              <a:t>+1</a:t>
            </a:r>
            <a:r>
              <a:rPr lang="en-US" dirty="0">
                <a:latin typeface="Times New Roman" pitchFamily="18" charset="0"/>
              </a:rPr>
              <a:t>, </a:t>
            </a:r>
            <a:r>
              <a:rPr lang="en-US" i="1" dirty="0">
                <a:latin typeface="Times New Roman" pitchFamily="18" charset="0"/>
              </a:rPr>
              <a:t>S</a:t>
            </a:r>
            <a:r>
              <a:rPr lang="en-US" i="1" baseline="-25000" dirty="0">
                <a:latin typeface="Times New Roman" pitchFamily="18" charset="0"/>
              </a:rPr>
              <a:t>s</a:t>
            </a:r>
            <a:r>
              <a:rPr lang="en-US" baseline="-25000" dirty="0">
                <a:latin typeface="Times New Roman" pitchFamily="18" charset="0"/>
              </a:rPr>
              <a:t>+2</a:t>
            </a:r>
            <a:r>
              <a:rPr lang="en-US" dirty="0">
                <a:latin typeface="Times New Roman" pitchFamily="18" charset="0"/>
              </a:rPr>
              <a:t>, . . ., </a:t>
            </a:r>
            <a:r>
              <a:rPr lang="en-US" i="1" dirty="0">
                <a:latin typeface="Times New Roman" pitchFamily="18" charset="0"/>
              </a:rPr>
              <a:t>S</a:t>
            </a:r>
            <a:r>
              <a:rPr lang="en-US" baseline="-25000" dirty="0">
                <a:latin typeface="Times New Roman" pitchFamily="18" charset="0"/>
              </a:rPr>
              <a:t>2</a:t>
            </a:r>
            <a:r>
              <a:rPr lang="en-US" i="1" baseline="-25000" dirty="0">
                <a:latin typeface="Times New Roman" pitchFamily="18" charset="0"/>
              </a:rPr>
              <a:t>s</a:t>
            </a:r>
            <a:r>
              <a:rPr lang="en-US" dirty="0">
                <a:latin typeface="Times New Roman" pitchFamily="18" charset="0"/>
              </a:rPr>
              <a:t> </a:t>
            </a:r>
            <a:r>
              <a:rPr lang="en-US" dirty="0"/>
              <a:t>:  		repeat</a:t>
            </a:r>
          </a:p>
          <a:p>
            <a:pPr eaLnBrk="1" hangingPunct="1">
              <a:buFontTx/>
              <a:buNone/>
            </a:pPr>
            <a:r>
              <a:rPr lang="en-US" i="1" dirty="0">
                <a:latin typeface="Times New Roman" pitchFamily="18" charset="0"/>
              </a:rPr>
              <a:t>		S</a:t>
            </a:r>
            <a:r>
              <a:rPr lang="en-US" baseline="-25000" dirty="0">
                <a:latin typeface="Times New Roman" pitchFamily="18" charset="0"/>
              </a:rPr>
              <a:t>2</a:t>
            </a:r>
            <a:r>
              <a:rPr lang="en-US" i="1" baseline="-25000" dirty="0">
                <a:latin typeface="Times New Roman" pitchFamily="18" charset="0"/>
              </a:rPr>
              <a:t>s</a:t>
            </a:r>
            <a:r>
              <a:rPr lang="en-US" baseline="-25000" dirty="0">
                <a:latin typeface="Times New Roman" pitchFamily="18" charset="0"/>
              </a:rPr>
              <a:t>+1</a:t>
            </a:r>
            <a:r>
              <a:rPr lang="en-US" dirty="0">
                <a:latin typeface="Times New Roman" pitchFamily="18" charset="0"/>
              </a:rPr>
              <a:t>, </a:t>
            </a:r>
            <a:r>
              <a:rPr lang="en-US" i="1" dirty="0">
                <a:latin typeface="Times New Roman" pitchFamily="18" charset="0"/>
              </a:rPr>
              <a:t>S</a:t>
            </a:r>
            <a:r>
              <a:rPr lang="en-US" baseline="-25000" dirty="0">
                <a:latin typeface="Times New Roman" pitchFamily="18" charset="0"/>
              </a:rPr>
              <a:t>2</a:t>
            </a:r>
            <a:r>
              <a:rPr lang="en-US" i="1" baseline="-25000" dirty="0">
                <a:latin typeface="Times New Roman" pitchFamily="18" charset="0"/>
              </a:rPr>
              <a:t>s</a:t>
            </a:r>
            <a:r>
              <a:rPr lang="en-US" baseline="-25000" dirty="0">
                <a:latin typeface="Times New Roman" pitchFamily="18" charset="0"/>
              </a:rPr>
              <a:t>+2</a:t>
            </a:r>
            <a:r>
              <a:rPr lang="en-US" dirty="0">
                <a:latin typeface="Times New Roman" pitchFamily="18" charset="0"/>
              </a:rPr>
              <a:t>, . . ., </a:t>
            </a:r>
            <a:r>
              <a:rPr lang="en-US" i="1" dirty="0">
                <a:latin typeface="Times New Roman" pitchFamily="18" charset="0"/>
              </a:rPr>
              <a:t>S</a:t>
            </a:r>
            <a:r>
              <a:rPr lang="en-US" baseline="-25000" dirty="0">
                <a:latin typeface="Times New Roman" pitchFamily="18" charset="0"/>
              </a:rPr>
              <a:t>3</a:t>
            </a:r>
            <a:r>
              <a:rPr lang="en-US" i="1" baseline="-25000" dirty="0">
                <a:latin typeface="Times New Roman" pitchFamily="18" charset="0"/>
              </a:rPr>
              <a:t>s</a:t>
            </a:r>
            <a:r>
              <a:rPr lang="en-US" dirty="0">
                <a:latin typeface="Times New Roman" pitchFamily="18" charset="0"/>
              </a:rPr>
              <a:t> </a:t>
            </a:r>
            <a:r>
              <a:rPr lang="en-US" dirty="0"/>
              <a:t>:  		repeat    </a:t>
            </a:r>
          </a:p>
        </p:txBody>
      </p:sp>
      <p:pic>
        <p:nvPicPr>
          <p:cNvPr id="27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5360988"/>
            <a:ext cx="8562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270341" name="Object 5"/>
          <p:cNvGraphicFramePr>
            <a:graphicFrameLocks noChangeAspect="1"/>
          </p:cNvGraphicFramePr>
          <p:nvPr/>
        </p:nvGraphicFramePr>
        <p:xfrm>
          <a:off x="2305050" y="4692650"/>
          <a:ext cx="171450" cy="428625"/>
        </p:xfrm>
        <a:graphic>
          <a:graphicData uri="http://schemas.openxmlformats.org/presentationml/2006/ole">
            <mc:AlternateContent xmlns:mc="http://schemas.openxmlformats.org/markup-compatibility/2006">
              <mc:Choice xmlns:v="urn:schemas-microsoft-com:vml" Requires="v">
                <p:oleObj spid="_x0000_s25711" name="Equation" r:id="rId4" imgW="75960" imgH="190440" progId="Equation.3">
                  <p:embed/>
                </p:oleObj>
              </mc:Choice>
              <mc:Fallback>
                <p:oleObj name="Equation" r:id="rId4" imgW="7596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050" y="4692650"/>
                        <a:ext cx="1714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67816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8229600" cy="5395356"/>
          </a:xfrm>
        </p:spPr>
        <p:txBody>
          <a:bodyPr/>
          <a:lstStyle/>
          <a:p>
            <a:pPr eaLnBrk="1" hangingPunct="1">
              <a:spcBef>
                <a:spcPct val="0"/>
              </a:spcBef>
              <a:buNone/>
            </a:pPr>
            <a:r>
              <a:rPr lang="en-US" sz="2000" dirty="0"/>
              <a:t>1	</a:t>
            </a:r>
            <a:r>
              <a:rPr lang="en-US" sz="2000" b="1" dirty="0"/>
              <a:t>Smooth the data using a centered moving average (MA)</a:t>
            </a:r>
            <a:r>
              <a:rPr lang="en-US" sz="2000" dirty="0"/>
              <a:t> with a length equal to the period of seasonality. When the seasonal period length is an even number, a double centered moving average is used. This MA removes the </a:t>
            </a:r>
            <a:r>
              <a:rPr lang="en-US" sz="2000" dirty="0" err="1"/>
              <a:t>seasonalities</a:t>
            </a:r>
            <a:r>
              <a:rPr lang="en-US" sz="2000" dirty="0"/>
              <a:t> and can be viewed as a preliminary nonparametric estimate of the trend. </a:t>
            </a:r>
          </a:p>
          <a:p>
            <a:pPr eaLnBrk="1" hangingPunct="1">
              <a:spcBef>
                <a:spcPct val="0"/>
              </a:spcBef>
              <a:buNone/>
            </a:pPr>
            <a:r>
              <a:rPr lang="en-US" sz="2000" dirty="0"/>
              <a:t>2	The MA from 1 is either divided into (multiplicative model) or subtracted from (additive model) the data to remove the trend and </a:t>
            </a:r>
            <a:r>
              <a:rPr lang="en-US" sz="2000" b="1" dirty="0"/>
              <a:t>obtain the raw </a:t>
            </a:r>
            <a:r>
              <a:rPr lang="en-US" sz="2000" b="1" dirty="0" err="1"/>
              <a:t>seasonals</a:t>
            </a:r>
            <a:r>
              <a:rPr lang="en-US" sz="2000" dirty="0"/>
              <a:t>. </a:t>
            </a:r>
          </a:p>
          <a:p>
            <a:pPr eaLnBrk="1" hangingPunct="1">
              <a:spcBef>
                <a:spcPct val="0"/>
              </a:spcBef>
              <a:buNone/>
            </a:pPr>
            <a:r>
              <a:rPr lang="en-US" sz="2000" dirty="0"/>
              <a:t>3	Within each seasonal period, the mean (or median) of the raw </a:t>
            </a:r>
            <a:r>
              <a:rPr lang="en-US" sz="2000" dirty="0" err="1"/>
              <a:t>seasonals</a:t>
            </a:r>
            <a:r>
              <a:rPr lang="en-US" sz="2000" dirty="0"/>
              <a:t> is found. The means are also adjusted so that their product is one (multiplicative model) or their sum is zero (additive model). The adjusted means or medians are the </a:t>
            </a:r>
            <a:r>
              <a:rPr lang="en-US" sz="2000" b="1" dirty="0"/>
              <a:t>seasonal indices</a:t>
            </a:r>
            <a:r>
              <a:rPr lang="en-US" sz="2000" dirty="0"/>
              <a:t>. </a:t>
            </a:r>
          </a:p>
          <a:p>
            <a:pPr eaLnBrk="1" hangingPunct="1">
              <a:spcBef>
                <a:spcPct val="0"/>
              </a:spcBef>
              <a:buNone/>
            </a:pPr>
            <a:r>
              <a:rPr lang="en-US" sz="2000" dirty="0"/>
              <a:t>4	The estimated nonparametric trend is either the smoothed data from Step 1, or the following: Calculate the </a:t>
            </a:r>
            <a:r>
              <a:rPr lang="en-US" sz="2000" b="1" dirty="0"/>
              <a:t>seasonally adjusted data</a:t>
            </a:r>
            <a:r>
              <a:rPr lang="en-US" sz="2000" dirty="0"/>
              <a:t> (a.k.a. </a:t>
            </a:r>
            <a:r>
              <a:rPr lang="en-US" sz="2000" dirty="0" err="1"/>
              <a:t>deseasonalized</a:t>
            </a:r>
            <a:r>
              <a:rPr lang="en-US" sz="2000" dirty="0"/>
              <a:t> data) by subtracting (additive model) or dividing (multiplicative model) out the corresponding seasonality indices from the original observations. Then </a:t>
            </a:r>
            <a:r>
              <a:rPr lang="en-US" sz="2000" dirty="0" err="1"/>
              <a:t>nonparametrically</a:t>
            </a:r>
            <a:r>
              <a:rPr lang="en-US" sz="2000" dirty="0"/>
              <a:t> smooth or fit a parametric trend to the seasonally adjusted data.</a:t>
            </a:r>
          </a:p>
          <a:p>
            <a:endParaRPr lang="en-US" dirty="0"/>
          </a:p>
        </p:txBody>
      </p:sp>
      <p:sp>
        <p:nvSpPr>
          <p:cNvPr id="4" name="Title 3"/>
          <p:cNvSpPr>
            <a:spLocks noGrp="1"/>
          </p:cNvSpPr>
          <p:nvPr>
            <p:ph type="title"/>
          </p:nvPr>
        </p:nvSpPr>
        <p:spPr/>
        <p:txBody>
          <a:bodyPr/>
          <a:lstStyle/>
          <a:p>
            <a:r>
              <a:rPr lang="en-US" dirty="0"/>
              <a:t>Typical Method of Doing Decomposition</a:t>
            </a:r>
          </a:p>
        </p:txBody>
      </p:sp>
    </p:spTree>
    <p:extLst>
      <p:ext uri="{BB962C8B-B14F-4D97-AF65-F5344CB8AC3E}">
        <p14:creationId xmlns:p14="http://schemas.microsoft.com/office/powerpoint/2010/main" val="2708498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of trade.csv Data</a:t>
            </a:r>
          </a:p>
        </p:txBody>
      </p:sp>
      <p:sp>
        <p:nvSpPr>
          <p:cNvPr id="3" name="Content Placeholder 2"/>
          <p:cNvSpPr>
            <a:spLocks noGrp="1"/>
          </p:cNvSpPr>
          <p:nvPr>
            <p:ph idx="1"/>
          </p:nvPr>
        </p:nvSpPr>
        <p:spPr/>
        <p:txBody>
          <a:bodyPr/>
          <a:lstStyle/>
          <a:p>
            <a:pPr marL="457200" indent="-457200">
              <a:buNone/>
            </a:pPr>
            <a:r>
              <a:rPr lang="en-US" sz="1600" dirty="0"/>
              <a:t>trade&lt;-read.csv("trade.</a:t>
            </a:r>
            <a:r>
              <a:rPr lang="en-US" sz="1600" dirty="0" err="1"/>
              <a:t>csv</a:t>
            </a:r>
            <a:r>
              <a:rPr lang="en-US" sz="1600" dirty="0"/>
              <a:t>",header=F)</a:t>
            </a:r>
          </a:p>
          <a:p>
            <a:pPr marL="457200" indent="-457200">
              <a:buNone/>
            </a:pPr>
            <a:r>
              <a:rPr lang="en-US" sz="1600" dirty="0"/>
              <a:t>y&lt;-</a:t>
            </a:r>
            <a:r>
              <a:rPr lang="en-US" sz="1600" dirty="0" err="1"/>
              <a:t>ts</a:t>
            </a:r>
            <a:r>
              <a:rPr lang="en-US" sz="1600" dirty="0"/>
              <a:t>(trade[[1]], </a:t>
            </a:r>
            <a:r>
              <a:rPr lang="en-US" sz="1600" dirty="0" err="1"/>
              <a:t>deltat</a:t>
            </a:r>
            <a:r>
              <a:rPr lang="en-US" sz="1600" dirty="0"/>
              <a:t>=1/12)  #sampling interval corresponds to 1/12 the seasonality period</a:t>
            </a:r>
          </a:p>
          <a:p>
            <a:pPr marL="457200" indent="-457200">
              <a:buNone/>
            </a:pPr>
            <a:r>
              <a:rPr lang="en-US" sz="1600" dirty="0"/>
              <a:t>k=24;n=length(y)  #k = prediction horizon</a:t>
            </a:r>
          </a:p>
          <a:p>
            <a:pPr marL="457200" indent="-457200">
              <a:buNone/>
            </a:pPr>
            <a:r>
              <a:rPr lang="en-US" sz="1600" dirty="0" err="1"/>
              <a:t>Dectrade</a:t>
            </a:r>
            <a:r>
              <a:rPr lang="en-US" sz="1600" dirty="0"/>
              <a:t>&lt;-decompose(y, type = "additive") </a:t>
            </a:r>
          </a:p>
          <a:p>
            <a:pPr marL="457200" indent="-457200">
              <a:buNone/>
            </a:pPr>
            <a:r>
              <a:rPr lang="en-US" sz="1600" dirty="0"/>
              <a:t>plot(</a:t>
            </a:r>
            <a:r>
              <a:rPr lang="en-US" sz="1600" dirty="0" err="1"/>
              <a:t>Dectrade,type</a:t>
            </a:r>
            <a:r>
              <a:rPr lang="en-US" sz="1600" dirty="0"/>
              <a:t>="b")</a:t>
            </a:r>
          </a:p>
          <a:p>
            <a:pPr marL="457200" indent="-457200">
              <a:buNone/>
            </a:pPr>
            <a:r>
              <a:rPr lang="en-US" sz="1600" dirty="0" err="1"/>
              <a:t>Dectrade</a:t>
            </a:r>
            <a:endParaRPr lang="en-US" sz="1600" dirty="0"/>
          </a:p>
          <a:p>
            <a:pPr marL="0" indent="0">
              <a:buNone/>
            </a:pPr>
            <a:r>
              <a:rPr lang="en-US" sz="1600" dirty="0"/>
              <a:t>##</a:t>
            </a:r>
          </a:p>
          <a:p>
            <a:pPr marL="0" indent="0">
              <a:buNone/>
            </a:pPr>
            <a:r>
              <a:rPr lang="en-US" sz="1600" dirty="0" err="1"/>
              <a:t>y_hat</a:t>
            </a:r>
            <a:r>
              <a:rPr lang="en-US" sz="1600" dirty="0"/>
              <a:t>&lt;-</a:t>
            </a:r>
            <a:r>
              <a:rPr lang="en-US" sz="1600" dirty="0" err="1"/>
              <a:t>Dectrade$trend+Dectrade$seasonal</a:t>
            </a:r>
            <a:endParaRPr lang="en-US" sz="1600" dirty="0"/>
          </a:p>
          <a:p>
            <a:pPr marL="0" indent="0">
              <a:buNone/>
            </a:pPr>
            <a:r>
              <a:rPr lang="en-US" sz="1600" dirty="0"/>
              <a:t>plot(</a:t>
            </a:r>
            <a:r>
              <a:rPr lang="en-US" sz="1600" dirty="0" err="1"/>
              <a:t>y,type</a:t>
            </a:r>
            <a:r>
              <a:rPr lang="en-US" sz="1600" dirty="0"/>
              <a:t>="b")</a:t>
            </a:r>
          </a:p>
          <a:p>
            <a:pPr marL="0" indent="0">
              <a:buNone/>
            </a:pPr>
            <a:r>
              <a:rPr lang="en-US" sz="1600" dirty="0"/>
              <a:t>lines(</a:t>
            </a:r>
            <a:r>
              <a:rPr lang="en-US" sz="1600" dirty="0" err="1"/>
              <a:t>y_hat,col</a:t>
            </a:r>
            <a:r>
              <a:rPr lang="en-US" sz="1600" dirty="0"/>
              <a:t>="red")</a:t>
            </a:r>
          </a:p>
          <a:p>
            <a:pPr marL="0" indent="0">
              <a:buNone/>
            </a:pPr>
            <a:endParaRPr lang="en-US" sz="1600" dirty="0"/>
          </a:p>
          <a:p>
            <a:r>
              <a:rPr lang="en-US" sz="1600" dirty="0"/>
              <a:t>decompose() estimates the trend as the centered MA smoother in Step 1 on the previous slide</a:t>
            </a:r>
          </a:p>
          <a:p>
            <a:r>
              <a:rPr lang="en-US" sz="1600" dirty="0"/>
              <a:t>see </a:t>
            </a:r>
            <a:r>
              <a:rPr lang="en-US" sz="1600" dirty="0" err="1"/>
              <a:t>stl</a:t>
            </a:r>
            <a:r>
              <a:rPr lang="en-US" sz="1600" dirty="0"/>
              <a:t>() for similar seasonal/trend decomposition but using a loess smoother in Step 4 for the trend. </a:t>
            </a:r>
            <a:r>
              <a:rPr lang="en-US" sz="1600" dirty="0" err="1"/>
              <a:t>stl</a:t>
            </a:r>
            <a:r>
              <a:rPr lang="en-US" sz="1600" dirty="0"/>
              <a:t>() also uses a loess smoother for each of the seasonality indices, which can be useful if the </a:t>
            </a:r>
            <a:r>
              <a:rPr lang="en-US" sz="1600" dirty="0" err="1"/>
              <a:t>seasonalities</a:t>
            </a:r>
            <a:r>
              <a:rPr lang="en-US" sz="1600" dirty="0"/>
              <a:t> change over time</a:t>
            </a:r>
          </a:p>
        </p:txBody>
      </p:sp>
    </p:spTree>
    <p:extLst>
      <p:ext uri="{BB962C8B-B14F-4D97-AF65-F5344CB8AC3E}">
        <p14:creationId xmlns:p14="http://schemas.microsoft.com/office/powerpoint/2010/main" val="932746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2825"/>
          </a:xfrm>
        </p:spPr>
        <p:txBody>
          <a:bodyPr/>
          <a:lstStyle/>
          <a:p>
            <a:r>
              <a:rPr lang="en-US" dirty="0"/>
              <a:t>Results for Additive Model</a:t>
            </a:r>
          </a:p>
        </p:txBody>
      </p:sp>
      <p:pic>
        <p:nvPicPr>
          <p:cNvPr id="5017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7747" r="3262" b="6268"/>
          <a:stretch/>
        </p:blipFill>
        <p:spPr bwMode="auto">
          <a:xfrm>
            <a:off x="0" y="1045029"/>
            <a:ext cx="4407184" cy="570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9412" r="4385" b="7562"/>
          <a:stretch/>
        </p:blipFill>
        <p:spPr bwMode="auto">
          <a:xfrm>
            <a:off x="4784306" y="990420"/>
            <a:ext cx="4320505" cy="455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84306" y="5878286"/>
            <a:ext cx="4320505" cy="646331"/>
          </a:xfrm>
          <a:prstGeom prst="rect">
            <a:avLst/>
          </a:prstGeom>
          <a:noFill/>
        </p:spPr>
        <p:txBody>
          <a:bodyPr wrap="square" rtlCol="0">
            <a:spAutoFit/>
          </a:bodyPr>
          <a:lstStyle/>
          <a:p>
            <a:r>
              <a:rPr lang="en-US" dirty="0"/>
              <a:t>Do you see anything wrong with the additive decomposition model?</a:t>
            </a:r>
          </a:p>
        </p:txBody>
      </p:sp>
      <p:sp>
        <p:nvSpPr>
          <p:cNvPr id="4" name="TextBox 3">
            <a:extLst>
              <a:ext uri="{FF2B5EF4-FFF2-40B4-BE49-F238E27FC236}">
                <a16:creationId xmlns:a16="http://schemas.microsoft.com/office/drawing/2014/main" id="{BF6C1553-9000-C843-8281-EC7E1A7D3FFC}"/>
              </a:ext>
            </a:extLst>
          </p:cNvPr>
          <p:cNvSpPr txBox="1"/>
          <p:nvPr/>
        </p:nvSpPr>
        <p:spPr>
          <a:xfrm>
            <a:off x="457200" y="2377441"/>
            <a:ext cx="3467616" cy="369332"/>
          </a:xfrm>
          <a:prstGeom prst="rect">
            <a:avLst/>
          </a:prstGeom>
          <a:noFill/>
        </p:spPr>
        <p:txBody>
          <a:bodyPr wrap="none" rtlCol="0">
            <a:spAutoFit/>
          </a:bodyPr>
          <a:lstStyle/>
          <a:p>
            <a:r>
              <a:rPr lang="en-US" dirty="0"/>
              <a:t>Moving </a:t>
            </a:r>
            <a:r>
              <a:rPr lang="en-US" dirty="0" err="1"/>
              <a:t>avg</a:t>
            </a:r>
            <a:r>
              <a:rPr lang="en-US" dirty="0"/>
              <a:t> centered filter of t12</a:t>
            </a:r>
          </a:p>
        </p:txBody>
      </p:sp>
      <p:sp>
        <p:nvSpPr>
          <p:cNvPr id="7" name="TextBox 6">
            <a:extLst>
              <a:ext uri="{FF2B5EF4-FFF2-40B4-BE49-F238E27FC236}">
                <a16:creationId xmlns:a16="http://schemas.microsoft.com/office/drawing/2014/main" id="{6C1D09D3-F00C-3340-8B24-01B06AA46A84}"/>
              </a:ext>
            </a:extLst>
          </p:cNvPr>
          <p:cNvSpPr txBox="1"/>
          <p:nvPr/>
        </p:nvSpPr>
        <p:spPr>
          <a:xfrm>
            <a:off x="469785" y="6214030"/>
            <a:ext cx="3455032" cy="553998"/>
          </a:xfrm>
          <a:prstGeom prst="rect">
            <a:avLst/>
          </a:prstGeom>
          <a:noFill/>
        </p:spPr>
        <p:txBody>
          <a:bodyPr wrap="square" rtlCol="0">
            <a:spAutoFit/>
          </a:bodyPr>
          <a:lstStyle/>
          <a:p>
            <a:r>
              <a:rPr lang="en-US" sz="1600" dirty="0"/>
              <a:t>Residuals: Takes </a:t>
            </a:r>
            <a:r>
              <a:rPr lang="en-US" sz="1600" dirty="0" err="1"/>
              <a:t>obs</a:t>
            </a:r>
            <a:r>
              <a:rPr lang="en-US" sz="1600" dirty="0"/>
              <a:t> – </a:t>
            </a:r>
            <a:r>
              <a:rPr lang="en-US" sz="1400" dirty="0"/>
              <a:t>trend-seasonality (what’s left over</a:t>
            </a:r>
            <a:endParaRPr lang="en-US" sz="1600" dirty="0"/>
          </a:p>
        </p:txBody>
      </p:sp>
      <p:sp>
        <p:nvSpPr>
          <p:cNvPr id="5" name="Rectangle 4">
            <a:extLst>
              <a:ext uri="{FF2B5EF4-FFF2-40B4-BE49-F238E27FC236}">
                <a16:creationId xmlns:a16="http://schemas.microsoft.com/office/drawing/2014/main" id="{0A1BBF7D-FB80-BF49-BE61-6BA47256009A}"/>
              </a:ext>
            </a:extLst>
          </p:cNvPr>
          <p:cNvSpPr/>
          <p:nvPr/>
        </p:nvSpPr>
        <p:spPr>
          <a:xfrm>
            <a:off x="469784" y="4774700"/>
            <a:ext cx="3644811" cy="523220"/>
          </a:xfrm>
          <a:prstGeom prst="rect">
            <a:avLst/>
          </a:prstGeom>
        </p:spPr>
        <p:txBody>
          <a:bodyPr wrap="square">
            <a:spAutoFit/>
          </a:bodyPr>
          <a:lstStyle/>
          <a:p>
            <a:r>
              <a:rPr lang="en-US" sz="1400" dirty="0"/>
              <a:t>Takes </a:t>
            </a:r>
            <a:r>
              <a:rPr lang="en-US" sz="1400" dirty="0" err="1"/>
              <a:t>obs</a:t>
            </a:r>
            <a:r>
              <a:rPr lang="en-US" sz="1400" dirty="0"/>
              <a:t> – trend then </a:t>
            </a:r>
            <a:r>
              <a:rPr lang="en-US" sz="1400" dirty="0" err="1"/>
              <a:t>avg</a:t>
            </a:r>
            <a:r>
              <a:rPr lang="en-US" sz="1400" dirty="0"/>
              <a:t> over seasonal </a:t>
            </a:r>
            <a:r>
              <a:rPr lang="en-US" sz="1400" dirty="0" err="1"/>
              <a:t>indicies</a:t>
            </a:r>
            <a:endParaRPr lang="en-US" sz="1400" dirty="0"/>
          </a:p>
        </p:txBody>
      </p:sp>
    </p:spTree>
    <p:extLst>
      <p:ext uri="{BB962C8B-B14F-4D97-AF65-F5344CB8AC3E}">
        <p14:creationId xmlns:p14="http://schemas.microsoft.com/office/powerpoint/2010/main" val="2320324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2825"/>
          </a:xfrm>
        </p:spPr>
        <p:txBody>
          <a:bodyPr/>
          <a:lstStyle/>
          <a:p>
            <a:r>
              <a:rPr lang="en-US" dirty="0"/>
              <a:t>Results for Multiplicative Model</a:t>
            </a:r>
          </a:p>
        </p:txBody>
      </p:sp>
      <p:pic>
        <p:nvPicPr>
          <p:cNvPr id="5120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7379" r="3037" b="6453"/>
          <a:stretch/>
        </p:blipFill>
        <p:spPr bwMode="auto">
          <a:xfrm>
            <a:off x="13064" y="1022309"/>
            <a:ext cx="4885508" cy="582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9781" r="5285" b="7193"/>
          <a:stretch/>
        </p:blipFill>
        <p:spPr bwMode="auto">
          <a:xfrm>
            <a:off x="4970217" y="1685106"/>
            <a:ext cx="4030092" cy="429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919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BE38-81F1-8F41-87A7-F123367DCC24}"/>
              </a:ext>
            </a:extLst>
          </p:cNvPr>
          <p:cNvSpPr>
            <a:spLocks noGrp="1"/>
          </p:cNvSpPr>
          <p:nvPr>
            <p:ph type="title"/>
          </p:nvPr>
        </p:nvSpPr>
        <p:spPr/>
        <p:txBody>
          <a:bodyPr/>
          <a:lstStyle/>
          <a:p>
            <a:r>
              <a:rPr lang="en-US" dirty="0"/>
              <a:t>STAHP HERE</a:t>
            </a:r>
          </a:p>
        </p:txBody>
      </p:sp>
    </p:spTree>
    <p:extLst>
      <p:ext uri="{BB962C8B-B14F-4D97-AF65-F5344CB8AC3E}">
        <p14:creationId xmlns:p14="http://schemas.microsoft.com/office/powerpoint/2010/main" val="97243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a:t>Fits, Forecasts, and Residuals for Decomposition Models</a:t>
            </a:r>
          </a:p>
        </p:txBody>
      </p:sp>
      <p:sp>
        <p:nvSpPr>
          <p:cNvPr id="17414" name="Rectangle 3"/>
          <p:cNvSpPr>
            <a:spLocks noGrp="1" noChangeArrowheads="1"/>
          </p:cNvSpPr>
          <p:nvPr>
            <p:ph type="body" idx="1"/>
          </p:nvPr>
        </p:nvSpPr>
        <p:spPr/>
        <p:txBody>
          <a:bodyPr/>
          <a:lstStyle/>
          <a:p>
            <a:pPr eaLnBrk="1" hangingPunct="1"/>
            <a:r>
              <a:rPr lang="en-US" dirty="0"/>
              <a:t>After fitting a decomposition model, the fits, forecasts (which requires a parametric trend to extrapolate), and residuals are</a:t>
            </a:r>
          </a:p>
          <a:p>
            <a:pPr eaLnBrk="1" hangingPunct="1"/>
            <a:endParaRPr lang="en-US" dirty="0"/>
          </a:p>
          <a:p>
            <a:pPr eaLnBrk="1" hangingPunct="1"/>
            <a:endParaRPr lang="en-US" dirty="0"/>
          </a:p>
          <a:p>
            <a:pPr eaLnBrk="1" hangingPunct="1"/>
            <a:endParaRPr lang="en-US" dirty="0"/>
          </a:p>
          <a:p>
            <a:pPr eaLnBrk="1" hangingPunct="1">
              <a:buFontTx/>
              <a:buNone/>
            </a:pPr>
            <a:endParaRPr lang="en-US" dirty="0"/>
          </a:p>
          <a:p>
            <a:pPr eaLnBrk="1" hangingPunct="1">
              <a:buFontTx/>
              <a:buNone/>
            </a:pPr>
            <a:endParaRPr lang="en-US" dirty="0"/>
          </a:p>
          <a:p>
            <a:pPr eaLnBrk="1" hangingPunct="1">
              <a:buFontTx/>
              <a:buNone/>
            </a:pPr>
            <a:endParaRPr lang="en-US" dirty="0"/>
          </a:p>
          <a:p>
            <a:pPr eaLnBrk="1" hangingPunct="1"/>
            <a:r>
              <a:rPr lang="en-US" dirty="0"/>
              <a:t>Beware forecasting with decomposition methods!!</a:t>
            </a:r>
          </a:p>
          <a:p>
            <a:pPr lvl="1" eaLnBrk="1" hangingPunct="1"/>
            <a:r>
              <a:rPr lang="en-US" sz="2000" dirty="0"/>
              <a:t>parametric trends often fit poorest at the ends of the data</a:t>
            </a:r>
          </a:p>
          <a:p>
            <a:pPr lvl="1" eaLnBrk="1" hangingPunct="1"/>
            <a:r>
              <a:rPr lang="en-US" sz="2000" dirty="0"/>
              <a:t>the </a:t>
            </a:r>
            <a:r>
              <a:rPr lang="en-US" sz="2000" dirty="0" err="1"/>
              <a:t>seasonalities</a:t>
            </a:r>
            <a:r>
              <a:rPr lang="en-US" sz="2000" dirty="0"/>
              <a:t> and trend may change over time</a:t>
            </a:r>
          </a:p>
          <a:p>
            <a:pPr lvl="1" eaLnBrk="1" hangingPunct="1"/>
            <a:r>
              <a:rPr lang="en-US" sz="2000" dirty="0"/>
              <a:t>Holt-Winters and ARIMA are usually better for forecasting</a:t>
            </a:r>
          </a:p>
        </p:txBody>
      </p:sp>
      <p:graphicFrame>
        <p:nvGraphicFramePr>
          <p:cNvPr id="17410" name="Object 4"/>
          <p:cNvGraphicFramePr>
            <a:graphicFrameLocks noChangeAspect="1"/>
          </p:cNvGraphicFramePr>
          <p:nvPr>
            <p:extLst>
              <p:ext uri="{D42A27DB-BD31-4B8C-83A1-F6EECF244321}">
                <p14:modId xmlns:p14="http://schemas.microsoft.com/office/powerpoint/2010/main" val="897763702"/>
              </p:ext>
            </p:extLst>
          </p:nvPr>
        </p:nvGraphicFramePr>
        <p:xfrm>
          <a:off x="1141640" y="3370897"/>
          <a:ext cx="7154863" cy="966787"/>
        </p:xfrm>
        <a:graphic>
          <a:graphicData uri="http://schemas.openxmlformats.org/presentationml/2006/ole">
            <mc:AlternateContent xmlns:mc="http://schemas.openxmlformats.org/markup-compatibility/2006">
              <mc:Choice xmlns:v="urn:schemas-microsoft-com:vml" Requires="v">
                <p:oleObj spid="_x0000_s26953" name="Equation" r:id="rId3" imgW="3568680" imgH="482400" progId="Equation.3">
                  <p:embed/>
                </p:oleObj>
              </mc:Choice>
              <mc:Fallback>
                <p:oleObj name="Equation" r:id="rId3" imgW="35686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640" y="3370897"/>
                        <a:ext cx="7154863"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5"/>
          <p:cNvGraphicFramePr>
            <a:graphicFrameLocks noChangeAspect="1"/>
          </p:cNvGraphicFramePr>
          <p:nvPr>
            <p:extLst>
              <p:ext uri="{D42A27DB-BD31-4B8C-83A1-F6EECF244321}">
                <p14:modId xmlns:p14="http://schemas.microsoft.com/office/powerpoint/2010/main" val="1048253853"/>
              </p:ext>
            </p:extLst>
          </p:nvPr>
        </p:nvGraphicFramePr>
        <p:xfrm>
          <a:off x="1187315" y="4320493"/>
          <a:ext cx="1833562" cy="511175"/>
        </p:xfrm>
        <a:graphic>
          <a:graphicData uri="http://schemas.openxmlformats.org/presentationml/2006/ole">
            <mc:AlternateContent xmlns:mc="http://schemas.openxmlformats.org/markup-compatibility/2006">
              <mc:Choice xmlns:v="urn:schemas-microsoft-com:vml" Requires="v">
                <p:oleObj spid="_x0000_s26954" name="Equation" r:id="rId5" imgW="914400" imgH="253800" progId="Equation.3">
                  <p:embed/>
                </p:oleObj>
              </mc:Choice>
              <mc:Fallback>
                <p:oleObj name="Equation" r:id="rId5" imgW="914400" imgH="253800" progId="Equation.3">
                  <p:embed/>
                  <p:pic>
                    <p:nvPicPr>
                      <p:cNvPr id="0" name=""/>
                      <p:cNvPicPr>
                        <a:picLocks noChangeAspect="1" noChangeArrowheads="1"/>
                      </p:cNvPicPr>
                      <p:nvPr/>
                    </p:nvPicPr>
                    <p:blipFill>
                      <a:blip r:embed="rId6"/>
                      <a:srcRect/>
                      <a:stretch>
                        <a:fillRect/>
                      </a:stretch>
                    </p:blipFill>
                    <p:spPr bwMode="auto">
                      <a:xfrm>
                        <a:off x="1187315" y="4320493"/>
                        <a:ext cx="183356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6"/>
          <p:cNvGraphicFramePr>
            <a:graphicFrameLocks noChangeAspect="1"/>
          </p:cNvGraphicFramePr>
          <p:nvPr>
            <p:extLst>
              <p:ext uri="{D42A27DB-BD31-4B8C-83A1-F6EECF244321}">
                <p14:modId xmlns:p14="http://schemas.microsoft.com/office/powerpoint/2010/main" val="2918870561"/>
              </p:ext>
            </p:extLst>
          </p:nvPr>
        </p:nvGraphicFramePr>
        <p:xfrm>
          <a:off x="1125538" y="2369867"/>
          <a:ext cx="6797675" cy="966787"/>
        </p:xfrm>
        <a:graphic>
          <a:graphicData uri="http://schemas.openxmlformats.org/presentationml/2006/ole">
            <mc:AlternateContent xmlns:mc="http://schemas.openxmlformats.org/markup-compatibility/2006">
              <mc:Choice xmlns:v="urn:schemas-microsoft-com:vml" Requires="v">
                <p:oleObj spid="_x0000_s26955" name="Equation" r:id="rId7" imgW="3390840" imgH="482400" progId="Equation.3">
                  <p:embed/>
                </p:oleObj>
              </mc:Choice>
              <mc:Fallback>
                <p:oleObj name="Equation" r:id="rId7" imgW="3390840" imgH="482400" progId="Equation.3">
                  <p:embed/>
                  <p:pic>
                    <p:nvPicPr>
                      <p:cNvPr id="0" name=""/>
                      <p:cNvPicPr>
                        <a:picLocks noChangeAspect="1" noChangeArrowheads="1"/>
                      </p:cNvPicPr>
                      <p:nvPr/>
                    </p:nvPicPr>
                    <p:blipFill>
                      <a:blip r:embed="rId8"/>
                      <a:srcRect/>
                      <a:stretch>
                        <a:fillRect/>
                      </a:stretch>
                    </p:blipFill>
                    <p:spPr bwMode="auto">
                      <a:xfrm>
                        <a:off x="1125538" y="2369867"/>
                        <a:ext cx="6797675"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1417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In the decomposition model results, why are there no trend and residuals estimated for the first six months and last six months?</a:t>
            </a:r>
          </a:p>
          <a:p>
            <a:r>
              <a:rPr lang="en-US" dirty="0"/>
              <a:t>For parametric trends, why would the fit tend to be poorest at the ends of the data?</a:t>
            </a:r>
          </a:p>
          <a:p>
            <a:r>
              <a:rPr lang="en-US" dirty="0"/>
              <a:t>If the </a:t>
            </a:r>
            <a:r>
              <a:rPr lang="en-US" dirty="0" err="1"/>
              <a:t>seasonalities</a:t>
            </a:r>
            <a:r>
              <a:rPr lang="en-US" dirty="0"/>
              <a:t> and trend change over time, why would Holt-Winters forecasts be less adversely affected by this than decomposition methods?</a:t>
            </a:r>
          </a:p>
          <a:p>
            <a:endParaRPr lang="en-US" dirty="0"/>
          </a:p>
          <a:p>
            <a:endParaRPr lang="en-US" dirty="0"/>
          </a:p>
        </p:txBody>
      </p:sp>
    </p:spTree>
    <p:extLst>
      <p:ext uri="{BB962C8B-B14F-4D97-AF65-F5344CB8AC3E}">
        <p14:creationId xmlns:p14="http://schemas.microsoft.com/office/powerpoint/2010/main" val="627733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t>ARIMA Time Series Models</a:t>
            </a:r>
          </a:p>
        </p:txBody>
      </p:sp>
      <p:sp>
        <p:nvSpPr>
          <p:cNvPr id="62467" name="Content Placeholder 2"/>
          <p:cNvSpPr>
            <a:spLocks noGrp="1"/>
          </p:cNvSpPr>
          <p:nvPr>
            <p:ph idx="1"/>
          </p:nvPr>
        </p:nvSpPr>
        <p:spPr/>
        <p:txBody>
          <a:bodyPr/>
          <a:lstStyle/>
          <a:p>
            <a:r>
              <a:rPr lang="en-US" dirty="0"/>
              <a:t>EWMA, Holt, Holt-Winters, and decomposition methods fit many IE/OR and business analytics forecasting and analysis problems, but </a:t>
            </a:r>
            <a:r>
              <a:rPr lang="en-US" b="1" dirty="0"/>
              <a:t>drawbacks are</a:t>
            </a:r>
            <a:r>
              <a:rPr lang="en-US" dirty="0"/>
              <a:t>:</a:t>
            </a:r>
          </a:p>
          <a:p>
            <a:pPr lvl="1"/>
            <a:r>
              <a:rPr lang="en-US" dirty="0"/>
              <a:t>EWMA, Holt, Holt-Winters are more for forecasting than explanatory analysis</a:t>
            </a:r>
          </a:p>
          <a:p>
            <a:pPr lvl="1"/>
            <a:r>
              <a:rPr lang="en-US" dirty="0"/>
              <a:t>Decomposition analysis only fits trends and </a:t>
            </a:r>
            <a:r>
              <a:rPr lang="en-US" dirty="0" err="1"/>
              <a:t>seasonalities</a:t>
            </a:r>
            <a:r>
              <a:rPr lang="en-US" dirty="0"/>
              <a:t> and is risky for forecasting</a:t>
            </a:r>
          </a:p>
          <a:p>
            <a:pPr lvl="1"/>
            <a:r>
              <a:rPr lang="en-US" dirty="0"/>
              <a:t>Neither account for general autocorrelation in data </a:t>
            </a:r>
          </a:p>
          <a:p>
            <a:r>
              <a:rPr lang="en-US" b="1" dirty="0"/>
              <a:t>Autoregressive Integrated Moving Average</a:t>
            </a:r>
            <a:r>
              <a:rPr lang="en-US" dirty="0"/>
              <a:t> (ARIMA) modeling is an alternative that:</a:t>
            </a:r>
          </a:p>
          <a:p>
            <a:pPr lvl="1"/>
            <a:r>
              <a:rPr lang="en-US" dirty="0"/>
              <a:t>Accounts for very general autocorrelation behavior </a:t>
            </a:r>
          </a:p>
          <a:p>
            <a:pPr lvl="1"/>
            <a:r>
              <a:rPr lang="en-US" dirty="0"/>
              <a:t>Good for forecasting and explanatory purposes</a:t>
            </a:r>
          </a:p>
          <a:p>
            <a:pPr lvl="1"/>
            <a:r>
              <a:rPr lang="en-US" dirty="0"/>
              <a:t>Can easily incorporate other predictors in regression </a:t>
            </a:r>
          </a:p>
        </p:txBody>
      </p:sp>
    </p:spTree>
    <p:extLst>
      <p:ext uri="{BB962C8B-B14F-4D97-AF65-F5344CB8AC3E}">
        <p14:creationId xmlns:p14="http://schemas.microsoft.com/office/powerpoint/2010/main" val="934064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Four Components of a Time Series </a:t>
            </a:r>
          </a:p>
        </p:txBody>
      </p:sp>
      <p:sp>
        <p:nvSpPr>
          <p:cNvPr id="31747" name="Rectangle 3"/>
          <p:cNvSpPr>
            <a:spLocks noGrp="1" noChangeArrowheads="1"/>
          </p:cNvSpPr>
          <p:nvPr>
            <p:ph type="body" idx="1"/>
          </p:nvPr>
        </p:nvSpPr>
        <p:spPr/>
        <p:txBody>
          <a:bodyPr/>
          <a:lstStyle/>
          <a:p>
            <a:pPr eaLnBrk="1" hangingPunct="1"/>
            <a:r>
              <a:rPr lang="en-US" dirty="0"/>
              <a:t>Traditionally, we view a time series as an aggregate of four components:</a:t>
            </a:r>
          </a:p>
          <a:p>
            <a:pPr lvl="1" eaLnBrk="1" hangingPunct="1">
              <a:spcBef>
                <a:spcPct val="60000"/>
              </a:spcBef>
            </a:pPr>
            <a:r>
              <a:rPr lang="en-US" b="1" dirty="0"/>
              <a:t>Trend</a:t>
            </a:r>
            <a:r>
              <a:rPr lang="en-US" dirty="0"/>
              <a:t>, </a:t>
            </a:r>
            <a:r>
              <a:rPr lang="en-US" i="1" dirty="0" err="1">
                <a:latin typeface="Times New Roman" pitchFamily="18" charset="0"/>
              </a:rPr>
              <a:t>T</a:t>
            </a:r>
            <a:r>
              <a:rPr lang="en-US" i="1" baseline="-25000" dirty="0" err="1">
                <a:latin typeface="Times New Roman" pitchFamily="18" charset="0"/>
              </a:rPr>
              <a:t>t</a:t>
            </a:r>
            <a:r>
              <a:rPr lang="en-US" dirty="0"/>
              <a:t>: a deterministic linear, quadratic, exponential, etc. pattern over time</a:t>
            </a:r>
          </a:p>
          <a:p>
            <a:pPr lvl="1" eaLnBrk="1" hangingPunct="1">
              <a:spcBef>
                <a:spcPct val="60000"/>
              </a:spcBef>
            </a:pPr>
            <a:r>
              <a:rPr lang="en-US" b="1" dirty="0"/>
              <a:t>Seasonal</a:t>
            </a:r>
            <a:r>
              <a:rPr lang="en-US" dirty="0"/>
              <a:t>, </a:t>
            </a:r>
            <a:r>
              <a:rPr lang="en-US" i="1" dirty="0">
                <a:latin typeface="Times New Roman" pitchFamily="18" charset="0"/>
              </a:rPr>
              <a:t>S</a:t>
            </a:r>
            <a:r>
              <a:rPr lang="en-US" i="1" baseline="-25000" dirty="0">
                <a:latin typeface="Times New Roman" pitchFamily="18" charset="0"/>
              </a:rPr>
              <a:t>t</a:t>
            </a:r>
            <a:r>
              <a:rPr lang="en-US" dirty="0"/>
              <a:t>: up/down variations with a </a:t>
            </a:r>
            <a:r>
              <a:rPr lang="en-US" i="1" u="sng" dirty="0"/>
              <a:t>regular</a:t>
            </a:r>
            <a:r>
              <a:rPr lang="en-US" dirty="0"/>
              <a:t> period (yearly, weekly, daily, etc.)</a:t>
            </a:r>
          </a:p>
          <a:p>
            <a:pPr lvl="1" eaLnBrk="1" hangingPunct="1">
              <a:spcBef>
                <a:spcPct val="60000"/>
              </a:spcBef>
            </a:pPr>
            <a:r>
              <a:rPr lang="en-US" b="1" dirty="0"/>
              <a:t>Cyclical</a:t>
            </a:r>
            <a:r>
              <a:rPr lang="en-US" dirty="0"/>
              <a:t>, </a:t>
            </a:r>
            <a:r>
              <a:rPr lang="en-US" i="1" dirty="0">
                <a:latin typeface="Times New Roman" pitchFamily="18" charset="0"/>
              </a:rPr>
              <a:t>C</a:t>
            </a:r>
            <a:r>
              <a:rPr lang="en-US" i="1" baseline="-25000" dirty="0">
                <a:latin typeface="Times New Roman" pitchFamily="18" charset="0"/>
              </a:rPr>
              <a:t>t</a:t>
            </a:r>
            <a:r>
              <a:rPr lang="en-US" dirty="0"/>
              <a:t>: random longer-term up/down variations with an </a:t>
            </a:r>
            <a:r>
              <a:rPr lang="en-US" i="1" u="sng" dirty="0"/>
              <a:t>irregular</a:t>
            </a:r>
            <a:r>
              <a:rPr lang="en-US" dirty="0"/>
              <a:t> period (often tied to the economy as a whole, war, natural disasters, etc.)</a:t>
            </a:r>
          </a:p>
          <a:p>
            <a:pPr lvl="1" eaLnBrk="1" hangingPunct="1">
              <a:spcBef>
                <a:spcPct val="60000"/>
              </a:spcBef>
            </a:pPr>
            <a:r>
              <a:rPr lang="en-US" b="1" dirty="0"/>
              <a:t>Random</a:t>
            </a:r>
            <a:r>
              <a:rPr lang="en-US" dirty="0"/>
              <a:t>, </a:t>
            </a:r>
            <a:r>
              <a:rPr lang="en-US" i="1" dirty="0" err="1">
                <a:latin typeface="Times New Roman" pitchFamily="18" charset="0"/>
              </a:rPr>
              <a:t>R</a:t>
            </a:r>
            <a:r>
              <a:rPr lang="en-US" i="1" baseline="-25000" dirty="0" err="1">
                <a:latin typeface="Times New Roman" pitchFamily="18" charset="0"/>
              </a:rPr>
              <a:t>t</a:t>
            </a:r>
            <a:r>
              <a:rPr lang="en-US" dirty="0"/>
              <a:t>: the completely random, totally unpredictable part that is left over</a:t>
            </a:r>
          </a:p>
        </p:txBody>
      </p:sp>
    </p:spTree>
    <p:extLst>
      <p:ext uri="{BB962C8B-B14F-4D97-AF65-F5344CB8AC3E}">
        <p14:creationId xmlns:p14="http://schemas.microsoft.com/office/powerpoint/2010/main" val="2190565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t>Basic Idea Behind ARIMA Modeling</a:t>
            </a:r>
          </a:p>
        </p:txBody>
      </p:sp>
      <p:sp>
        <p:nvSpPr>
          <p:cNvPr id="63491" name="Content Placeholder 2"/>
          <p:cNvSpPr>
            <a:spLocks noGrp="1"/>
          </p:cNvSpPr>
          <p:nvPr>
            <p:ph idx="1"/>
          </p:nvPr>
        </p:nvSpPr>
        <p:spPr/>
        <p:txBody>
          <a:bodyPr/>
          <a:lstStyle/>
          <a:p>
            <a:r>
              <a:rPr lang="en-US" dirty="0"/>
              <a:t>Given a sample of time series data </a:t>
            </a:r>
            <a:r>
              <a:rPr lang="en-US" dirty="0">
                <a:latin typeface="Times New Roman" pitchFamily="18" charset="0"/>
              </a:rPr>
              <a:t>{</a:t>
            </a:r>
            <a:r>
              <a:rPr lang="en-US" i="1" dirty="0" err="1">
                <a:latin typeface="Times New Roman" pitchFamily="18" charset="0"/>
              </a:rPr>
              <a:t>y</a:t>
            </a:r>
            <a:r>
              <a:rPr lang="en-US" i="1" baseline="-25000" dirty="0" err="1">
                <a:latin typeface="Times New Roman" pitchFamily="18" charset="0"/>
              </a:rPr>
              <a:t>t</a:t>
            </a:r>
            <a:r>
              <a:rPr lang="en-US" dirty="0">
                <a:latin typeface="Times New Roman" pitchFamily="18" charset="0"/>
              </a:rPr>
              <a:t>: </a:t>
            </a:r>
            <a:r>
              <a:rPr lang="en-US" i="1" dirty="0">
                <a:latin typeface="Times New Roman" pitchFamily="18" charset="0"/>
              </a:rPr>
              <a:t>t</a:t>
            </a:r>
            <a:r>
              <a:rPr lang="en-US" dirty="0">
                <a:latin typeface="Times New Roman" pitchFamily="18" charset="0"/>
              </a:rPr>
              <a:t> = 1, 2, . . ., </a:t>
            </a:r>
            <a:r>
              <a:rPr lang="en-US" i="1" dirty="0">
                <a:latin typeface="Times New Roman" pitchFamily="18" charset="0"/>
              </a:rPr>
              <a:t>N</a:t>
            </a:r>
            <a:r>
              <a:rPr lang="en-US" dirty="0">
                <a:latin typeface="Times New Roman" pitchFamily="18" charset="0"/>
              </a:rPr>
              <a:t>}</a:t>
            </a:r>
            <a:r>
              <a:rPr lang="en-US" dirty="0"/>
              <a:t>, fit a regression model with:</a:t>
            </a:r>
          </a:p>
          <a:p>
            <a:pPr lvl="1"/>
            <a:r>
              <a:rPr lang="en-US" dirty="0"/>
              <a:t>response:	</a:t>
            </a:r>
            <a:r>
              <a:rPr lang="en-US" dirty="0">
                <a:latin typeface="Times New Roman" pitchFamily="18" charset="0"/>
              </a:rPr>
              <a:t> </a:t>
            </a:r>
            <a:r>
              <a:rPr lang="en-US" i="1" dirty="0" err="1">
                <a:latin typeface="Times New Roman" pitchFamily="18" charset="0"/>
              </a:rPr>
              <a:t>y</a:t>
            </a:r>
            <a:r>
              <a:rPr lang="en-US" i="1" baseline="-25000" dirty="0" err="1">
                <a:latin typeface="Times New Roman" pitchFamily="18" charset="0"/>
              </a:rPr>
              <a:t>t</a:t>
            </a:r>
            <a:endParaRPr lang="en-US" dirty="0"/>
          </a:p>
          <a:p>
            <a:pPr lvl="1"/>
            <a:r>
              <a:rPr lang="en-US" dirty="0"/>
              <a:t>predictors:	</a:t>
            </a:r>
            <a:r>
              <a:rPr lang="en-US" i="1" dirty="0">
                <a:latin typeface="Times New Roman" pitchFamily="18" charset="0"/>
              </a:rPr>
              <a:t> y</a:t>
            </a:r>
            <a:r>
              <a:rPr lang="en-US" i="1" baseline="-25000" dirty="0">
                <a:latin typeface="Times New Roman" pitchFamily="18" charset="0"/>
              </a:rPr>
              <a:t>t-</a:t>
            </a:r>
            <a:r>
              <a:rPr lang="en-US" baseline="-25000" dirty="0">
                <a:latin typeface="Times New Roman" pitchFamily="18" charset="0"/>
              </a:rPr>
              <a:t>1</a:t>
            </a:r>
            <a:r>
              <a:rPr lang="en-US" dirty="0">
                <a:latin typeface="Times New Roman" pitchFamily="18" charset="0"/>
              </a:rPr>
              <a:t>, </a:t>
            </a:r>
            <a:r>
              <a:rPr lang="en-US" i="1" dirty="0">
                <a:latin typeface="Times New Roman" pitchFamily="18" charset="0"/>
              </a:rPr>
              <a:t>y</a:t>
            </a:r>
            <a:r>
              <a:rPr lang="en-US" i="1" baseline="-25000" dirty="0">
                <a:latin typeface="Times New Roman" pitchFamily="18" charset="0"/>
              </a:rPr>
              <a:t>t-</a:t>
            </a:r>
            <a:r>
              <a:rPr lang="en-US" baseline="-25000" dirty="0">
                <a:latin typeface="Times New Roman" pitchFamily="18" charset="0"/>
              </a:rPr>
              <a:t>2</a:t>
            </a:r>
            <a:r>
              <a:rPr lang="en-US" dirty="0">
                <a:latin typeface="Times New Roman" pitchFamily="18" charset="0"/>
              </a:rPr>
              <a:t>, etc.</a:t>
            </a:r>
          </a:p>
          <a:p>
            <a:pPr lvl="1"/>
            <a:endParaRPr lang="en-US" dirty="0"/>
          </a:p>
          <a:p>
            <a:pPr lvl="1"/>
            <a:endParaRPr lang="en-US" dirty="0"/>
          </a:p>
          <a:p>
            <a:pPr lvl="1"/>
            <a:r>
              <a:rPr lang="en-US" dirty="0"/>
              <a:t>e.g. fit a regression with:</a:t>
            </a:r>
          </a:p>
          <a:p>
            <a:pPr>
              <a:buFontTx/>
              <a:buNone/>
            </a:pPr>
            <a:endParaRPr lang="en-US" dirty="0"/>
          </a:p>
          <a:p>
            <a:pPr marL="0" indent="0">
              <a:buNone/>
            </a:pPr>
            <a:endParaRPr lang="en-US" dirty="0"/>
          </a:p>
          <a:p>
            <a:r>
              <a:rPr lang="en-US" dirty="0"/>
              <a:t>Use the fitted model to:</a:t>
            </a:r>
          </a:p>
          <a:p>
            <a:pPr lvl="1"/>
            <a:r>
              <a:rPr lang="en-US" dirty="0"/>
              <a:t>understand the nature of the data (explanatory)</a:t>
            </a:r>
          </a:p>
          <a:p>
            <a:pPr lvl="1"/>
            <a:r>
              <a:rPr lang="en-US" dirty="0"/>
              <a:t>forecast future </a:t>
            </a:r>
            <a:r>
              <a:rPr lang="en-US" i="1" dirty="0">
                <a:latin typeface="Times New Roman" pitchFamily="18" charset="0"/>
              </a:rPr>
              <a:t>y</a:t>
            </a:r>
            <a:r>
              <a:rPr lang="en-US" dirty="0"/>
              <a:t>'s</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702714550"/>
              </p:ext>
            </p:extLst>
          </p:nvPr>
        </p:nvGraphicFramePr>
        <p:xfrm>
          <a:off x="4754918" y="3187335"/>
          <a:ext cx="990600" cy="1752600"/>
        </p:xfrm>
        <a:graphic>
          <a:graphicData uri="http://schemas.openxmlformats.org/presentationml/2006/ole">
            <mc:AlternateContent xmlns:mc="http://schemas.openxmlformats.org/markup-compatibility/2006">
              <mc:Choice xmlns:v="urn:schemas-microsoft-com:vml" Requires="v">
                <p:oleObj spid="_x0000_s36981" name="Equation" r:id="rId3" imgW="660400" imgH="1168400" progId="Equation.3">
                  <p:embed/>
                </p:oleObj>
              </mc:Choice>
              <mc:Fallback>
                <p:oleObj name="Equation" r:id="rId3" imgW="660400" imgH="11684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918" y="3187335"/>
                        <a:ext cx="9906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94805542"/>
              </p:ext>
            </p:extLst>
          </p:nvPr>
        </p:nvGraphicFramePr>
        <p:xfrm>
          <a:off x="6217941" y="3148146"/>
          <a:ext cx="2228850" cy="1752600"/>
        </p:xfrm>
        <a:graphic>
          <a:graphicData uri="http://schemas.openxmlformats.org/presentationml/2006/ole">
            <mc:AlternateContent xmlns:mc="http://schemas.openxmlformats.org/markup-compatibility/2006">
              <mc:Choice xmlns:v="urn:schemas-microsoft-com:vml" Requires="v">
                <p:oleObj spid="_x0000_s36982" name="Equation" r:id="rId5" imgW="1485900" imgH="1168400" progId="Equation.3">
                  <p:embed/>
                </p:oleObj>
              </mc:Choice>
              <mc:Fallback>
                <p:oleObj name="Equation" r:id="rId5" imgW="1485900" imgH="1168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7941" y="3148146"/>
                        <a:ext cx="222885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4863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t>Pure Autoregressive (AR) Models</a:t>
            </a:r>
          </a:p>
        </p:txBody>
      </p:sp>
      <p:sp>
        <p:nvSpPr>
          <p:cNvPr id="64515" name="Content Placeholder 2"/>
          <p:cNvSpPr>
            <a:spLocks noGrp="1"/>
          </p:cNvSpPr>
          <p:nvPr>
            <p:ph idx="1"/>
          </p:nvPr>
        </p:nvSpPr>
        <p:spPr>
          <a:xfrm>
            <a:off x="400050" y="1168400"/>
            <a:ext cx="8743950" cy="5251450"/>
          </a:xfrm>
        </p:spPr>
        <p:txBody>
          <a:bodyPr/>
          <a:lstStyle/>
          <a:p>
            <a:r>
              <a:rPr lang="en-US"/>
              <a:t>A first-order AR model [denoted AR(1)] is:</a:t>
            </a:r>
          </a:p>
          <a:p>
            <a:pPr lvl="1">
              <a:spcBef>
                <a:spcPts val="1500"/>
              </a:spcBef>
              <a:spcAft>
                <a:spcPts val="1500"/>
              </a:spcAft>
              <a:buFont typeface="Wingdings" pitchFamily="2" charset="2"/>
              <a:buNone/>
            </a:pPr>
            <a:r>
              <a:rPr lang="en-US" i="1">
                <a:latin typeface="Times New Roman" pitchFamily="18" charset="0"/>
              </a:rPr>
              <a:t>	y</a:t>
            </a:r>
            <a:r>
              <a:rPr lang="en-US" i="1" baseline="-25000">
                <a:latin typeface="Times New Roman" pitchFamily="18" charset="0"/>
              </a:rPr>
              <a:t>t</a:t>
            </a:r>
            <a:r>
              <a:rPr lang="en-US">
                <a:latin typeface="Times New Roman" pitchFamily="18" charset="0"/>
              </a:rPr>
              <a:t> = </a:t>
            </a:r>
            <a:r>
              <a:rPr lang="en-US" i="1">
                <a:latin typeface="Symbol" pitchFamily="18" charset="2"/>
              </a:rPr>
              <a:t>d</a:t>
            </a:r>
            <a:r>
              <a:rPr lang="en-US" i="1">
                <a:latin typeface="Times New Roman" pitchFamily="18" charset="0"/>
              </a:rPr>
              <a:t> + </a:t>
            </a:r>
            <a:r>
              <a:rPr lang="en-US" i="1">
                <a:latin typeface="Symbol" pitchFamily="18" charset="2"/>
              </a:rPr>
              <a:t>f</a:t>
            </a:r>
            <a:r>
              <a:rPr lang="en-US" baseline="-25000">
                <a:latin typeface="Times New Roman" pitchFamily="18" charset="0"/>
              </a:rPr>
              <a:t>1</a:t>
            </a:r>
            <a:r>
              <a:rPr lang="en-US" i="1">
                <a:latin typeface="Times New Roman" pitchFamily="18" charset="0"/>
              </a:rPr>
              <a:t>y</a:t>
            </a:r>
            <a:r>
              <a:rPr lang="en-US" i="1" baseline="-25000">
                <a:latin typeface="Times New Roman" pitchFamily="18" charset="0"/>
              </a:rPr>
              <a:t>t</a:t>
            </a:r>
            <a:r>
              <a:rPr lang="en-US" baseline="-25000">
                <a:latin typeface="Times New Roman" pitchFamily="18" charset="0"/>
              </a:rPr>
              <a:t>-1</a:t>
            </a:r>
            <a:r>
              <a:rPr lang="en-US" i="1">
                <a:latin typeface="Times New Roman" pitchFamily="18" charset="0"/>
              </a:rPr>
              <a:t> + </a:t>
            </a:r>
            <a:r>
              <a:rPr lang="en-US" i="1">
                <a:latin typeface="Symbol" pitchFamily="18" charset="2"/>
              </a:rPr>
              <a:t>e</a:t>
            </a:r>
            <a:r>
              <a:rPr lang="en-US" i="1" baseline="-25000">
                <a:latin typeface="Times New Roman" pitchFamily="18" charset="0"/>
              </a:rPr>
              <a:t>t</a:t>
            </a:r>
            <a:r>
              <a:rPr lang="en-US" i="1">
                <a:latin typeface="Times New Roman" pitchFamily="18" charset="0"/>
              </a:rPr>
              <a:t> </a:t>
            </a:r>
            <a:r>
              <a:rPr lang="en-US"/>
              <a:t>   </a:t>
            </a:r>
            <a:r>
              <a:rPr lang="en-US">
                <a:latin typeface="Times New Roman" pitchFamily="18" charset="0"/>
                <a:cs typeface="Times New Roman" pitchFamily="18" charset="0"/>
              </a:rPr>
              <a:t>(</a:t>
            </a:r>
            <a:r>
              <a:rPr lang="en-US" i="1">
                <a:latin typeface="Times New Roman" pitchFamily="18" charset="0"/>
              </a:rPr>
              <a:t>t</a:t>
            </a:r>
            <a:r>
              <a:rPr lang="en-US">
                <a:latin typeface="Times New Roman" pitchFamily="18" charset="0"/>
              </a:rPr>
              <a:t> = 2, 3, . . ., </a:t>
            </a:r>
            <a:r>
              <a:rPr lang="en-US" i="1">
                <a:latin typeface="Times New Roman" pitchFamily="18" charset="0"/>
              </a:rPr>
              <a:t>N</a:t>
            </a:r>
            <a:r>
              <a:rPr lang="en-US">
                <a:latin typeface="Times New Roman" pitchFamily="18" charset="0"/>
              </a:rPr>
              <a:t>)</a:t>
            </a:r>
            <a:endParaRPr lang="en-US"/>
          </a:p>
          <a:p>
            <a:pPr lvl="1">
              <a:buFont typeface="Wingdings" pitchFamily="2" charset="2"/>
              <a:buNone/>
            </a:pPr>
            <a:r>
              <a:rPr lang="en-US"/>
              <a:t>	assumptions: </a:t>
            </a:r>
            <a:r>
              <a:rPr lang="en-US" i="1">
                <a:latin typeface="Symbol" pitchFamily="18" charset="2"/>
              </a:rPr>
              <a:t>e</a:t>
            </a:r>
            <a:r>
              <a:rPr lang="en-US" i="1" baseline="-25000">
                <a:latin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NID</a:t>
            </a:r>
            <a:r>
              <a:rPr lang="en-US">
                <a:latin typeface="Times New Roman" pitchFamily="18" charset="0"/>
                <a:cs typeface="Times New Roman" pitchFamily="18" charset="0"/>
              </a:rPr>
              <a:t>(0,</a:t>
            </a:r>
            <a:r>
              <a:rPr lang="en-US" i="1">
                <a:latin typeface="Symbol" pitchFamily="18" charset="2"/>
                <a:cs typeface="Times New Roman" pitchFamily="18" charset="0"/>
              </a:rPr>
              <a:t>s</a:t>
            </a:r>
            <a:r>
              <a:rPr lang="en-US" baseline="30000">
                <a:latin typeface="Times New Roman" pitchFamily="18" charset="0"/>
                <a:cs typeface="Times New Roman" pitchFamily="18" charset="0"/>
              </a:rPr>
              <a:t>2</a:t>
            </a:r>
            <a:r>
              <a:rPr lang="en-US">
                <a:latin typeface="Times New Roman" pitchFamily="18" charset="0"/>
                <a:cs typeface="Times New Roman" pitchFamily="18" charset="0"/>
              </a:rPr>
              <a:t>)</a:t>
            </a:r>
          </a:p>
          <a:p>
            <a:pPr lvl="1">
              <a:buFont typeface="Wingdings" pitchFamily="2" charset="2"/>
              <a:buNone/>
            </a:pPr>
            <a:r>
              <a:rPr lang="en-US"/>
              <a:t>	parameters:	</a:t>
            </a:r>
            <a:r>
              <a:rPr lang="en-US" i="1">
                <a:latin typeface="Symbol" pitchFamily="18" charset="2"/>
              </a:rPr>
              <a:t> d</a:t>
            </a:r>
            <a:r>
              <a:rPr lang="en-US" i="1">
                <a:latin typeface="Times New Roman" pitchFamily="18" charset="0"/>
              </a:rPr>
              <a:t>, </a:t>
            </a:r>
            <a:r>
              <a:rPr lang="en-US" i="1">
                <a:latin typeface="Symbol" pitchFamily="18" charset="2"/>
              </a:rPr>
              <a:t>f</a:t>
            </a:r>
            <a:r>
              <a:rPr lang="en-US" baseline="-25000">
                <a:latin typeface="Times New Roman" pitchFamily="18" charset="0"/>
              </a:rPr>
              <a:t>1</a:t>
            </a:r>
            <a:r>
              <a:rPr lang="en-US" i="1">
                <a:latin typeface="Times New Roman" pitchFamily="18" charset="0"/>
              </a:rPr>
              <a:t>, </a:t>
            </a:r>
            <a:r>
              <a:rPr lang="en-US" i="1">
                <a:latin typeface="Symbol" pitchFamily="18" charset="2"/>
                <a:cs typeface="Times New Roman" pitchFamily="18" charset="0"/>
              </a:rPr>
              <a:t>s</a:t>
            </a:r>
            <a:r>
              <a:rPr lang="en-US" baseline="30000">
                <a:latin typeface="Times New Roman" pitchFamily="18" charset="0"/>
                <a:cs typeface="Times New Roman" pitchFamily="18" charset="0"/>
              </a:rPr>
              <a:t>2</a:t>
            </a:r>
            <a:endParaRPr lang="en-US"/>
          </a:p>
          <a:p>
            <a:pPr>
              <a:buFontTx/>
              <a:buNone/>
            </a:pPr>
            <a:endParaRPr lang="en-US"/>
          </a:p>
          <a:p>
            <a:r>
              <a:rPr lang="en-US"/>
              <a:t>More generally, an AR(</a:t>
            </a:r>
            <a:r>
              <a:rPr lang="en-US" i="1">
                <a:latin typeface="Times New Roman" pitchFamily="18" charset="0"/>
                <a:cs typeface="Times New Roman" pitchFamily="18" charset="0"/>
              </a:rPr>
              <a:t>p</a:t>
            </a:r>
            <a:r>
              <a:rPr lang="en-US"/>
              <a:t>) model is:</a:t>
            </a:r>
          </a:p>
          <a:p>
            <a:pPr lvl="1">
              <a:spcBef>
                <a:spcPts val="1500"/>
              </a:spcBef>
              <a:spcAft>
                <a:spcPts val="1500"/>
              </a:spcAft>
              <a:buFont typeface="Wingdings" pitchFamily="2" charset="2"/>
              <a:buNone/>
            </a:pPr>
            <a:r>
              <a:rPr lang="en-US" i="1">
                <a:latin typeface="Times New Roman" pitchFamily="18" charset="0"/>
              </a:rPr>
              <a:t>	y</a:t>
            </a:r>
            <a:r>
              <a:rPr lang="en-US" i="1" baseline="-25000">
                <a:latin typeface="Times New Roman" pitchFamily="18" charset="0"/>
              </a:rPr>
              <a:t>t</a:t>
            </a:r>
            <a:r>
              <a:rPr lang="en-US">
                <a:latin typeface="Times New Roman" pitchFamily="18" charset="0"/>
              </a:rPr>
              <a:t> = </a:t>
            </a:r>
            <a:r>
              <a:rPr lang="en-US" i="1">
                <a:latin typeface="Symbol" pitchFamily="18" charset="2"/>
              </a:rPr>
              <a:t>d</a:t>
            </a:r>
            <a:r>
              <a:rPr lang="en-US" i="1">
                <a:latin typeface="Times New Roman" pitchFamily="18" charset="0"/>
              </a:rPr>
              <a:t> + </a:t>
            </a:r>
            <a:r>
              <a:rPr lang="en-US" i="1">
                <a:latin typeface="Symbol" pitchFamily="18" charset="2"/>
              </a:rPr>
              <a:t>f</a:t>
            </a:r>
            <a:r>
              <a:rPr lang="en-US" baseline="-25000">
                <a:latin typeface="Times New Roman" pitchFamily="18" charset="0"/>
              </a:rPr>
              <a:t>1</a:t>
            </a:r>
            <a:r>
              <a:rPr lang="en-US" i="1">
                <a:latin typeface="Times New Roman" pitchFamily="18" charset="0"/>
              </a:rPr>
              <a:t>y</a:t>
            </a:r>
            <a:r>
              <a:rPr lang="en-US" i="1" baseline="-25000">
                <a:latin typeface="Times New Roman" pitchFamily="18" charset="0"/>
              </a:rPr>
              <a:t>t</a:t>
            </a:r>
            <a:r>
              <a:rPr lang="en-US" baseline="-25000">
                <a:latin typeface="Times New Roman" pitchFamily="18" charset="0"/>
              </a:rPr>
              <a:t>-1</a:t>
            </a:r>
            <a:r>
              <a:rPr lang="en-US" i="1">
                <a:latin typeface="Times New Roman" pitchFamily="18" charset="0"/>
              </a:rPr>
              <a:t> + </a:t>
            </a:r>
            <a:r>
              <a:rPr lang="en-US" i="1">
                <a:latin typeface="Symbol" pitchFamily="18" charset="2"/>
              </a:rPr>
              <a:t>f</a:t>
            </a:r>
            <a:r>
              <a:rPr lang="en-US" baseline="-25000">
                <a:latin typeface="Times New Roman" pitchFamily="18" charset="0"/>
              </a:rPr>
              <a:t>2</a:t>
            </a:r>
            <a:r>
              <a:rPr lang="en-US" i="1">
                <a:latin typeface="Times New Roman" pitchFamily="18" charset="0"/>
              </a:rPr>
              <a:t>y</a:t>
            </a:r>
            <a:r>
              <a:rPr lang="en-US" i="1" baseline="-25000">
                <a:latin typeface="Times New Roman" pitchFamily="18" charset="0"/>
              </a:rPr>
              <a:t>t</a:t>
            </a:r>
            <a:r>
              <a:rPr lang="en-US" baseline="-25000">
                <a:latin typeface="Times New Roman" pitchFamily="18" charset="0"/>
              </a:rPr>
              <a:t>-2</a:t>
            </a:r>
            <a:r>
              <a:rPr lang="en-US" i="1">
                <a:latin typeface="Times New Roman" pitchFamily="18" charset="0"/>
              </a:rPr>
              <a:t> + . . . + </a:t>
            </a:r>
            <a:r>
              <a:rPr lang="en-US" i="1">
                <a:latin typeface="Symbol" pitchFamily="18" charset="2"/>
              </a:rPr>
              <a:t>f</a:t>
            </a:r>
            <a:r>
              <a:rPr lang="en-US" i="1" baseline="-25000">
                <a:latin typeface="Times New Roman" pitchFamily="18" charset="0"/>
              </a:rPr>
              <a:t>p</a:t>
            </a:r>
            <a:r>
              <a:rPr lang="en-US" i="1">
                <a:latin typeface="Times New Roman" pitchFamily="18" charset="0"/>
              </a:rPr>
              <a:t>y</a:t>
            </a:r>
            <a:r>
              <a:rPr lang="en-US" i="1" baseline="-25000">
                <a:latin typeface="Times New Roman" pitchFamily="18" charset="0"/>
              </a:rPr>
              <a:t>t</a:t>
            </a:r>
            <a:r>
              <a:rPr lang="en-US" baseline="-25000">
                <a:latin typeface="Times New Roman" pitchFamily="18" charset="0"/>
              </a:rPr>
              <a:t>-</a:t>
            </a:r>
            <a:r>
              <a:rPr lang="en-US" i="1" baseline="-25000">
                <a:latin typeface="Times New Roman" pitchFamily="18" charset="0"/>
              </a:rPr>
              <a:t>p</a:t>
            </a:r>
            <a:r>
              <a:rPr lang="en-US" i="1">
                <a:latin typeface="Times New Roman" pitchFamily="18" charset="0"/>
              </a:rPr>
              <a:t> + </a:t>
            </a:r>
            <a:r>
              <a:rPr lang="en-US" i="1">
                <a:latin typeface="Symbol" pitchFamily="18" charset="2"/>
              </a:rPr>
              <a:t>e</a:t>
            </a:r>
            <a:r>
              <a:rPr lang="en-US" i="1" baseline="-25000">
                <a:latin typeface="Times New Roman" pitchFamily="18" charset="0"/>
              </a:rPr>
              <a:t>t</a:t>
            </a:r>
            <a:r>
              <a:rPr lang="en-US" i="1">
                <a:latin typeface="Times New Roman" pitchFamily="18" charset="0"/>
              </a:rPr>
              <a:t> </a:t>
            </a:r>
            <a:r>
              <a:rPr lang="en-US"/>
              <a:t> </a:t>
            </a:r>
            <a:r>
              <a:rPr lang="en-US">
                <a:latin typeface="Times New Roman" pitchFamily="18" charset="0"/>
                <a:cs typeface="Times New Roman" pitchFamily="18" charset="0"/>
              </a:rPr>
              <a:t>(</a:t>
            </a:r>
            <a:r>
              <a:rPr lang="en-US" i="1">
                <a:latin typeface="Times New Roman" pitchFamily="18" charset="0"/>
              </a:rPr>
              <a:t>t</a:t>
            </a:r>
            <a:r>
              <a:rPr lang="en-US">
                <a:latin typeface="Times New Roman" pitchFamily="18" charset="0"/>
              </a:rPr>
              <a:t> = </a:t>
            </a:r>
            <a:r>
              <a:rPr lang="en-US" i="1">
                <a:latin typeface="Times New Roman" pitchFamily="18" charset="0"/>
              </a:rPr>
              <a:t>p</a:t>
            </a:r>
            <a:r>
              <a:rPr lang="en-US">
                <a:latin typeface="Times New Roman" pitchFamily="18" charset="0"/>
              </a:rPr>
              <a:t>+1, </a:t>
            </a:r>
            <a:r>
              <a:rPr lang="en-US" i="1">
                <a:latin typeface="Times New Roman" pitchFamily="18" charset="0"/>
              </a:rPr>
              <a:t>p</a:t>
            </a:r>
            <a:r>
              <a:rPr lang="en-US">
                <a:latin typeface="Times New Roman" pitchFamily="18" charset="0"/>
              </a:rPr>
              <a:t>+2, . . ., </a:t>
            </a:r>
            <a:r>
              <a:rPr lang="en-US" i="1">
                <a:latin typeface="Times New Roman" pitchFamily="18" charset="0"/>
              </a:rPr>
              <a:t>N</a:t>
            </a:r>
            <a:r>
              <a:rPr lang="en-US">
                <a:latin typeface="Times New Roman" pitchFamily="18" charset="0"/>
              </a:rPr>
              <a:t>)</a:t>
            </a:r>
            <a:endParaRPr lang="en-US"/>
          </a:p>
          <a:p>
            <a:pPr lvl="1">
              <a:buFont typeface="Wingdings" pitchFamily="2" charset="2"/>
              <a:buNone/>
            </a:pPr>
            <a:r>
              <a:rPr lang="en-US"/>
              <a:t>	assumptions: </a:t>
            </a:r>
            <a:r>
              <a:rPr lang="en-US" i="1">
                <a:latin typeface="Symbol" pitchFamily="18" charset="2"/>
              </a:rPr>
              <a:t>e</a:t>
            </a:r>
            <a:r>
              <a:rPr lang="en-US" i="1" baseline="-25000">
                <a:latin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NID</a:t>
            </a:r>
            <a:r>
              <a:rPr lang="en-US">
                <a:latin typeface="Times New Roman" pitchFamily="18" charset="0"/>
                <a:cs typeface="Times New Roman" pitchFamily="18" charset="0"/>
              </a:rPr>
              <a:t>(0,</a:t>
            </a:r>
            <a:r>
              <a:rPr lang="en-US" i="1">
                <a:latin typeface="Symbol" pitchFamily="18" charset="2"/>
                <a:cs typeface="Times New Roman" pitchFamily="18" charset="0"/>
              </a:rPr>
              <a:t>s</a:t>
            </a:r>
            <a:r>
              <a:rPr lang="en-US" baseline="30000">
                <a:latin typeface="Times New Roman" pitchFamily="18" charset="0"/>
                <a:cs typeface="Times New Roman" pitchFamily="18" charset="0"/>
              </a:rPr>
              <a:t>2</a:t>
            </a:r>
            <a:r>
              <a:rPr lang="en-US">
                <a:latin typeface="Times New Roman" pitchFamily="18" charset="0"/>
                <a:cs typeface="Times New Roman" pitchFamily="18" charset="0"/>
              </a:rPr>
              <a:t>)</a:t>
            </a:r>
          </a:p>
          <a:p>
            <a:pPr lvl="1">
              <a:buFont typeface="Wingdings" pitchFamily="2" charset="2"/>
              <a:buNone/>
            </a:pPr>
            <a:r>
              <a:rPr lang="en-US"/>
              <a:t>	parameters:	</a:t>
            </a:r>
            <a:r>
              <a:rPr lang="en-US" i="1">
                <a:latin typeface="Symbol" pitchFamily="18" charset="2"/>
              </a:rPr>
              <a:t> d</a:t>
            </a:r>
            <a:r>
              <a:rPr lang="en-US" i="1">
                <a:latin typeface="Times New Roman" pitchFamily="18" charset="0"/>
              </a:rPr>
              <a:t>, </a:t>
            </a:r>
            <a:r>
              <a:rPr lang="en-US" i="1">
                <a:latin typeface="Symbol" pitchFamily="18" charset="2"/>
              </a:rPr>
              <a:t>f</a:t>
            </a:r>
            <a:r>
              <a:rPr lang="en-US" baseline="-25000">
                <a:latin typeface="Times New Roman" pitchFamily="18" charset="0"/>
              </a:rPr>
              <a:t>1</a:t>
            </a:r>
            <a:r>
              <a:rPr lang="en-US" i="1">
                <a:latin typeface="Times New Roman" pitchFamily="18" charset="0"/>
              </a:rPr>
              <a:t>, </a:t>
            </a:r>
            <a:r>
              <a:rPr lang="en-US" i="1">
                <a:latin typeface="Symbol" pitchFamily="18" charset="2"/>
              </a:rPr>
              <a:t>f</a:t>
            </a:r>
            <a:r>
              <a:rPr lang="en-US" baseline="-25000">
                <a:latin typeface="Times New Roman" pitchFamily="18" charset="0"/>
              </a:rPr>
              <a:t>2</a:t>
            </a:r>
            <a:r>
              <a:rPr lang="en-US" i="1">
                <a:latin typeface="Times New Roman" pitchFamily="18" charset="0"/>
              </a:rPr>
              <a:t>, . . . </a:t>
            </a:r>
            <a:r>
              <a:rPr lang="en-US" i="1">
                <a:latin typeface="Symbol" pitchFamily="18" charset="2"/>
              </a:rPr>
              <a:t>f</a:t>
            </a:r>
            <a:r>
              <a:rPr lang="en-US" i="1" baseline="-25000">
                <a:latin typeface="Times New Roman" pitchFamily="18" charset="0"/>
              </a:rPr>
              <a:t>p</a:t>
            </a:r>
            <a:r>
              <a:rPr lang="en-US" i="1">
                <a:latin typeface="Times New Roman" pitchFamily="18" charset="0"/>
              </a:rPr>
              <a:t>, </a:t>
            </a:r>
            <a:r>
              <a:rPr lang="en-US" i="1">
                <a:latin typeface="Symbol" pitchFamily="18" charset="2"/>
                <a:cs typeface="Times New Roman" pitchFamily="18" charset="0"/>
              </a:rPr>
              <a:t>s</a:t>
            </a:r>
            <a:r>
              <a:rPr lang="en-US" baseline="30000">
                <a:latin typeface="Times New Roman" pitchFamily="18" charset="0"/>
                <a:cs typeface="Times New Roman" pitchFamily="18" charset="0"/>
              </a:rPr>
              <a:t>2</a:t>
            </a:r>
          </a:p>
          <a:p>
            <a:pPr lvl="1">
              <a:buFont typeface="Wingdings" pitchFamily="2" charset="2"/>
              <a:buNone/>
            </a:pPr>
            <a:r>
              <a:rPr lang="en-US"/>
              <a:t>	model order:	</a:t>
            </a:r>
            <a:r>
              <a:rPr lang="en-US" i="1">
                <a:latin typeface="Symbol" pitchFamily="18" charset="2"/>
              </a:rPr>
              <a:t> </a:t>
            </a:r>
            <a:r>
              <a:rPr lang="en-US" i="1">
                <a:latin typeface="Times New Roman" pitchFamily="18" charset="0"/>
                <a:cs typeface="Times New Roman" pitchFamily="18" charset="0"/>
              </a:rPr>
              <a:t>p</a:t>
            </a:r>
            <a:endParaRPr lang="en-US" baseline="30000">
              <a:latin typeface="Times New Roman" pitchFamily="18" charset="0"/>
              <a:cs typeface="Times New Roman" pitchFamily="18" charset="0"/>
            </a:endParaRPr>
          </a:p>
        </p:txBody>
      </p:sp>
    </p:spTree>
    <p:extLst>
      <p:ext uri="{BB962C8B-B14F-4D97-AF65-F5344CB8AC3E}">
        <p14:creationId xmlns:p14="http://schemas.microsoft.com/office/powerpoint/2010/main" val="2379079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itle 1"/>
          <p:cNvSpPr>
            <a:spLocks noGrp="1"/>
          </p:cNvSpPr>
          <p:nvPr>
            <p:ph type="title"/>
          </p:nvPr>
        </p:nvSpPr>
        <p:spPr>
          <a:xfrm>
            <a:off x="0" y="400050"/>
            <a:ext cx="9144000" cy="609600"/>
          </a:xfrm>
        </p:spPr>
        <p:txBody>
          <a:bodyPr/>
          <a:lstStyle/>
          <a:p>
            <a:r>
              <a:rPr lang="en-US"/>
              <a:t>Steps for Fitting and Forecasting with an AR(</a:t>
            </a:r>
            <a:r>
              <a:rPr lang="en-US" i="1">
                <a:latin typeface="Times New Roman" pitchFamily="18" charset="0"/>
                <a:cs typeface="Times New Roman" pitchFamily="18" charset="0"/>
              </a:rPr>
              <a:t>p</a:t>
            </a:r>
            <a:r>
              <a:rPr lang="en-US"/>
              <a:t>) Model</a:t>
            </a:r>
          </a:p>
        </p:txBody>
      </p:sp>
      <p:sp>
        <p:nvSpPr>
          <p:cNvPr id="18439" name="Content Placeholder 2"/>
          <p:cNvSpPr>
            <a:spLocks noGrp="1"/>
          </p:cNvSpPr>
          <p:nvPr>
            <p:ph idx="1"/>
          </p:nvPr>
        </p:nvSpPr>
        <p:spPr/>
        <p:txBody>
          <a:bodyPr/>
          <a:lstStyle/>
          <a:p>
            <a:pPr marL="457200" indent="-457200">
              <a:buFontTx/>
              <a:buAutoNum type="arabicPeriod"/>
            </a:pPr>
            <a:r>
              <a:rPr lang="en-US" dirty="0"/>
              <a:t>Choose a </a:t>
            </a:r>
            <a:r>
              <a:rPr lang="en-US" i="1" dirty="0">
                <a:latin typeface="Times New Roman" pitchFamily="18" charset="0"/>
                <a:cs typeface="Times New Roman" pitchFamily="18" charset="0"/>
              </a:rPr>
              <a:t>p</a:t>
            </a:r>
            <a:r>
              <a:rPr lang="en-US" dirty="0"/>
              <a:t> (analogous to selecting the number of predictors in regular regression)</a:t>
            </a:r>
          </a:p>
          <a:p>
            <a:pPr marL="457200" indent="-457200">
              <a:buFontTx/>
              <a:buAutoNum type="arabicPeriod"/>
            </a:pPr>
            <a:r>
              <a:rPr lang="en-US" dirty="0"/>
              <a:t>Estimate </a:t>
            </a:r>
            <a:r>
              <a:rPr lang="en-US" i="1" dirty="0">
                <a:latin typeface="Symbol" pitchFamily="18" charset="2"/>
              </a:rPr>
              <a:t>d</a:t>
            </a:r>
            <a:r>
              <a:rPr lang="en-US" i="1" dirty="0">
                <a:latin typeface="Times New Roman" pitchFamily="18" charset="0"/>
              </a:rPr>
              <a:t>, </a:t>
            </a:r>
            <a:r>
              <a:rPr lang="en-US" i="1" dirty="0">
                <a:latin typeface="Symbol" pitchFamily="18" charset="2"/>
              </a:rPr>
              <a:t>f</a:t>
            </a:r>
            <a:r>
              <a:rPr lang="en-US" baseline="-25000" dirty="0">
                <a:latin typeface="Times New Roman" pitchFamily="18" charset="0"/>
              </a:rPr>
              <a:t>1</a:t>
            </a:r>
            <a:r>
              <a:rPr lang="en-US" i="1" dirty="0">
                <a:latin typeface="Times New Roman" pitchFamily="18" charset="0"/>
              </a:rPr>
              <a:t>, </a:t>
            </a:r>
            <a:r>
              <a:rPr lang="en-US" i="1" dirty="0">
                <a:latin typeface="Symbol" pitchFamily="18" charset="2"/>
              </a:rPr>
              <a:t>f</a:t>
            </a:r>
            <a:r>
              <a:rPr lang="en-US" baseline="-25000" dirty="0">
                <a:latin typeface="Times New Roman" pitchFamily="18" charset="0"/>
              </a:rPr>
              <a:t>2</a:t>
            </a:r>
            <a:r>
              <a:rPr lang="en-US" i="1" dirty="0">
                <a:latin typeface="Times New Roman" pitchFamily="18" charset="0"/>
              </a:rPr>
              <a:t>, . . . </a:t>
            </a:r>
            <a:r>
              <a:rPr lang="en-US" i="1" dirty="0" err="1">
                <a:latin typeface="Symbol" pitchFamily="18" charset="2"/>
              </a:rPr>
              <a:t>f</a:t>
            </a:r>
            <a:r>
              <a:rPr lang="en-US" i="1" baseline="-25000" dirty="0" err="1">
                <a:latin typeface="Times New Roman" pitchFamily="18" charset="0"/>
              </a:rPr>
              <a:t>p</a:t>
            </a:r>
            <a:r>
              <a:rPr lang="en-US" i="1" dirty="0">
                <a:latin typeface="Times New Roman" pitchFamily="18" charset="0"/>
              </a:rPr>
              <a:t>, </a:t>
            </a:r>
            <a:r>
              <a:rPr lang="en-US" i="1" dirty="0">
                <a:latin typeface="Symbol" pitchFamily="18" charset="2"/>
                <a:cs typeface="Times New Roman" pitchFamily="18" charset="0"/>
              </a:rPr>
              <a:t>s</a:t>
            </a:r>
            <a:r>
              <a:rPr lang="en-US" baseline="30000" dirty="0">
                <a:latin typeface="Times New Roman" pitchFamily="18" charset="0"/>
                <a:cs typeface="Times New Roman" pitchFamily="18" charset="0"/>
              </a:rPr>
              <a:t>2</a:t>
            </a:r>
            <a:r>
              <a:rPr lang="en-US" dirty="0"/>
              <a:t> by fitting a (auto)regression model to minimize:</a:t>
            </a:r>
          </a:p>
          <a:p>
            <a:pPr marL="457200" indent="-457200">
              <a:buFontTx/>
              <a:buAutoNum type="arabicPeriod"/>
            </a:pPr>
            <a:endParaRPr lang="en-US" dirty="0"/>
          </a:p>
          <a:p>
            <a:pPr marL="457200" indent="-457200">
              <a:buFontTx/>
              <a:buAutoNum type="arabicPeriod"/>
            </a:pPr>
            <a:endParaRPr lang="en-US" dirty="0"/>
          </a:p>
          <a:p>
            <a:pPr marL="457200" indent="-457200">
              <a:buFontTx/>
              <a:buAutoNum type="arabicPeriod"/>
            </a:pPr>
            <a:endParaRPr lang="en-US" dirty="0"/>
          </a:p>
          <a:p>
            <a:pPr marL="457200" indent="-457200">
              <a:buFontTx/>
              <a:buAutoNum type="arabicPeriod"/>
            </a:pPr>
            <a:endParaRPr lang="en-US" dirty="0"/>
          </a:p>
          <a:p>
            <a:pPr marL="457200" indent="-457200">
              <a:buFontTx/>
              <a:buAutoNum type="arabicPeriod"/>
            </a:pPr>
            <a:endParaRPr lang="en-US" dirty="0"/>
          </a:p>
          <a:p>
            <a:pPr marL="457200" indent="-457200">
              <a:spcBef>
                <a:spcPts val="1500"/>
              </a:spcBef>
              <a:buFontTx/>
              <a:buAutoNum type="arabicPeriod"/>
            </a:pPr>
            <a:r>
              <a:rPr lang="en-US" dirty="0"/>
              <a:t>Calculate the </a:t>
            </a:r>
            <a:r>
              <a:rPr lang="en-US" i="1" dirty="0">
                <a:latin typeface="Times New Roman" pitchFamily="18" charset="0"/>
                <a:cs typeface="Times New Roman" pitchFamily="18" charset="0"/>
              </a:rPr>
              <a:t>k</a:t>
            </a:r>
            <a:r>
              <a:rPr lang="en-US" dirty="0"/>
              <a:t>-period-ahead forecasts via: </a:t>
            </a:r>
          </a:p>
        </p:txBody>
      </p:sp>
      <p:graphicFrame>
        <p:nvGraphicFramePr>
          <p:cNvPr id="18434" name="Object 2"/>
          <p:cNvGraphicFramePr>
            <a:graphicFrameLocks noChangeAspect="1"/>
          </p:cNvGraphicFramePr>
          <p:nvPr/>
        </p:nvGraphicFramePr>
        <p:xfrm>
          <a:off x="1265238" y="2884488"/>
          <a:ext cx="869950" cy="973137"/>
        </p:xfrm>
        <a:graphic>
          <a:graphicData uri="http://schemas.openxmlformats.org/presentationml/2006/ole">
            <mc:AlternateContent xmlns:mc="http://schemas.openxmlformats.org/markup-compatibility/2006">
              <mc:Choice xmlns:v="urn:schemas-microsoft-com:vml" Requires="v">
                <p:oleObj spid="_x0000_s28078" name="Equation" r:id="rId3" imgW="431640" imgH="482400" progId="Equation.3">
                  <p:embed/>
                </p:oleObj>
              </mc:Choice>
              <mc:Fallback>
                <p:oleObj name="Equation" r:id="rId3" imgW="431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238" y="2884488"/>
                        <a:ext cx="86995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p:cNvGraphicFramePr>
            <a:graphicFrameLocks noChangeAspect="1"/>
          </p:cNvGraphicFramePr>
          <p:nvPr/>
        </p:nvGraphicFramePr>
        <p:xfrm>
          <a:off x="1362075" y="3795713"/>
          <a:ext cx="4240213" cy="612775"/>
        </p:xfrm>
        <a:graphic>
          <a:graphicData uri="http://schemas.openxmlformats.org/presentationml/2006/ole">
            <mc:AlternateContent xmlns:mc="http://schemas.openxmlformats.org/markup-compatibility/2006">
              <mc:Choice xmlns:v="urn:schemas-microsoft-com:vml" Requires="v">
                <p:oleObj spid="_x0000_s28079" name="Equation" r:id="rId5" imgW="2108160" imgH="304560" progId="Equation.3">
                  <p:embed/>
                </p:oleObj>
              </mc:Choice>
              <mc:Fallback>
                <p:oleObj name="Equation" r:id="rId5" imgW="210816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075" y="3795713"/>
                        <a:ext cx="42402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1301750" y="4359275"/>
          <a:ext cx="7381875" cy="663575"/>
        </p:xfrm>
        <a:graphic>
          <a:graphicData uri="http://schemas.openxmlformats.org/presentationml/2006/ole">
            <mc:AlternateContent xmlns:mc="http://schemas.openxmlformats.org/markup-compatibility/2006">
              <mc:Choice xmlns:v="urn:schemas-microsoft-com:vml" Requires="v">
                <p:oleObj spid="_x0000_s28080" name="Equation" r:id="rId7" imgW="3670200" imgH="330120" progId="Equation.3">
                  <p:embed/>
                </p:oleObj>
              </mc:Choice>
              <mc:Fallback>
                <p:oleObj name="Equation" r:id="rId7" imgW="3670200" imgH="33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750" y="4359275"/>
                        <a:ext cx="73818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1328738" y="5548313"/>
          <a:ext cx="7764462" cy="663575"/>
        </p:xfrm>
        <a:graphic>
          <a:graphicData uri="http://schemas.openxmlformats.org/presentationml/2006/ole">
            <mc:AlternateContent xmlns:mc="http://schemas.openxmlformats.org/markup-compatibility/2006">
              <mc:Choice xmlns:v="urn:schemas-microsoft-com:vml" Requires="v">
                <p:oleObj spid="_x0000_s28081" name="Equation" r:id="rId9" imgW="3860640" imgH="330120" progId="Equation.3">
                  <p:embed/>
                </p:oleObj>
              </mc:Choice>
              <mc:Fallback>
                <p:oleObj name="Equation" r:id="rId9" imgW="3860640" imgH="330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8738" y="5548313"/>
                        <a:ext cx="776446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4952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r>
              <a:rPr lang="en-US"/>
              <a:t>continued . . .</a:t>
            </a:r>
          </a:p>
        </p:txBody>
      </p:sp>
      <p:sp>
        <p:nvSpPr>
          <p:cNvPr id="19460" name="Content Placeholder 2"/>
          <p:cNvSpPr>
            <a:spLocks noGrp="1"/>
          </p:cNvSpPr>
          <p:nvPr>
            <p:ph idx="1"/>
          </p:nvPr>
        </p:nvSpPr>
        <p:spPr/>
        <p:txBody>
          <a:bodyPr/>
          <a:lstStyle/>
          <a:p>
            <a:pPr marL="457200" indent="-457200">
              <a:buFontTx/>
              <a:buNone/>
            </a:pPr>
            <a:r>
              <a:rPr lang="en-US"/>
              <a:t>	where:</a:t>
            </a:r>
          </a:p>
        </p:txBody>
      </p:sp>
      <p:graphicFrame>
        <p:nvGraphicFramePr>
          <p:cNvPr id="19458" name="Object 5"/>
          <p:cNvGraphicFramePr>
            <a:graphicFrameLocks noChangeAspect="1"/>
          </p:cNvGraphicFramePr>
          <p:nvPr/>
        </p:nvGraphicFramePr>
        <p:xfrm>
          <a:off x="1401763" y="1733550"/>
          <a:ext cx="6437312" cy="1020763"/>
        </p:xfrm>
        <a:graphic>
          <a:graphicData uri="http://schemas.openxmlformats.org/presentationml/2006/ole">
            <mc:AlternateContent xmlns:mc="http://schemas.openxmlformats.org/markup-compatibility/2006">
              <mc:Choice xmlns:v="urn:schemas-microsoft-com:vml" Requires="v">
                <p:oleObj spid="_x0000_s28781" name="Equation" r:id="rId3" imgW="3200400" imgH="507960" progId="Equation.3">
                  <p:embed/>
                </p:oleObj>
              </mc:Choice>
              <mc:Fallback>
                <p:oleObj name="Equation" r:id="rId3" imgW="32004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1733550"/>
                        <a:ext cx="6437312"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01017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t>Example:   Chem_Data_B&amp;J.MPJ, Series A</a:t>
            </a:r>
          </a:p>
        </p:txBody>
      </p:sp>
      <p:sp>
        <p:nvSpPr>
          <p:cNvPr id="70659" name="Rectangle 3"/>
          <p:cNvSpPr>
            <a:spLocks noGrp="1" noChangeArrowheads="1"/>
          </p:cNvSpPr>
          <p:nvPr>
            <p:ph type="body" idx="1"/>
          </p:nvPr>
        </p:nvSpPr>
        <p:spPr/>
        <p:txBody>
          <a:bodyPr/>
          <a:lstStyle/>
          <a:p>
            <a:pPr eaLnBrk="1" hangingPunct="1"/>
            <a:r>
              <a:rPr lang="en-US"/>
              <a:t>Chemical concentration readings from a chemical production process, taken every 2 hours</a:t>
            </a:r>
          </a:p>
          <a:p>
            <a:pPr eaLnBrk="1" hangingPunct="1"/>
            <a:r>
              <a:rPr lang="en-US"/>
              <a:t>Try fitting an AR(2) model</a:t>
            </a:r>
            <a:endParaRPr lang="en-US" i="1">
              <a:latin typeface="Times New Roman" pitchFamily="18" charset="0"/>
            </a:endParaRPr>
          </a:p>
        </p:txBody>
      </p:sp>
      <p:pic>
        <p:nvPicPr>
          <p:cNvPr id="706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819400"/>
            <a:ext cx="605948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65084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684" name="Content Placeholder 5"/>
          <p:cNvSpPr>
            <a:spLocks noGrp="1"/>
          </p:cNvSpPr>
          <p:nvPr>
            <p:ph idx="1"/>
          </p:nvPr>
        </p:nvSpPr>
        <p:spPr>
          <a:xfrm>
            <a:off x="400050" y="725488"/>
            <a:ext cx="8213725" cy="5694362"/>
          </a:xfrm>
        </p:spPr>
        <p:txBody>
          <a:bodyPr/>
          <a:lstStyle/>
          <a:p>
            <a:pPr marL="0">
              <a:spcBef>
                <a:spcPct val="0"/>
              </a:spcBef>
              <a:buFontTx/>
              <a:buNone/>
            </a:pPr>
            <a:r>
              <a:rPr lang="en-US" sz="1200"/>
              <a:t>Final Estimates of Parameters</a:t>
            </a:r>
          </a:p>
          <a:p>
            <a:pPr marL="0">
              <a:spcBef>
                <a:spcPct val="0"/>
              </a:spcBef>
              <a:buFontTx/>
              <a:buNone/>
            </a:pPr>
            <a:endParaRPr lang="en-US" sz="1200"/>
          </a:p>
          <a:p>
            <a:pPr marL="0">
              <a:spcBef>
                <a:spcPct val="0"/>
              </a:spcBef>
              <a:buFontTx/>
              <a:buNone/>
            </a:pPr>
            <a:r>
              <a:rPr lang="en-US" sz="1200"/>
              <a:t>Type         Coef  SE Coef       T      P</a:t>
            </a:r>
          </a:p>
          <a:p>
            <a:pPr marL="0">
              <a:spcBef>
                <a:spcPct val="0"/>
              </a:spcBef>
              <a:buFontTx/>
              <a:buNone/>
            </a:pPr>
            <a:r>
              <a:rPr lang="en-US" sz="1200"/>
              <a:t>AR   1     0.4266   0.0695    6.14  0.000</a:t>
            </a:r>
          </a:p>
          <a:p>
            <a:pPr marL="0">
              <a:spcBef>
                <a:spcPct val="0"/>
              </a:spcBef>
              <a:buFontTx/>
              <a:buNone/>
            </a:pPr>
            <a:r>
              <a:rPr lang="en-US" sz="1200"/>
              <a:t>AR   2     0.2557   0.0695    3.68  0.000</a:t>
            </a:r>
          </a:p>
          <a:p>
            <a:pPr marL="0">
              <a:spcBef>
                <a:spcPct val="0"/>
              </a:spcBef>
              <a:buFontTx/>
              <a:buNone/>
            </a:pPr>
            <a:r>
              <a:rPr lang="en-US" sz="1200"/>
              <a:t>Constant  5.42125  0.02269  238.91  0.000</a:t>
            </a:r>
          </a:p>
          <a:p>
            <a:pPr marL="0">
              <a:spcBef>
                <a:spcPct val="0"/>
              </a:spcBef>
              <a:buFontTx/>
              <a:buNone/>
            </a:pPr>
            <a:r>
              <a:rPr lang="en-US" sz="1200"/>
              <a:t>Mean      17.0641   0.0714</a:t>
            </a:r>
          </a:p>
          <a:p>
            <a:pPr marL="0">
              <a:spcBef>
                <a:spcPct val="0"/>
              </a:spcBef>
              <a:buFontTx/>
              <a:buNone/>
            </a:pPr>
            <a:endParaRPr lang="en-US" sz="1200"/>
          </a:p>
          <a:p>
            <a:pPr marL="0">
              <a:spcBef>
                <a:spcPct val="0"/>
              </a:spcBef>
              <a:buFontTx/>
              <a:buNone/>
            </a:pPr>
            <a:endParaRPr lang="en-US" sz="1200"/>
          </a:p>
          <a:p>
            <a:pPr marL="0">
              <a:spcBef>
                <a:spcPct val="0"/>
              </a:spcBef>
              <a:buFontTx/>
              <a:buNone/>
            </a:pPr>
            <a:r>
              <a:rPr lang="en-US" sz="1200"/>
              <a:t>Number of observations:  197</a:t>
            </a:r>
          </a:p>
          <a:p>
            <a:pPr marL="0">
              <a:spcBef>
                <a:spcPct val="0"/>
              </a:spcBef>
              <a:buFontTx/>
              <a:buNone/>
            </a:pPr>
            <a:r>
              <a:rPr lang="en-US" sz="1200"/>
              <a:t>Residuals:    SS =  19.6745 (backforecasts excluded)</a:t>
            </a:r>
          </a:p>
          <a:p>
            <a:pPr marL="0">
              <a:spcBef>
                <a:spcPct val="0"/>
              </a:spcBef>
              <a:buFontTx/>
              <a:buNone/>
            </a:pPr>
            <a:r>
              <a:rPr lang="en-US" sz="1200"/>
              <a:t>              MS =  0.1014  DF = 194</a:t>
            </a:r>
          </a:p>
          <a:p>
            <a:pPr marL="0">
              <a:spcBef>
                <a:spcPct val="0"/>
              </a:spcBef>
              <a:buFontTx/>
              <a:buNone/>
            </a:pPr>
            <a:endParaRPr lang="en-US" sz="1200"/>
          </a:p>
          <a:p>
            <a:pPr marL="0">
              <a:spcBef>
                <a:spcPct val="0"/>
              </a:spcBef>
              <a:buFontTx/>
              <a:buNone/>
            </a:pPr>
            <a:endParaRPr lang="en-US" sz="1200"/>
          </a:p>
          <a:p>
            <a:pPr marL="0">
              <a:spcBef>
                <a:spcPct val="0"/>
              </a:spcBef>
              <a:buFontTx/>
              <a:buNone/>
            </a:pPr>
            <a:r>
              <a:rPr lang="en-US" sz="1200"/>
              <a:t>Modified Box-Pierce (Ljung-Box) Chi-Square statistic</a:t>
            </a:r>
          </a:p>
          <a:p>
            <a:pPr marL="0">
              <a:spcBef>
                <a:spcPct val="0"/>
              </a:spcBef>
              <a:buFontTx/>
              <a:buNone/>
            </a:pPr>
            <a:endParaRPr lang="en-US" sz="1200"/>
          </a:p>
          <a:p>
            <a:pPr marL="0">
              <a:spcBef>
                <a:spcPct val="0"/>
              </a:spcBef>
              <a:buFontTx/>
              <a:buNone/>
            </a:pPr>
            <a:r>
              <a:rPr lang="en-US" sz="1200"/>
              <a:t>Lag            12     24     36     48</a:t>
            </a:r>
          </a:p>
          <a:p>
            <a:pPr marL="0">
              <a:spcBef>
                <a:spcPct val="0"/>
              </a:spcBef>
              <a:buFontTx/>
              <a:buNone/>
            </a:pPr>
            <a:r>
              <a:rPr lang="en-US" sz="1200"/>
              <a:t>Chi-Square   13.2   29.2   50.4   54.2</a:t>
            </a:r>
          </a:p>
          <a:p>
            <a:pPr marL="0">
              <a:spcBef>
                <a:spcPct val="0"/>
              </a:spcBef>
              <a:buFontTx/>
              <a:buNone/>
            </a:pPr>
            <a:r>
              <a:rPr lang="en-US" sz="1200"/>
              <a:t>DF              9     21     33     45</a:t>
            </a:r>
          </a:p>
          <a:p>
            <a:pPr marL="0">
              <a:spcBef>
                <a:spcPct val="0"/>
              </a:spcBef>
              <a:buFontTx/>
              <a:buNone/>
            </a:pPr>
            <a:r>
              <a:rPr lang="en-US" sz="1200"/>
              <a:t>P-Value     0.154  0.110  0.027  0.163</a:t>
            </a:r>
          </a:p>
          <a:p>
            <a:pPr marL="0">
              <a:spcBef>
                <a:spcPct val="0"/>
              </a:spcBef>
              <a:buFontTx/>
              <a:buNone/>
            </a:pPr>
            <a:endParaRPr lang="en-US" sz="1200"/>
          </a:p>
          <a:p>
            <a:pPr marL="0">
              <a:spcBef>
                <a:spcPct val="0"/>
              </a:spcBef>
              <a:buFontTx/>
              <a:buNone/>
            </a:pPr>
            <a:endParaRPr lang="en-US" sz="1200"/>
          </a:p>
          <a:p>
            <a:pPr marL="0">
              <a:spcBef>
                <a:spcPct val="0"/>
              </a:spcBef>
              <a:buFontTx/>
              <a:buNone/>
            </a:pPr>
            <a:r>
              <a:rPr lang="en-US" sz="1200"/>
              <a:t>Forecasts from period 197</a:t>
            </a:r>
          </a:p>
          <a:p>
            <a:pPr marL="0">
              <a:spcBef>
                <a:spcPct val="0"/>
              </a:spcBef>
              <a:buFontTx/>
              <a:buNone/>
            </a:pPr>
            <a:endParaRPr lang="en-US" sz="1200"/>
          </a:p>
          <a:p>
            <a:pPr marL="0">
              <a:spcBef>
                <a:spcPct val="0"/>
              </a:spcBef>
              <a:buFontTx/>
              <a:buNone/>
            </a:pPr>
            <a:r>
              <a:rPr lang="en-US" sz="1200"/>
              <a:t>                     95% Limits</a:t>
            </a:r>
          </a:p>
          <a:p>
            <a:pPr marL="0">
              <a:spcBef>
                <a:spcPct val="0"/>
              </a:spcBef>
              <a:buFontTx/>
              <a:buNone/>
            </a:pPr>
            <a:r>
              <a:rPr lang="en-US" sz="1200"/>
              <a:t>Period  Forecast    Lower    Upper  Actual</a:t>
            </a:r>
          </a:p>
          <a:p>
            <a:pPr marL="0">
              <a:spcBef>
                <a:spcPct val="0"/>
              </a:spcBef>
              <a:buFontTx/>
              <a:buNone/>
            </a:pPr>
            <a:r>
              <a:rPr lang="en-US" sz="1200"/>
              <a:t>   198   17.2421  16.6178  17.8664</a:t>
            </a:r>
          </a:p>
          <a:p>
            <a:pPr marL="0">
              <a:spcBef>
                <a:spcPct val="0"/>
              </a:spcBef>
              <a:buFontTx/>
              <a:buNone/>
            </a:pPr>
            <a:r>
              <a:rPr lang="en-US" sz="1200"/>
              <a:t>   199   17.2259  16.5472  17.9047</a:t>
            </a:r>
          </a:p>
          <a:p>
            <a:pPr marL="0">
              <a:spcBef>
                <a:spcPct val="0"/>
              </a:spcBef>
              <a:buFontTx/>
              <a:buNone/>
            </a:pPr>
            <a:r>
              <a:rPr lang="en-US" sz="1200"/>
              <a:t>   200   17.1787  16.4470  17.9103</a:t>
            </a:r>
          </a:p>
          <a:p>
            <a:pPr marL="0">
              <a:spcBef>
                <a:spcPct val="0"/>
              </a:spcBef>
              <a:buFontTx/>
              <a:buNone/>
            </a:pPr>
            <a:r>
              <a:rPr lang="en-US" sz="1200"/>
              <a:t>   201   17.1544  16.3997  17.9090</a:t>
            </a:r>
          </a:p>
          <a:p>
            <a:pPr marL="0">
              <a:spcBef>
                <a:spcPct val="0"/>
              </a:spcBef>
              <a:buFontTx/>
              <a:buNone/>
            </a:pPr>
            <a:r>
              <a:rPr lang="en-US" sz="1200"/>
              <a:t>   202   17.1319  16.3628  17.9010</a:t>
            </a:r>
          </a:p>
        </p:txBody>
      </p:sp>
    </p:spTree>
    <p:extLst>
      <p:ext uri="{BB962C8B-B14F-4D97-AF65-F5344CB8AC3E}">
        <p14:creationId xmlns:p14="http://schemas.microsoft.com/office/powerpoint/2010/main" val="22468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t>Autoregressive Moving Average (ARMA) Models</a:t>
            </a:r>
          </a:p>
        </p:txBody>
      </p:sp>
      <p:sp>
        <p:nvSpPr>
          <p:cNvPr id="67587" name="Content Placeholder 2"/>
          <p:cNvSpPr>
            <a:spLocks noGrp="1"/>
          </p:cNvSpPr>
          <p:nvPr>
            <p:ph idx="1"/>
          </p:nvPr>
        </p:nvSpPr>
        <p:spPr>
          <a:xfrm>
            <a:off x="334735" y="1168400"/>
            <a:ext cx="8743950" cy="5251450"/>
          </a:xfrm>
        </p:spPr>
        <p:txBody>
          <a:bodyPr/>
          <a:lstStyle/>
          <a:p>
            <a:r>
              <a:rPr lang="en-US" dirty="0"/>
              <a:t>The next step up in complexity is ARMA models. A first-order ARMA model [denoted ARMA(1,1)] is:</a:t>
            </a:r>
          </a:p>
          <a:p>
            <a:pPr lvl="1">
              <a:spcBef>
                <a:spcPts val="1500"/>
              </a:spcBef>
              <a:spcAft>
                <a:spcPts val="1500"/>
              </a:spcAft>
              <a:buFont typeface="Wingdings" pitchFamily="2" charset="2"/>
              <a:buNone/>
            </a:pPr>
            <a:r>
              <a:rPr lang="en-US" i="1" dirty="0">
                <a:latin typeface="Times New Roman" pitchFamily="18" charset="0"/>
              </a:rPr>
              <a:t>	</a:t>
            </a:r>
            <a:r>
              <a:rPr lang="en-US" i="1" dirty="0" err="1">
                <a:latin typeface="Times New Roman" pitchFamily="18" charset="0"/>
              </a:rPr>
              <a:t>y</a:t>
            </a:r>
            <a:r>
              <a:rPr lang="en-US" i="1" baseline="-25000" dirty="0" err="1">
                <a:latin typeface="Times New Roman" pitchFamily="18" charset="0"/>
              </a:rPr>
              <a:t>t</a:t>
            </a:r>
            <a:r>
              <a:rPr lang="en-US" dirty="0">
                <a:latin typeface="Times New Roman" pitchFamily="18" charset="0"/>
              </a:rPr>
              <a:t> = </a:t>
            </a:r>
            <a:r>
              <a:rPr lang="en-US" i="1" dirty="0">
                <a:latin typeface="Symbol" pitchFamily="18" charset="2"/>
              </a:rPr>
              <a:t>d</a:t>
            </a:r>
            <a:r>
              <a:rPr lang="en-US" i="1" dirty="0">
                <a:latin typeface="Times New Roman" pitchFamily="18" charset="0"/>
              </a:rPr>
              <a:t> + </a:t>
            </a:r>
            <a:r>
              <a:rPr lang="en-US" i="1" dirty="0">
                <a:latin typeface="Symbol" pitchFamily="18" charset="2"/>
              </a:rPr>
              <a:t>f</a:t>
            </a:r>
            <a:r>
              <a:rPr lang="en-US" baseline="-25000" dirty="0">
                <a:latin typeface="Times New Roman" pitchFamily="18" charset="0"/>
              </a:rPr>
              <a:t>1</a:t>
            </a:r>
            <a:r>
              <a:rPr lang="en-US" i="1" dirty="0">
                <a:latin typeface="Times New Roman" pitchFamily="18" charset="0"/>
              </a:rPr>
              <a:t>y</a:t>
            </a:r>
            <a:r>
              <a:rPr lang="en-US" i="1" baseline="-25000" dirty="0">
                <a:latin typeface="Times New Roman" pitchFamily="18" charset="0"/>
              </a:rPr>
              <a:t>t</a:t>
            </a:r>
            <a:r>
              <a:rPr lang="en-US" baseline="-25000" dirty="0">
                <a:latin typeface="Times New Roman" pitchFamily="18" charset="0"/>
              </a:rPr>
              <a:t>-1</a:t>
            </a:r>
            <a:r>
              <a:rPr lang="en-US" i="1" dirty="0">
                <a:latin typeface="Times New Roman" pitchFamily="18" charset="0"/>
              </a:rPr>
              <a:t> </a:t>
            </a:r>
            <a:r>
              <a:rPr lang="en-US" i="1" dirty="0">
                <a:latin typeface="Symbol" pitchFamily="18" charset="2"/>
              </a:rPr>
              <a:t>-</a:t>
            </a:r>
            <a:r>
              <a:rPr lang="en-US" i="1" dirty="0">
                <a:latin typeface="Times New Roman" pitchFamily="18" charset="0"/>
              </a:rPr>
              <a:t> </a:t>
            </a:r>
            <a:r>
              <a:rPr lang="en-US" i="1" dirty="0">
                <a:latin typeface="Symbol" pitchFamily="18" charset="2"/>
              </a:rPr>
              <a:t>q</a:t>
            </a:r>
            <a:r>
              <a:rPr lang="en-US" baseline="-25000" dirty="0">
                <a:latin typeface="Times New Roman" pitchFamily="18" charset="0"/>
              </a:rPr>
              <a:t>1</a:t>
            </a:r>
            <a:r>
              <a:rPr lang="en-US" i="1" dirty="0">
                <a:latin typeface="Symbol" pitchFamily="18" charset="2"/>
              </a:rPr>
              <a:t>e</a:t>
            </a:r>
            <a:r>
              <a:rPr lang="en-US" i="1" baseline="-25000" dirty="0">
                <a:latin typeface="Times New Roman" pitchFamily="18" charset="0"/>
              </a:rPr>
              <a:t>t</a:t>
            </a:r>
            <a:r>
              <a:rPr lang="en-US" baseline="-25000" dirty="0">
                <a:latin typeface="Times New Roman" pitchFamily="18" charset="0"/>
              </a:rPr>
              <a:t>-1</a:t>
            </a:r>
            <a:r>
              <a:rPr lang="en-US" i="1" dirty="0">
                <a:latin typeface="Times New Roman" pitchFamily="18" charset="0"/>
              </a:rPr>
              <a:t> + </a:t>
            </a:r>
            <a:r>
              <a:rPr lang="en-US" i="1" dirty="0">
                <a:latin typeface="Symbol" pitchFamily="18" charset="2"/>
              </a:rPr>
              <a:t>e</a:t>
            </a:r>
            <a:r>
              <a:rPr lang="en-US" i="1" baseline="-25000" dirty="0">
                <a:latin typeface="Times New Roman" pitchFamily="18" charset="0"/>
              </a:rPr>
              <a:t>t</a:t>
            </a:r>
            <a:endParaRPr lang="en-US" dirty="0"/>
          </a:p>
          <a:p>
            <a:pPr lvl="1">
              <a:buFont typeface="Wingdings" pitchFamily="2" charset="2"/>
              <a:buNone/>
            </a:pPr>
            <a:r>
              <a:rPr lang="en-US" dirty="0"/>
              <a:t>	(same as AR(1) but with one additional parameter </a:t>
            </a:r>
            <a:r>
              <a:rPr lang="en-US" i="1" dirty="0">
                <a:latin typeface="Symbol" pitchFamily="18" charset="2"/>
              </a:rPr>
              <a:t>q</a:t>
            </a:r>
            <a:r>
              <a:rPr lang="en-US" baseline="-25000" dirty="0">
                <a:latin typeface="Times New Roman" pitchFamily="18" charset="0"/>
              </a:rPr>
              <a:t>1</a:t>
            </a:r>
            <a:r>
              <a:rPr lang="en-US" dirty="0"/>
              <a:t>)</a:t>
            </a:r>
          </a:p>
          <a:p>
            <a:pPr>
              <a:buFontTx/>
              <a:buNone/>
            </a:pPr>
            <a:endParaRPr lang="en-US" dirty="0"/>
          </a:p>
          <a:p>
            <a:r>
              <a:rPr lang="en-US" dirty="0"/>
              <a:t>More generally, an ARMA(</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q</a:t>
            </a:r>
            <a:r>
              <a:rPr lang="en-US" dirty="0"/>
              <a:t>) model is:</a:t>
            </a:r>
          </a:p>
          <a:p>
            <a:pPr lvl="1">
              <a:spcBef>
                <a:spcPts val="1500"/>
              </a:spcBef>
              <a:spcAft>
                <a:spcPts val="500"/>
              </a:spcAft>
              <a:buFont typeface="Wingdings" pitchFamily="2" charset="2"/>
              <a:buNone/>
            </a:pPr>
            <a:r>
              <a:rPr lang="en-US" i="1" dirty="0">
                <a:latin typeface="Times New Roman" pitchFamily="18" charset="0"/>
              </a:rPr>
              <a:t>	</a:t>
            </a:r>
            <a:r>
              <a:rPr lang="en-US" i="1" dirty="0" err="1">
                <a:latin typeface="Times New Roman" pitchFamily="18" charset="0"/>
              </a:rPr>
              <a:t>y</a:t>
            </a:r>
            <a:r>
              <a:rPr lang="en-US" i="1" baseline="-25000" dirty="0" err="1">
                <a:latin typeface="Times New Roman" pitchFamily="18" charset="0"/>
              </a:rPr>
              <a:t>t</a:t>
            </a:r>
            <a:r>
              <a:rPr lang="en-US" dirty="0">
                <a:latin typeface="Times New Roman" pitchFamily="18" charset="0"/>
              </a:rPr>
              <a:t> = </a:t>
            </a:r>
            <a:r>
              <a:rPr lang="en-US" i="1" dirty="0">
                <a:latin typeface="Symbol" pitchFamily="18" charset="2"/>
              </a:rPr>
              <a:t>d</a:t>
            </a:r>
            <a:r>
              <a:rPr lang="en-US" i="1" dirty="0">
                <a:latin typeface="Times New Roman" pitchFamily="18" charset="0"/>
              </a:rPr>
              <a:t> + </a:t>
            </a:r>
            <a:r>
              <a:rPr lang="en-US" i="1" dirty="0">
                <a:latin typeface="Symbol" pitchFamily="18" charset="2"/>
              </a:rPr>
              <a:t>f</a:t>
            </a:r>
            <a:r>
              <a:rPr lang="en-US" baseline="-25000" dirty="0">
                <a:latin typeface="Times New Roman" pitchFamily="18" charset="0"/>
              </a:rPr>
              <a:t>1</a:t>
            </a:r>
            <a:r>
              <a:rPr lang="en-US" i="1" dirty="0">
                <a:latin typeface="Times New Roman" pitchFamily="18" charset="0"/>
              </a:rPr>
              <a:t>y</a:t>
            </a:r>
            <a:r>
              <a:rPr lang="en-US" i="1" baseline="-25000" dirty="0">
                <a:latin typeface="Times New Roman" pitchFamily="18" charset="0"/>
              </a:rPr>
              <a:t>t</a:t>
            </a:r>
            <a:r>
              <a:rPr lang="en-US" baseline="-25000" dirty="0">
                <a:latin typeface="Times New Roman" pitchFamily="18" charset="0"/>
              </a:rPr>
              <a:t>-1</a:t>
            </a:r>
            <a:r>
              <a:rPr lang="en-US" i="1" dirty="0">
                <a:latin typeface="Times New Roman" pitchFamily="18" charset="0"/>
              </a:rPr>
              <a:t> + </a:t>
            </a:r>
            <a:r>
              <a:rPr lang="en-US" i="1" dirty="0">
                <a:latin typeface="Symbol" pitchFamily="18" charset="2"/>
              </a:rPr>
              <a:t>f</a:t>
            </a:r>
            <a:r>
              <a:rPr lang="en-US" baseline="-25000" dirty="0">
                <a:latin typeface="Times New Roman" pitchFamily="18" charset="0"/>
              </a:rPr>
              <a:t>2</a:t>
            </a:r>
            <a:r>
              <a:rPr lang="en-US" i="1" dirty="0">
                <a:latin typeface="Times New Roman" pitchFamily="18" charset="0"/>
              </a:rPr>
              <a:t>y</a:t>
            </a:r>
            <a:r>
              <a:rPr lang="en-US" i="1" baseline="-25000" dirty="0">
                <a:latin typeface="Times New Roman" pitchFamily="18" charset="0"/>
              </a:rPr>
              <a:t>t</a:t>
            </a:r>
            <a:r>
              <a:rPr lang="en-US" baseline="-25000" dirty="0">
                <a:latin typeface="Times New Roman" pitchFamily="18" charset="0"/>
              </a:rPr>
              <a:t>-2</a:t>
            </a:r>
            <a:r>
              <a:rPr lang="en-US" i="1" dirty="0">
                <a:latin typeface="Times New Roman" pitchFamily="18" charset="0"/>
              </a:rPr>
              <a:t> + . . . + </a:t>
            </a:r>
            <a:r>
              <a:rPr lang="en-US" i="1" dirty="0" err="1">
                <a:latin typeface="Symbol" pitchFamily="18" charset="2"/>
              </a:rPr>
              <a:t>f</a:t>
            </a:r>
            <a:r>
              <a:rPr lang="en-US" i="1" baseline="-25000" dirty="0" err="1">
                <a:latin typeface="Times New Roman" pitchFamily="18" charset="0"/>
              </a:rPr>
              <a:t>p</a:t>
            </a:r>
            <a:r>
              <a:rPr lang="en-US" i="1" dirty="0" err="1">
                <a:latin typeface="Times New Roman" pitchFamily="18" charset="0"/>
              </a:rPr>
              <a:t>y</a:t>
            </a:r>
            <a:r>
              <a:rPr lang="en-US" i="1" baseline="-25000" dirty="0" err="1">
                <a:latin typeface="Times New Roman" pitchFamily="18" charset="0"/>
              </a:rPr>
              <a:t>t</a:t>
            </a:r>
            <a:r>
              <a:rPr lang="en-US" baseline="-25000" dirty="0">
                <a:latin typeface="Times New Roman" pitchFamily="18" charset="0"/>
              </a:rPr>
              <a:t>-</a:t>
            </a:r>
            <a:r>
              <a:rPr lang="en-US" i="1" baseline="-25000" dirty="0">
                <a:latin typeface="Times New Roman" pitchFamily="18" charset="0"/>
              </a:rPr>
              <a:t>p</a:t>
            </a:r>
            <a:r>
              <a:rPr lang="en-US" i="1" dirty="0">
                <a:latin typeface="Times New Roman" pitchFamily="18" charset="0"/>
              </a:rPr>
              <a:t> + </a:t>
            </a:r>
            <a:r>
              <a:rPr lang="en-US" i="1" dirty="0">
                <a:latin typeface="Symbol" pitchFamily="18" charset="2"/>
              </a:rPr>
              <a:t>e</a:t>
            </a:r>
            <a:r>
              <a:rPr lang="en-US" i="1" baseline="-25000" dirty="0">
                <a:latin typeface="Times New Roman" pitchFamily="18" charset="0"/>
              </a:rPr>
              <a:t>t</a:t>
            </a:r>
            <a:r>
              <a:rPr lang="en-US" i="1" dirty="0">
                <a:latin typeface="Times New Roman" pitchFamily="18" charset="0"/>
              </a:rPr>
              <a:t> </a:t>
            </a:r>
          </a:p>
          <a:p>
            <a:pPr lvl="1">
              <a:spcBef>
                <a:spcPct val="0"/>
              </a:spcBef>
              <a:spcAft>
                <a:spcPts val="1500"/>
              </a:spcAft>
              <a:buFont typeface="Wingdings" pitchFamily="2" charset="2"/>
              <a:buNone/>
            </a:pPr>
            <a:r>
              <a:rPr lang="en-US" i="1" dirty="0">
                <a:latin typeface="Times New Roman" pitchFamily="18" charset="0"/>
              </a:rPr>
              <a:t> 		        </a:t>
            </a:r>
            <a:r>
              <a:rPr lang="en-US" dirty="0">
                <a:latin typeface="Symbol" pitchFamily="18" charset="2"/>
              </a:rPr>
              <a:t>-</a:t>
            </a:r>
            <a:r>
              <a:rPr lang="en-US" i="1" dirty="0">
                <a:latin typeface="Times New Roman" pitchFamily="18" charset="0"/>
              </a:rPr>
              <a:t> </a:t>
            </a:r>
            <a:r>
              <a:rPr lang="en-US" i="1" dirty="0">
                <a:latin typeface="Symbol" pitchFamily="18" charset="2"/>
              </a:rPr>
              <a:t>q</a:t>
            </a:r>
            <a:r>
              <a:rPr lang="en-US" baseline="-25000" dirty="0">
                <a:latin typeface="Times New Roman" pitchFamily="18" charset="0"/>
              </a:rPr>
              <a:t>1</a:t>
            </a:r>
            <a:r>
              <a:rPr lang="en-US" i="1" dirty="0">
                <a:latin typeface="Symbol" pitchFamily="18" charset="2"/>
              </a:rPr>
              <a:t>e</a:t>
            </a:r>
            <a:r>
              <a:rPr lang="en-US" i="1" baseline="-25000" dirty="0">
                <a:latin typeface="Times New Roman" pitchFamily="18" charset="0"/>
              </a:rPr>
              <a:t>t</a:t>
            </a:r>
            <a:r>
              <a:rPr lang="en-US" baseline="-25000" dirty="0">
                <a:latin typeface="Times New Roman" pitchFamily="18" charset="0"/>
              </a:rPr>
              <a:t>-1</a:t>
            </a:r>
            <a:r>
              <a:rPr lang="en-US" i="1" dirty="0">
                <a:latin typeface="Times New Roman" pitchFamily="18" charset="0"/>
              </a:rPr>
              <a:t> </a:t>
            </a:r>
            <a:r>
              <a:rPr lang="en-US" dirty="0">
                <a:latin typeface="Symbol" pitchFamily="18" charset="2"/>
              </a:rPr>
              <a:t>-</a:t>
            </a:r>
            <a:r>
              <a:rPr lang="en-US" i="1" dirty="0">
                <a:latin typeface="Times New Roman" pitchFamily="18" charset="0"/>
              </a:rPr>
              <a:t> </a:t>
            </a:r>
            <a:r>
              <a:rPr lang="en-US" i="1" dirty="0">
                <a:latin typeface="Symbol" pitchFamily="18" charset="2"/>
              </a:rPr>
              <a:t>q</a:t>
            </a:r>
            <a:r>
              <a:rPr lang="en-US" baseline="-25000" dirty="0">
                <a:latin typeface="Times New Roman" pitchFamily="18" charset="0"/>
              </a:rPr>
              <a:t>2</a:t>
            </a:r>
            <a:r>
              <a:rPr lang="en-US" i="1" dirty="0">
                <a:latin typeface="Symbol" pitchFamily="18" charset="2"/>
              </a:rPr>
              <a:t>e</a:t>
            </a:r>
            <a:r>
              <a:rPr lang="en-US" i="1" baseline="-25000" dirty="0">
                <a:latin typeface="Times New Roman" pitchFamily="18" charset="0"/>
              </a:rPr>
              <a:t>t</a:t>
            </a:r>
            <a:r>
              <a:rPr lang="en-US" baseline="-25000" dirty="0">
                <a:latin typeface="Times New Roman" pitchFamily="18" charset="0"/>
              </a:rPr>
              <a:t>-2</a:t>
            </a:r>
            <a:r>
              <a:rPr lang="en-US" i="1" dirty="0">
                <a:latin typeface="Times New Roman" pitchFamily="18" charset="0"/>
              </a:rPr>
              <a:t> </a:t>
            </a:r>
            <a:r>
              <a:rPr lang="en-US" dirty="0">
                <a:latin typeface="Symbol" pitchFamily="18" charset="2"/>
              </a:rPr>
              <a:t>-</a:t>
            </a:r>
            <a:r>
              <a:rPr lang="en-US" i="1" dirty="0">
                <a:latin typeface="Times New Roman" pitchFamily="18" charset="0"/>
              </a:rPr>
              <a:t> . . . </a:t>
            </a:r>
            <a:r>
              <a:rPr lang="en-US" dirty="0">
                <a:latin typeface="Symbol" pitchFamily="18" charset="2"/>
              </a:rPr>
              <a:t>-</a:t>
            </a:r>
            <a:r>
              <a:rPr lang="en-US" i="1" dirty="0">
                <a:latin typeface="Times New Roman" pitchFamily="18" charset="0"/>
              </a:rPr>
              <a:t> </a:t>
            </a:r>
            <a:r>
              <a:rPr lang="en-US" i="1" dirty="0" err="1">
                <a:latin typeface="Symbol" pitchFamily="18" charset="2"/>
              </a:rPr>
              <a:t>q</a:t>
            </a:r>
            <a:r>
              <a:rPr lang="en-US" i="1" baseline="-25000" dirty="0" err="1">
                <a:latin typeface="Times New Roman" pitchFamily="18" charset="0"/>
              </a:rPr>
              <a:t>q</a:t>
            </a:r>
            <a:r>
              <a:rPr lang="en-US" i="1" dirty="0" err="1">
                <a:latin typeface="Symbol" pitchFamily="18" charset="2"/>
              </a:rPr>
              <a:t>e</a:t>
            </a:r>
            <a:r>
              <a:rPr lang="en-US" i="1" baseline="-25000" dirty="0" err="1">
                <a:latin typeface="Times New Roman" pitchFamily="18" charset="0"/>
              </a:rPr>
              <a:t>t</a:t>
            </a:r>
            <a:r>
              <a:rPr lang="en-US" baseline="-25000" dirty="0">
                <a:latin typeface="Times New Roman" pitchFamily="18" charset="0"/>
              </a:rPr>
              <a:t>-</a:t>
            </a:r>
            <a:r>
              <a:rPr lang="en-US" i="1" baseline="-25000" dirty="0">
                <a:latin typeface="Times New Roman" pitchFamily="18" charset="0"/>
              </a:rPr>
              <a:t>q</a:t>
            </a:r>
            <a:endParaRPr lang="en-US" dirty="0"/>
          </a:p>
          <a:p>
            <a:pPr lvl="1">
              <a:buFont typeface="Wingdings" pitchFamily="2" charset="2"/>
              <a:buNone/>
            </a:pPr>
            <a:r>
              <a:rPr lang="en-US" dirty="0"/>
              <a:t>	parameters:	</a:t>
            </a:r>
            <a:r>
              <a:rPr lang="en-US" i="1" dirty="0">
                <a:latin typeface="Symbol" pitchFamily="18" charset="2"/>
              </a:rPr>
              <a:t> d</a:t>
            </a:r>
            <a:r>
              <a:rPr lang="en-US" i="1" dirty="0">
                <a:latin typeface="Times New Roman" pitchFamily="18" charset="0"/>
              </a:rPr>
              <a:t>, </a:t>
            </a:r>
            <a:r>
              <a:rPr lang="en-US" i="1" dirty="0">
                <a:latin typeface="Symbol" pitchFamily="18" charset="2"/>
              </a:rPr>
              <a:t>f</a:t>
            </a:r>
            <a:r>
              <a:rPr lang="en-US" baseline="-25000" dirty="0">
                <a:latin typeface="Times New Roman" pitchFamily="18" charset="0"/>
              </a:rPr>
              <a:t>1</a:t>
            </a:r>
            <a:r>
              <a:rPr lang="en-US" i="1" dirty="0">
                <a:latin typeface="Times New Roman" pitchFamily="18" charset="0"/>
              </a:rPr>
              <a:t>, </a:t>
            </a:r>
            <a:r>
              <a:rPr lang="en-US" i="1" dirty="0">
                <a:latin typeface="Symbol" pitchFamily="18" charset="2"/>
              </a:rPr>
              <a:t>f</a:t>
            </a:r>
            <a:r>
              <a:rPr lang="en-US" baseline="-25000" dirty="0">
                <a:latin typeface="Times New Roman" pitchFamily="18" charset="0"/>
              </a:rPr>
              <a:t>2</a:t>
            </a:r>
            <a:r>
              <a:rPr lang="en-US" i="1" dirty="0">
                <a:latin typeface="Times New Roman" pitchFamily="18" charset="0"/>
              </a:rPr>
              <a:t>, . . . </a:t>
            </a:r>
            <a:r>
              <a:rPr lang="en-US" i="1" dirty="0" err="1">
                <a:latin typeface="Symbol" pitchFamily="18" charset="2"/>
              </a:rPr>
              <a:t>f</a:t>
            </a:r>
            <a:r>
              <a:rPr lang="en-US" i="1" baseline="-25000" dirty="0" err="1">
                <a:latin typeface="Times New Roman" pitchFamily="18" charset="0"/>
              </a:rPr>
              <a:t>p</a:t>
            </a:r>
            <a:r>
              <a:rPr lang="en-US" i="1" dirty="0">
                <a:latin typeface="Times New Roman" pitchFamily="18" charset="0"/>
              </a:rPr>
              <a:t>, </a:t>
            </a:r>
            <a:r>
              <a:rPr lang="en-US" i="1" dirty="0">
                <a:latin typeface="Symbol" pitchFamily="18" charset="2"/>
              </a:rPr>
              <a:t>q</a:t>
            </a:r>
            <a:r>
              <a:rPr lang="en-US" baseline="-25000" dirty="0">
                <a:latin typeface="Times New Roman" pitchFamily="18" charset="0"/>
              </a:rPr>
              <a:t>1</a:t>
            </a:r>
            <a:r>
              <a:rPr lang="en-US" i="1" dirty="0">
                <a:latin typeface="Times New Roman" pitchFamily="18" charset="0"/>
              </a:rPr>
              <a:t>, </a:t>
            </a:r>
            <a:r>
              <a:rPr lang="en-US" i="1" dirty="0">
                <a:latin typeface="Symbol" pitchFamily="18" charset="2"/>
              </a:rPr>
              <a:t>q</a:t>
            </a:r>
            <a:r>
              <a:rPr lang="en-US" baseline="-25000" dirty="0">
                <a:latin typeface="Times New Roman" pitchFamily="18" charset="0"/>
              </a:rPr>
              <a:t>2</a:t>
            </a:r>
            <a:r>
              <a:rPr lang="en-US" i="1" dirty="0">
                <a:latin typeface="Times New Roman" pitchFamily="18" charset="0"/>
              </a:rPr>
              <a:t>, . . . </a:t>
            </a:r>
            <a:r>
              <a:rPr lang="en-US" i="1" dirty="0" err="1">
                <a:latin typeface="Symbol" pitchFamily="18" charset="2"/>
              </a:rPr>
              <a:t>q</a:t>
            </a:r>
            <a:r>
              <a:rPr lang="en-US" i="1" baseline="-25000" dirty="0" err="1">
                <a:latin typeface="Times New Roman" pitchFamily="18" charset="0"/>
              </a:rPr>
              <a:t>q</a:t>
            </a:r>
            <a:r>
              <a:rPr lang="en-US" i="1" dirty="0">
                <a:latin typeface="Times New Roman" pitchFamily="18" charset="0"/>
              </a:rPr>
              <a:t>, </a:t>
            </a:r>
            <a:r>
              <a:rPr lang="en-US" i="1" dirty="0">
                <a:latin typeface="Symbol" pitchFamily="18" charset="2"/>
                <a:cs typeface="Times New Roman" pitchFamily="18" charset="0"/>
              </a:rPr>
              <a:t>s</a:t>
            </a:r>
            <a:r>
              <a:rPr lang="en-US" baseline="30000" dirty="0">
                <a:latin typeface="Times New Roman" pitchFamily="18" charset="0"/>
                <a:cs typeface="Times New Roman" pitchFamily="18" charset="0"/>
              </a:rPr>
              <a:t>2</a:t>
            </a:r>
          </a:p>
          <a:p>
            <a:pPr lvl="1">
              <a:buFont typeface="Wingdings" pitchFamily="2" charset="2"/>
              <a:buNone/>
            </a:pPr>
            <a:r>
              <a:rPr lang="en-US" dirty="0"/>
              <a:t>	AR order:	</a:t>
            </a:r>
            <a:r>
              <a:rPr lang="en-US" i="1" dirty="0">
                <a:latin typeface="Symbol" pitchFamily="18" charset="2"/>
              </a:rPr>
              <a:t> </a:t>
            </a:r>
            <a:r>
              <a:rPr lang="en-US" i="1" dirty="0">
                <a:latin typeface="Times New Roman" pitchFamily="18" charset="0"/>
                <a:cs typeface="Times New Roman" pitchFamily="18" charset="0"/>
              </a:rPr>
              <a:t>p</a:t>
            </a:r>
            <a:r>
              <a:rPr lang="en-US" dirty="0"/>
              <a:t>	</a:t>
            </a:r>
          </a:p>
          <a:p>
            <a:pPr lvl="1">
              <a:buFont typeface="Wingdings" pitchFamily="2" charset="2"/>
              <a:buNone/>
            </a:pPr>
            <a:r>
              <a:rPr lang="en-US" dirty="0"/>
              <a:t>	MA order:	</a:t>
            </a:r>
            <a:r>
              <a:rPr lang="en-US" i="1" dirty="0">
                <a:latin typeface="Symbol" pitchFamily="18" charset="2"/>
              </a:rPr>
              <a:t> </a:t>
            </a:r>
            <a:r>
              <a:rPr lang="en-US" i="1" dirty="0">
                <a:latin typeface="Times New Roman" pitchFamily="18" charset="0"/>
                <a:cs typeface="Times New Roman" pitchFamily="18" charset="0"/>
              </a:rPr>
              <a:t>q</a:t>
            </a:r>
            <a:endParaRPr lang="en-US" baseline="30000" dirty="0">
              <a:latin typeface="Times New Roman" pitchFamily="18" charset="0"/>
              <a:cs typeface="Times New Roman" pitchFamily="18" charset="0"/>
            </a:endParaRPr>
          </a:p>
          <a:p>
            <a:pPr lvl="1">
              <a:buFont typeface="Wingdings" pitchFamily="2" charset="2"/>
              <a:buNone/>
            </a:pPr>
            <a:endParaRPr lang="en-US"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3131113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itle 1"/>
          <p:cNvSpPr>
            <a:spLocks noGrp="1"/>
          </p:cNvSpPr>
          <p:nvPr>
            <p:ph type="title"/>
          </p:nvPr>
        </p:nvSpPr>
        <p:spPr/>
        <p:txBody>
          <a:bodyPr/>
          <a:lstStyle/>
          <a:p>
            <a:r>
              <a:rPr lang="en-US"/>
              <a:t>Steps for Fitting and Using an ARMA(</a:t>
            </a:r>
            <a:r>
              <a:rPr lang="en-US" i="1">
                <a:latin typeface="Times New Roman" pitchFamily="18" charset="0"/>
                <a:cs typeface="Times New Roman" pitchFamily="18" charset="0"/>
              </a:rPr>
              <a:t>p,q</a:t>
            </a:r>
            <a:r>
              <a:rPr lang="en-US"/>
              <a:t>) Model</a:t>
            </a:r>
          </a:p>
        </p:txBody>
      </p:sp>
      <p:sp>
        <p:nvSpPr>
          <p:cNvPr id="20487" name="Content Placeholder 2"/>
          <p:cNvSpPr>
            <a:spLocks noGrp="1"/>
          </p:cNvSpPr>
          <p:nvPr>
            <p:ph idx="1"/>
          </p:nvPr>
        </p:nvSpPr>
        <p:spPr/>
        <p:txBody>
          <a:bodyPr/>
          <a:lstStyle/>
          <a:p>
            <a:pPr marL="457200" indent="-457200">
              <a:buFontTx/>
              <a:buAutoNum type="arabicPeriod"/>
            </a:pPr>
            <a:r>
              <a:rPr lang="en-US"/>
              <a:t>Choose a </a:t>
            </a:r>
            <a:r>
              <a:rPr lang="en-US" i="1">
                <a:latin typeface="Times New Roman" pitchFamily="18" charset="0"/>
                <a:cs typeface="Times New Roman" pitchFamily="18" charset="0"/>
              </a:rPr>
              <a:t>p</a:t>
            </a:r>
            <a:r>
              <a:rPr lang="en-US"/>
              <a:t> and </a:t>
            </a:r>
            <a:r>
              <a:rPr lang="en-US" i="1">
                <a:latin typeface="Times New Roman" pitchFamily="18" charset="0"/>
                <a:cs typeface="Times New Roman" pitchFamily="18" charset="0"/>
              </a:rPr>
              <a:t>q</a:t>
            </a:r>
            <a:endParaRPr lang="en-US"/>
          </a:p>
          <a:p>
            <a:pPr marL="457200" indent="-457200">
              <a:buFontTx/>
              <a:buAutoNum type="arabicPeriod"/>
            </a:pPr>
            <a:r>
              <a:rPr lang="en-US"/>
              <a:t>Estimate </a:t>
            </a:r>
            <a:r>
              <a:rPr lang="en-US" i="1">
                <a:latin typeface="Symbol" pitchFamily="18" charset="2"/>
              </a:rPr>
              <a:t>d</a:t>
            </a:r>
            <a:r>
              <a:rPr lang="en-US" i="1">
                <a:latin typeface="Times New Roman" pitchFamily="18" charset="0"/>
              </a:rPr>
              <a:t>, </a:t>
            </a:r>
            <a:r>
              <a:rPr lang="en-US" i="1">
                <a:latin typeface="Symbol" pitchFamily="18" charset="2"/>
              </a:rPr>
              <a:t>f</a:t>
            </a:r>
            <a:r>
              <a:rPr lang="en-US" baseline="-25000">
                <a:latin typeface="Times New Roman" pitchFamily="18" charset="0"/>
              </a:rPr>
              <a:t>1</a:t>
            </a:r>
            <a:r>
              <a:rPr lang="en-US" i="1">
                <a:latin typeface="Times New Roman" pitchFamily="18" charset="0"/>
              </a:rPr>
              <a:t>, </a:t>
            </a:r>
            <a:r>
              <a:rPr lang="en-US" i="1">
                <a:latin typeface="Symbol" pitchFamily="18" charset="2"/>
              </a:rPr>
              <a:t>f</a:t>
            </a:r>
            <a:r>
              <a:rPr lang="en-US" baseline="-25000">
                <a:latin typeface="Times New Roman" pitchFamily="18" charset="0"/>
              </a:rPr>
              <a:t>2</a:t>
            </a:r>
            <a:r>
              <a:rPr lang="en-US" i="1">
                <a:latin typeface="Times New Roman" pitchFamily="18" charset="0"/>
              </a:rPr>
              <a:t>, . . . </a:t>
            </a:r>
            <a:r>
              <a:rPr lang="en-US" i="1">
                <a:latin typeface="Symbol" pitchFamily="18" charset="2"/>
              </a:rPr>
              <a:t>f</a:t>
            </a:r>
            <a:r>
              <a:rPr lang="en-US" i="1" baseline="-25000">
                <a:latin typeface="Times New Roman" pitchFamily="18" charset="0"/>
              </a:rPr>
              <a:t>p</a:t>
            </a:r>
            <a:r>
              <a:rPr lang="en-US" i="1">
                <a:latin typeface="Times New Roman" pitchFamily="18" charset="0"/>
              </a:rPr>
              <a:t>, </a:t>
            </a:r>
            <a:r>
              <a:rPr lang="en-US" i="1">
                <a:latin typeface="Symbol" pitchFamily="18" charset="2"/>
              </a:rPr>
              <a:t>q</a:t>
            </a:r>
            <a:r>
              <a:rPr lang="en-US" baseline="-25000">
                <a:latin typeface="Times New Roman" pitchFamily="18" charset="0"/>
              </a:rPr>
              <a:t>1</a:t>
            </a:r>
            <a:r>
              <a:rPr lang="en-US" i="1">
                <a:latin typeface="Times New Roman" pitchFamily="18" charset="0"/>
              </a:rPr>
              <a:t>, </a:t>
            </a:r>
            <a:r>
              <a:rPr lang="en-US" i="1">
                <a:latin typeface="Symbol" pitchFamily="18" charset="2"/>
              </a:rPr>
              <a:t>q</a:t>
            </a:r>
            <a:r>
              <a:rPr lang="en-US" baseline="-25000">
                <a:latin typeface="Times New Roman" pitchFamily="18" charset="0"/>
              </a:rPr>
              <a:t>2</a:t>
            </a:r>
            <a:r>
              <a:rPr lang="en-US" i="1">
                <a:latin typeface="Times New Roman" pitchFamily="18" charset="0"/>
              </a:rPr>
              <a:t>, . . . </a:t>
            </a:r>
            <a:r>
              <a:rPr lang="en-US" i="1">
                <a:latin typeface="Symbol" pitchFamily="18" charset="2"/>
              </a:rPr>
              <a:t>q</a:t>
            </a:r>
            <a:r>
              <a:rPr lang="en-US" i="1" baseline="-25000">
                <a:latin typeface="Times New Roman" pitchFamily="18" charset="0"/>
              </a:rPr>
              <a:t>q</a:t>
            </a:r>
            <a:r>
              <a:rPr lang="en-US" i="1">
                <a:latin typeface="Times New Roman" pitchFamily="18" charset="0"/>
              </a:rPr>
              <a:t>, </a:t>
            </a:r>
            <a:r>
              <a:rPr lang="en-US" i="1">
                <a:latin typeface="Symbol" pitchFamily="18" charset="2"/>
                <a:cs typeface="Times New Roman" pitchFamily="18" charset="0"/>
              </a:rPr>
              <a:t>s</a:t>
            </a:r>
            <a:r>
              <a:rPr lang="en-US" baseline="30000">
                <a:latin typeface="Times New Roman" pitchFamily="18" charset="0"/>
                <a:cs typeface="Times New Roman" pitchFamily="18" charset="0"/>
              </a:rPr>
              <a:t>2</a:t>
            </a:r>
            <a:r>
              <a:rPr lang="en-US"/>
              <a:t> using nonlinear least squares to minimize:</a:t>
            </a:r>
          </a:p>
          <a:p>
            <a:pPr marL="457200" indent="-457200">
              <a:buFontTx/>
              <a:buAutoNum type="arabicPeriod"/>
            </a:pPr>
            <a:endParaRPr lang="en-US"/>
          </a:p>
          <a:p>
            <a:pPr marL="457200" indent="-457200">
              <a:buFontTx/>
              <a:buAutoNum type="arabicPeriod"/>
            </a:pPr>
            <a:endParaRPr lang="en-US"/>
          </a:p>
          <a:p>
            <a:pPr marL="457200" indent="-457200">
              <a:buFontTx/>
              <a:buAutoNum type="arabicPeriod"/>
            </a:pPr>
            <a:endParaRPr lang="en-US"/>
          </a:p>
          <a:p>
            <a:pPr marL="457200" indent="-457200">
              <a:buFontTx/>
              <a:buAutoNum type="arabicPeriod"/>
            </a:pPr>
            <a:endParaRPr lang="en-US"/>
          </a:p>
          <a:p>
            <a:pPr marL="457200" indent="-457200">
              <a:buFontTx/>
              <a:buAutoNum type="arabicPeriod"/>
            </a:pPr>
            <a:endParaRPr lang="en-US"/>
          </a:p>
          <a:p>
            <a:pPr marL="457200" indent="-457200">
              <a:spcBef>
                <a:spcPts val="1500"/>
              </a:spcBef>
              <a:buFontTx/>
              <a:buAutoNum type="arabicPeriod"/>
            </a:pPr>
            <a:r>
              <a:rPr lang="en-US"/>
              <a:t>Calculate the </a:t>
            </a:r>
            <a:r>
              <a:rPr lang="en-US" i="1">
                <a:latin typeface="Times New Roman" pitchFamily="18" charset="0"/>
                <a:cs typeface="Times New Roman" pitchFamily="18" charset="0"/>
              </a:rPr>
              <a:t>k</a:t>
            </a:r>
            <a:r>
              <a:rPr lang="en-US"/>
              <a:t>-period-ahead forecasts via: </a:t>
            </a:r>
          </a:p>
        </p:txBody>
      </p:sp>
      <p:graphicFrame>
        <p:nvGraphicFramePr>
          <p:cNvPr id="20482" name="Object 2"/>
          <p:cNvGraphicFramePr>
            <a:graphicFrameLocks noChangeAspect="1"/>
          </p:cNvGraphicFramePr>
          <p:nvPr/>
        </p:nvGraphicFramePr>
        <p:xfrm>
          <a:off x="1203325" y="2390775"/>
          <a:ext cx="869950" cy="973138"/>
        </p:xfrm>
        <a:graphic>
          <a:graphicData uri="http://schemas.openxmlformats.org/presentationml/2006/ole">
            <mc:AlternateContent xmlns:mc="http://schemas.openxmlformats.org/markup-compatibility/2006">
              <mc:Choice xmlns:v="urn:schemas-microsoft-com:vml" Requires="v">
                <p:oleObj spid="_x0000_s30126" name="Equation" r:id="rId3" imgW="431640" imgH="482400" progId="Equation.3">
                  <p:embed/>
                </p:oleObj>
              </mc:Choice>
              <mc:Fallback>
                <p:oleObj name="Equation" r:id="rId3" imgW="431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325" y="2390775"/>
                        <a:ext cx="86995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3536950" y="2498725"/>
          <a:ext cx="4240213" cy="612775"/>
        </p:xfrm>
        <a:graphic>
          <a:graphicData uri="http://schemas.openxmlformats.org/presentationml/2006/ole">
            <mc:AlternateContent xmlns:mc="http://schemas.openxmlformats.org/markup-compatibility/2006">
              <mc:Choice xmlns:v="urn:schemas-microsoft-com:vml" Requires="v">
                <p:oleObj spid="_x0000_s30127" name="Equation" r:id="rId5" imgW="2108160" imgH="304560" progId="Equation.3">
                  <p:embed/>
                </p:oleObj>
              </mc:Choice>
              <mc:Fallback>
                <p:oleObj name="Equation" r:id="rId5" imgW="210816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2498725"/>
                        <a:ext cx="42402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1193800" y="3275013"/>
          <a:ext cx="7127875" cy="1327150"/>
        </p:xfrm>
        <a:graphic>
          <a:graphicData uri="http://schemas.openxmlformats.org/presentationml/2006/ole">
            <mc:AlternateContent xmlns:mc="http://schemas.openxmlformats.org/markup-compatibility/2006">
              <mc:Choice xmlns:v="urn:schemas-microsoft-com:vml" Requires="v">
                <p:oleObj spid="_x0000_s30128" name="Equation" r:id="rId7" imgW="3543120" imgH="660240" progId="Equation.3">
                  <p:embed/>
                </p:oleObj>
              </mc:Choice>
              <mc:Fallback>
                <p:oleObj name="Equation" r:id="rId7" imgW="3543120" imgH="660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3800" y="3275013"/>
                        <a:ext cx="7127875" cy="13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1020763" y="5129213"/>
          <a:ext cx="7764462" cy="1328737"/>
        </p:xfrm>
        <a:graphic>
          <a:graphicData uri="http://schemas.openxmlformats.org/presentationml/2006/ole">
            <mc:AlternateContent xmlns:mc="http://schemas.openxmlformats.org/markup-compatibility/2006">
              <mc:Choice xmlns:v="urn:schemas-microsoft-com:vml" Requires="v">
                <p:oleObj spid="_x0000_s30129" name="Equation" r:id="rId9" imgW="3860640" imgH="660240" progId="Equation.3">
                  <p:embed/>
                </p:oleObj>
              </mc:Choice>
              <mc:Fallback>
                <p:oleObj name="Equation" r:id="rId9" imgW="3860640" imgH="660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763" y="5129213"/>
                        <a:ext cx="7764462" cy="132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5051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itle 1"/>
          <p:cNvSpPr>
            <a:spLocks noGrp="1"/>
          </p:cNvSpPr>
          <p:nvPr>
            <p:ph type="title"/>
          </p:nvPr>
        </p:nvSpPr>
        <p:spPr/>
        <p:txBody>
          <a:bodyPr/>
          <a:lstStyle/>
          <a:p>
            <a:r>
              <a:rPr lang="en-US"/>
              <a:t>continued . . .</a:t>
            </a:r>
          </a:p>
        </p:txBody>
      </p:sp>
      <p:sp>
        <p:nvSpPr>
          <p:cNvPr id="21510" name="Content Placeholder 2"/>
          <p:cNvSpPr>
            <a:spLocks noGrp="1"/>
          </p:cNvSpPr>
          <p:nvPr>
            <p:ph idx="1"/>
          </p:nvPr>
        </p:nvSpPr>
        <p:spPr/>
        <p:txBody>
          <a:bodyPr/>
          <a:lstStyle/>
          <a:p>
            <a:pPr marL="457200" indent="-457200">
              <a:buFontTx/>
              <a:buNone/>
            </a:pPr>
            <a:r>
              <a:rPr lang="en-US"/>
              <a:t>	where:</a:t>
            </a:r>
          </a:p>
          <a:p>
            <a:pPr marL="457200" indent="-457200">
              <a:buFontTx/>
              <a:buNone/>
            </a:pPr>
            <a:endParaRPr lang="en-US"/>
          </a:p>
          <a:p>
            <a:pPr marL="457200" indent="-457200">
              <a:buFontTx/>
              <a:buNone/>
            </a:pPr>
            <a:endParaRPr lang="en-US"/>
          </a:p>
          <a:p>
            <a:pPr marL="457200" indent="-457200">
              <a:buFontTx/>
              <a:buNone/>
            </a:pPr>
            <a:endParaRPr lang="en-US"/>
          </a:p>
          <a:p>
            <a:pPr marL="457200" indent="-457200">
              <a:buFontTx/>
              <a:buNone/>
            </a:pPr>
            <a:endParaRPr lang="en-US"/>
          </a:p>
          <a:p>
            <a:pPr marL="457200" indent="-457200">
              <a:buFontTx/>
              <a:buNone/>
            </a:pPr>
            <a:endParaRPr lang="en-US"/>
          </a:p>
          <a:p>
            <a:pPr marL="457200" indent="-457200">
              <a:buFontTx/>
              <a:buNone/>
            </a:pPr>
            <a:endParaRPr lang="en-US"/>
          </a:p>
          <a:p>
            <a:pPr marL="457200" indent="-457200">
              <a:spcBef>
                <a:spcPct val="0"/>
              </a:spcBef>
            </a:pPr>
            <a:r>
              <a:rPr lang="en-US"/>
              <a:t>Must calculate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t> and         recursively, for </a:t>
            </a:r>
            <a:r>
              <a:rPr lang="en-US" i="1">
                <a:latin typeface="Times New Roman" pitchFamily="18" charset="0"/>
              </a:rPr>
              <a:t>t</a:t>
            </a:r>
            <a:r>
              <a:rPr lang="en-US">
                <a:latin typeface="Times New Roman" pitchFamily="18" charset="0"/>
              </a:rPr>
              <a:t> = 1, 2, 3 , . . .</a:t>
            </a:r>
          </a:p>
          <a:p>
            <a:pPr marL="457200" indent="-457200">
              <a:spcBef>
                <a:spcPts val="1500"/>
              </a:spcBef>
            </a:pPr>
            <a:r>
              <a:rPr lang="en-US"/>
              <a:t>Model fitting is more complicated than for AR(</a:t>
            </a:r>
            <a:r>
              <a:rPr lang="en-US" i="1">
                <a:latin typeface="Times New Roman" pitchFamily="18" charset="0"/>
                <a:cs typeface="Times New Roman" pitchFamily="18" charset="0"/>
              </a:rPr>
              <a:t>p</a:t>
            </a:r>
            <a:r>
              <a:rPr lang="en-US"/>
              <a:t>).  We need iterative nonlinear least squares.  </a:t>
            </a:r>
          </a:p>
        </p:txBody>
      </p:sp>
      <p:graphicFrame>
        <p:nvGraphicFramePr>
          <p:cNvPr id="21506" name="Object 5"/>
          <p:cNvGraphicFramePr>
            <a:graphicFrameLocks noChangeAspect="1"/>
          </p:cNvGraphicFramePr>
          <p:nvPr/>
        </p:nvGraphicFramePr>
        <p:xfrm>
          <a:off x="1624013" y="1498600"/>
          <a:ext cx="6437312" cy="1020763"/>
        </p:xfrm>
        <a:graphic>
          <a:graphicData uri="http://schemas.openxmlformats.org/presentationml/2006/ole">
            <mc:AlternateContent xmlns:mc="http://schemas.openxmlformats.org/markup-compatibility/2006">
              <mc:Choice xmlns:v="urn:schemas-microsoft-com:vml" Requires="v">
                <p:oleObj spid="_x0000_s31043" name="Equation" r:id="rId3" imgW="3200400" imgH="507960" progId="Equation.3">
                  <p:embed/>
                </p:oleObj>
              </mc:Choice>
              <mc:Fallback>
                <p:oleObj name="Equation" r:id="rId3" imgW="32004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1498600"/>
                        <a:ext cx="6437312"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1689100" y="2640013"/>
          <a:ext cx="4240213" cy="1020762"/>
        </p:xfrm>
        <a:graphic>
          <a:graphicData uri="http://schemas.openxmlformats.org/presentationml/2006/ole">
            <mc:AlternateContent xmlns:mc="http://schemas.openxmlformats.org/markup-compatibility/2006">
              <mc:Choice xmlns:v="urn:schemas-microsoft-com:vml" Requires="v">
                <p:oleObj spid="_x0000_s31044" name="Equation" r:id="rId5" imgW="2108160" imgH="507960" progId="Equation.3">
                  <p:embed/>
                </p:oleObj>
              </mc:Choice>
              <mc:Fallback>
                <p:oleObj name="Equation" r:id="rId5" imgW="210816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100" y="2640013"/>
                        <a:ext cx="4240213"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3754438" y="4141788"/>
          <a:ext cx="741362" cy="612775"/>
        </p:xfrm>
        <a:graphic>
          <a:graphicData uri="http://schemas.openxmlformats.org/presentationml/2006/ole">
            <mc:AlternateContent xmlns:mc="http://schemas.openxmlformats.org/markup-compatibility/2006">
              <mc:Choice xmlns:v="urn:schemas-microsoft-com:vml" Requires="v">
                <p:oleObj spid="_x0000_s31045" name="Equation" r:id="rId7" imgW="368280" imgH="304560" progId="Equation.3">
                  <p:embed/>
                </p:oleObj>
              </mc:Choice>
              <mc:Fallback>
                <p:oleObj name="Equation" r:id="rId7" imgW="36828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4438" y="4141788"/>
                        <a:ext cx="7413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9494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5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37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3732" name="Rectangle 2"/>
          <p:cNvSpPr>
            <a:spLocks noGrp="1" noChangeArrowheads="1"/>
          </p:cNvSpPr>
          <p:nvPr>
            <p:ph type="title"/>
          </p:nvPr>
        </p:nvSpPr>
        <p:spPr/>
        <p:txBody>
          <a:bodyPr/>
          <a:lstStyle/>
          <a:p>
            <a:pPr eaLnBrk="1" hangingPunct="1"/>
            <a:r>
              <a:rPr lang="en-US"/>
              <a:t>Example:   ARMA(1,1) fit to Series A Chem. Data</a:t>
            </a:r>
          </a:p>
        </p:txBody>
      </p:sp>
      <p:sp>
        <p:nvSpPr>
          <p:cNvPr id="73733" name="Content Placeholder 9"/>
          <p:cNvSpPr>
            <a:spLocks noGrp="1"/>
          </p:cNvSpPr>
          <p:nvPr>
            <p:ph idx="1"/>
          </p:nvPr>
        </p:nvSpPr>
        <p:spPr/>
        <p:txBody>
          <a:bodyPr/>
          <a:lstStyle/>
          <a:p>
            <a:pPr>
              <a:spcBef>
                <a:spcPct val="0"/>
              </a:spcBef>
              <a:buFontTx/>
              <a:buNone/>
            </a:pPr>
            <a:r>
              <a:rPr lang="fr-FR" sz="1200"/>
              <a:t>Type         Coef  SE Coef       T      P</a:t>
            </a:r>
          </a:p>
          <a:p>
            <a:pPr>
              <a:spcBef>
                <a:spcPct val="0"/>
              </a:spcBef>
              <a:buFontTx/>
              <a:buNone/>
            </a:pPr>
            <a:r>
              <a:rPr lang="pt-BR" sz="1200"/>
              <a:t>AR   1     0.9151   0.0433   21.11  0.000</a:t>
            </a:r>
          </a:p>
          <a:p>
            <a:pPr>
              <a:spcBef>
                <a:spcPct val="0"/>
              </a:spcBef>
              <a:buFontTx/>
              <a:buNone/>
            </a:pPr>
            <a:r>
              <a:rPr lang="it-IT" sz="1200"/>
              <a:t>MA   1     0.5828   0.0849    6.87  0.000</a:t>
            </a:r>
          </a:p>
          <a:p>
            <a:pPr>
              <a:spcBef>
                <a:spcPct val="0"/>
              </a:spcBef>
              <a:buFontTx/>
              <a:buNone/>
            </a:pPr>
            <a:r>
              <a:rPr lang="fr-FR" sz="1200"/>
              <a:t>Constant  1.44897  0.00939  154.38  0.000</a:t>
            </a:r>
          </a:p>
          <a:p>
            <a:pPr>
              <a:spcBef>
                <a:spcPct val="0"/>
              </a:spcBef>
              <a:buFontTx/>
              <a:buNone/>
            </a:pPr>
            <a:r>
              <a:rPr lang="en-US" sz="1200"/>
              <a:t>Mean      17.0656   0.1105</a:t>
            </a:r>
          </a:p>
          <a:p>
            <a:pPr>
              <a:spcBef>
                <a:spcPct val="0"/>
              </a:spcBef>
              <a:buFontTx/>
              <a:buNone/>
            </a:pPr>
            <a:endParaRPr lang="en-US" sz="1200"/>
          </a:p>
          <a:p>
            <a:pPr>
              <a:spcBef>
                <a:spcPct val="0"/>
              </a:spcBef>
              <a:buFontTx/>
              <a:buNone/>
            </a:pPr>
            <a:endParaRPr lang="en-US" sz="1200"/>
          </a:p>
          <a:p>
            <a:pPr>
              <a:spcBef>
                <a:spcPct val="0"/>
              </a:spcBef>
              <a:buFontTx/>
              <a:buNone/>
            </a:pPr>
            <a:r>
              <a:rPr lang="en-US" sz="1200"/>
              <a:t>Number of observations:  197</a:t>
            </a:r>
          </a:p>
          <a:p>
            <a:pPr>
              <a:spcBef>
                <a:spcPct val="0"/>
              </a:spcBef>
              <a:buFontTx/>
              <a:buNone/>
            </a:pPr>
            <a:r>
              <a:rPr lang="en-US" sz="1200"/>
              <a:t>Residuals:    SS =  19.1880 (backforecasts excluded)</a:t>
            </a:r>
          </a:p>
          <a:p>
            <a:pPr>
              <a:spcBef>
                <a:spcPct val="0"/>
              </a:spcBef>
              <a:buFontTx/>
              <a:buNone/>
            </a:pPr>
            <a:r>
              <a:rPr lang="en-US" sz="1200"/>
              <a:t>              MS =  0.0989  DF = 194</a:t>
            </a:r>
          </a:p>
          <a:p>
            <a:pPr>
              <a:spcBef>
                <a:spcPct val="0"/>
              </a:spcBef>
              <a:buFontTx/>
              <a:buNone/>
            </a:pPr>
            <a:endParaRPr lang="en-US" sz="1200"/>
          </a:p>
          <a:p>
            <a:pPr>
              <a:spcBef>
                <a:spcPct val="0"/>
              </a:spcBef>
              <a:buFontTx/>
              <a:buNone/>
            </a:pPr>
            <a:endParaRPr lang="en-US" sz="1200"/>
          </a:p>
          <a:p>
            <a:pPr>
              <a:spcBef>
                <a:spcPct val="0"/>
              </a:spcBef>
              <a:buFontTx/>
              <a:buNone/>
            </a:pPr>
            <a:r>
              <a:rPr lang="en-US" sz="1200"/>
              <a:t>Modified Box-Pierce (Ljung-Box) Chi-Square statistic</a:t>
            </a:r>
          </a:p>
          <a:p>
            <a:pPr>
              <a:spcBef>
                <a:spcPct val="0"/>
              </a:spcBef>
              <a:buFontTx/>
              <a:buNone/>
            </a:pPr>
            <a:endParaRPr lang="en-US" sz="1200"/>
          </a:p>
          <a:p>
            <a:pPr>
              <a:spcBef>
                <a:spcPct val="0"/>
              </a:spcBef>
              <a:buFontTx/>
              <a:buNone/>
            </a:pPr>
            <a:r>
              <a:rPr lang="nn-NO" sz="1200"/>
              <a:t>Lag            12     24     36     48</a:t>
            </a:r>
          </a:p>
          <a:p>
            <a:pPr>
              <a:spcBef>
                <a:spcPct val="0"/>
              </a:spcBef>
              <a:buFontTx/>
              <a:buNone/>
            </a:pPr>
            <a:r>
              <a:rPr lang="it-IT" sz="1200"/>
              <a:t>Chi-Square   15.5   28.0   51.4   55.4</a:t>
            </a:r>
          </a:p>
          <a:p>
            <a:pPr>
              <a:spcBef>
                <a:spcPct val="0"/>
              </a:spcBef>
              <a:buFontTx/>
              <a:buNone/>
            </a:pPr>
            <a:r>
              <a:rPr lang="en-US" sz="1200"/>
              <a:t>DF              9     21     33     45</a:t>
            </a:r>
          </a:p>
          <a:p>
            <a:pPr>
              <a:spcBef>
                <a:spcPct val="0"/>
              </a:spcBef>
              <a:buFontTx/>
              <a:buNone/>
            </a:pPr>
            <a:r>
              <a:rPr lang="en-US" sz="1200"/>
              <a:t>P-Value     0.078  0.141  0.022  0.138</a:t>
            </a:r>
          </a:p>
          <a:p>
            <a:pPr>
              <a:spcBef>
                <a:spcPct val="0"/>
              </a:spcBef>
              <a:buFontTx/>
              <a:buNone/>
            </a:pPr>
            <a:endParaRPr lang="en-US" sz="1200"/>
          </a:p>
          <a:p>
            <a:pPr>
              <a:spcBef>
                <a:spcPct val="0"/>
              </a:spcBef>
              <a:buFontTx/>
              <a:buNone/>
            </a:pPr>
            <a:endParaRPr lang="en-US" sz="1200"/>
          </a:p>
          <a:p>
            <a:pPr>
              <a:spcBef>
                <a:spcPct val="0"/>
              </a:spcBef>
              <a:buFontTx/>
              <a:buNone/>
            </a:pPr>
            <a:r>
              <a:rPr lang="en-US" sz="1200"/>
              <a:t>Forecasts from period 197</a:t>
            </a:r>
          </a:p>
          <a:p>
            <a:pPr>
              <a:spcBef>
                <a:spcPct val="0"/>
              </a:spcBef>
              <a:buFontTx/>
              <a:buNone/>
            </a:pPr>
            <a:endParaRPr lang="en-US" sz="1200"/>
          </a:p>
          <a:p>
            <a:pPr>
              <a:spcBef>
                <a:spcPct val="0"/>
              </a:spcBef>
              <a:buFontTx/>
              <a:buNone/>
            </a:pPr>
            <a:r>
              <a:rPr lang="en-US" sz="1200"/>
              <a:t>                     95% Limits</a:t>
            </a:r>
          </a:p>
          <a:p>
            <a:pPr>
              <a:spcBef>
                <a:spcPct val="0"/>
              </a:spcBef>
              <a:buFontTx/>
              <a:buNone/>
            </a:pPr>
            <a:r>
              <a:rPr lang="en-US" sz="1200"/>
              <a:t>Period  Forecast    Lower    Upper  Actual</a:t>
            </a:r>
          </a:p>
          <a:p>
            <a:pPr>
              <a:spcBef>
                <a:spcPct val="0"/>
              </a:spcBef>
              <a:buFontTx/>
              <a:buNone/>
            </a:pPr>
            <a:r>
              <a:rPr lang="en-US" sz="1200"/>
              <a:t>   198   17.3830  16.7665  17.9996</a:t>
            </a:r>
          </a:p>
          <a:p>
            <a:pPr>
              <a:spcBef>
                <a:spcPct val="0"/>
              </a:spcBef>
              <a:buFontTx/>
              <a:buNone/>
            </a:pPr>
            <a:r>
              <a:rPr lang="en-US" sz="1200"/>
              <a:t>   199   17.3561  16.7064  18.0058</a:t>
            </a:r>
          </a:p>
          <a:p>
            <a:pPr>
              <a:spcBef>
                <a:spcPct val="0"/>
              </a:spcBef>
              <a:buFontTx/>
              <a:buNone/>
            </a:pPr>
            <a:r>
              <a:rPr lang="en-US" sz="1200"/>
              <a:t>   200   17.3314  16.6552  18.0076</a:t>
            </a:r>
          </a:p>
          <a:p>
            <a:pPr>
              <a:spcBef>
                <a:spcPct val="0"/>
              </a:spcBef>
              <a:buFontTx/>
              <a:buNone/>
            </a:pPr>
            <a:r>
              <a:rPr lang="en-US" sz="1200"/>
              <a:t>   201   17.3089  16.6112  18.0065</a:t>
            </a:r>
          </a:p>
          <a:p>
            <a:pPr>
              <a:spcBef>
                <a:spcPct val="0"/>
              </a:spcBef>
              <a:buFontTx/>
              <a:buNone/>
            </a:pPr>
            <a:r>
              <a:rPr lang="en-US" sz="1200"/>
              <a:t>   202   17.2882  16.5731  18.0033</a:t>
            </a:r>
          </a:p>
          <a:p>
            <a:pPr>
              <a:spcBef>
                <a:spcPct val="0"/>
              </a:spcBef>
              <a:buFontTx/>
              <a:buNone/>
            </a:pPr>
            <a:endParaRPr lang="en-US" sz="1200"/>
          </a:p>
        </p:txBody>
      </p:sp>
    </p:spTree>
    <p:extLst>
      <p:ext uri="{BB962C8B-B14F-4D97-AF65-F5344CB8AC3E}">
        <p14:creationId xmlns:p14="http://schemas.microsoft.com/office/powerpoint/2010/main" val="137500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Example of the Four Components</a:t>
            </a:r>
          </a:p>
        </p:txBody>
      </p:sp>
      <p:sp>
        <p:nvSpPr>
          <p:cNvPr id="32771" name="Rectangle 3"/>
          <p:cNvSpPr>
            <a:spLocks noGrp="1" noChangeArrowheads="1"/>
          </p:cNvSpPr>
          <p:nvPr>
            <p:ph type="body" idx="1"/>
          </p:nvPr>
        </p:nvSpPr>
        <p:spPr>
          <a:xfrm>
            <a:off x="400050" y="5767388"/>
            <a:ext cx="8213725" cy="796925"/>
          </a:xfrm>
        </p:spPr>
        <p:txBody>
          <a:bodyPr/>
          <a:lstStyle/>
          <a:p>
            <a:pPr eaLnBrk="1" hangingPunct="1"/>
            <a:r>
              <a:rPr lang="en-US"/>
              <a:t>This is for </a:t>
            </a:r>
            <a:r>
              <a:rPr lang="en-US" b="1"/>
              <a:t>additive model</a:t>
            </a:r>
            <a:r>
              <a:rPr lang="en-US"/>
              <a:t>:  </a:t>
            </a:r>
            <a:r>
              <a:rPr lang="en-US" i="1">
                <a:latin typeface="Times New Roman" pitchFamily="18" charset="0"/>
              </a:rPr>
              <a:t>y</a:t>
            </a:r>
            <a:r>
              <a:rPr lang="en-US" i="1" baseline="-25000">
                <a:latin typeface="Times New Roman" pitchFamily="18" charset="0"/>
              </a:rPr>
              <a:t>t</a:t>
            </a:r>
            <a:r>
              <a:rPr lang="en-US">
                <a:latin typeface="Times New Roman" pitchFamily="18" charset="0"/>
              </a:rPr>
              <a:t> = </a:t>
            </a:r>
            <a:r>
              <a:rPr lang="en-US" i="1">
                <a:latin typeface="Times New Roman" pitchFamily="18" charset="0"/>
              </a:rPr>
              <a:t>T</a:t>
            </a:r>
            <a:r>
              <a:rPr lang="en-US" i="1" baseline="-25000">
                <a:latin typeface="Times New Roman" pitchFamily="18" charset="0"/>
              </a:rPr>
              <a:t>t</a:t>
            </a:r>
            <a:r>
              <a:rPr lang="en-US">
                <a:latin typeface="Times New Roman" pitchFamily="18" charset="0"/>
              </a:rPr>
              <a:t> + </a:t>
            </a:r>
            <a:r>
              <a:rPr lang="en-US" i="1">
                <a:latin typeface="Times New Roman" pitchFamily="18" charset="0"/>
              </a:rPr>
              <a:t>S</a:t>
            </a:r>
            <a:r>
              <a:rPr lang="en-US" i="1" baseline="-25000">
                <a:latin typeface="Times New Roman" pitchFamily="18" charset="0"/>
              </a:rPr>
              <a:t>t</a:t>
            </a:r>
            <a:r>
              <a:rPr lang="en-US">
                <a:latin typeface="Times New Roman" pitchFamily="18" charset="0"/>
              </a:rPr>
              <a:t> + </a:t>
            </a:r>
            <a:r>
              <a:rPr lang="en-US" i="1">
                <a:latin typeface="Times New Roman" pitchFamily="18" charset="0"/>
              </a:rPr>
              <a:t>C</a:t>
            </a:r>
            <a:r>
              <a:rPr lang="en-US" i="1" baseline="-25000">
                <a:latin typeface="Times New Roman" pitchFamily="18" charset="0"/>
              </a:rPr>
              <a:t>t</a:t>
            </a:r>
            <a:r>
              <a:rPr lang="en-US">
                <a:latin typeface="Times New Roman" pitchFamily="18" charset="0"/>
              </a:rPr>
              <a:t> + </a:t>
            </a:r>
            <a:r>
              <a:rPr lang="en-US" i="1">
                <a:latin typeface="Times New Roman" pitchFamily="18" charset="0"/>
              </a:rPr>
              <a:t>R</a:t>
            </a:r>
            <a:r>
              <a:rPr lang="en-US" i="1" baseline="-25000">
                <a:latin typeface="Times New Roman" pitchFamily="18" charset="0"/>
              </a:rPr>
              <a:t>t</a:t>
            </a:r>
            <a:r>
              <a:rPr lang="en-US">
                <a:latin typeface="Times New Roman" pitchFamily="18" charset="0"/>
              </a:rPr>
              <a:t> </a:t>
            </a:r>
          </a:p>
          <a:p>
            <a:pPr eaLnBrk="1" hangingPunct="1"/>
            <a:r>
              <a:rPr lang="en-US"/>
              <a:t>Sometimes </a:t>
            </a:r>
            <a:r>
              <a:rPr lang="en-US" b="1"/>
              <a:t>multiplicative model</a:t>
            </a:r>
            <a:r>
              <a:rPr lang="en-US"/>
              <a:t> better:  </a:t>
            </a:r>
            <a:r>
              <a:rPr lang="en-US" i="1">
                <a:latin typeface="Times New Roman" pitchFamily="18" charset="0"/>
              </a:rPr>
              <a:t>y</a:t>
            </a:r>
            <a:r>
              <a:rPr lang="en-US" i="1" baseline="-25000">
                <a:latin typeface="Times New Roman" pitchFamily="18" charset="0"/>
              </a:rPr>
              <a:t>t</a:t>
            </a:r>
            <a:r>
              <a:rPr lang="en-US">
                <a:latin typeface="Times New Roman" pitchFamily="18" charset="0"/>
              </a:rPr>
              <a:t> = </a:t>
            </a:r>
            <a:r>
              <a:rPr lang="en-US" i="1">
                <a:latin typeface="Times New Roman" pitchFamily="18" charset="0"/>
              </a:rPr>
              <a:t>T</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S</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C</a:t>
            </a:r>
            <a:r>
              <a:rPr lang="en-US" i="1" baseline="-25000">
                <a:latin typeface="Times New Roman" pitchFamily="18" charset="0"/>
              </a:rPr>
              <a:t>t</a:t>
            </a:r>
            <a:r>
              <a:rPr lang="en-US">
                <a:latin typeface="Times New Roman" pitchFamily="18" charset="0"/>
                <a:sym typeface="Symbol" pitchFamily="18" charset="2"/>
              </a:rPr>
              <a:t></a:t>
            </a:r>
            <a:r>
              <a:rPr lang="en-US" i="1">
                <a:latin typeface="Times New Roman" pitchFamily="18" charset="0"/>
              </a:rPr>
              <a:t>R</a:t>
            </a:r>
            <a:r>
              <a:rPr lang="en-US" i="1" baseline="-25000">
                <a:latin typeface="Times New Roman" pitchFamily="18" charset="0"/>
              </a:rPr>
              <a:t>t</a:t>
            </a:r>
            <a:r>
              <a:rPr lang="en-US">
                <a:latin typeface="Times New Roman" pitchFamily="18" charset="0"/>
              </a:rPr>
              <a:t> </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1079500"/>
            <a:ext cx="66008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28875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07988" y="247650"/>
            <a:ext cx="8362950" cy="762000"/>
          </a:xfrm>
        </p:spPr>
        <p:txBody>
          <a:bodyPr/>
          <a:lstStyle/>
          <a:p>
            <a:r>
              <a:rPr lang="en-US"/>
              <a:t>Autoregressive Integrated Moving Average (ARIMA) Models</a:t>
            </a:r>
          </a:p>
        </p:txBody>
      </p:sp>
      <p:sp>
        <p:nvSpPr>
          <p:cNvPr id="69635" name="Content Placeholder 2"/>
          <p:cNvSpPr>
            <a:spLocks noGrp="1"/>
          </p:cNvSpPr>
          <p:nvPr>
            <p:ph idx="1"/>
          </p:nvPr>
        </p:nvSpPr>
        <p:spPr/>
        <p:txBody>
          <a:bodyPr/>
          <a:lstStyle/>
          <a:p>
            <a:pPr>
              <a:spcBef>
                <a:spcPts val="1000"/>
              </a:spcBef>
            </a:pPr>
            <a:r>
              <a:rPr lang="en-US"/>
              <a:t>ARMA models are not intended to model </a:t>
            </a:r>
            <a:r>
              <a:rPr lang="en-US" b="1"/>
              <a:t>nonstationary</a:t>
            </a:r>
            <a:r>
              <a:rPr lang="en-US"/>
              <a:t> time series, in which the mean of the process is not constant (i.e., it wanders slowly or there is a linear trend, etc.) </a:t>
            </a:r>
          </a:p>
          <a:p>
            <a:pPr>
              <a:spcBef>
                <a:spcPts val="1000"/>
              </a:spcBef>
            </a:pPr>
            <a:r>
              <a:rPr lang="en-US"/>
              <a:t>For nonstationary time series, ARIMA models are more effective</a:t>
            </a:r>
          </a:p>
          <a:p>
            <a:pPr>
              <a:spcBef>
                <a:spcPts val="1000"/>
              </a:spcBef>
            </a:pPr>
            <a:r>
              <a:rPr lang="en-US"/>
              <a:t>The basic idea behind ARIMA modeling is to fit an ARMA model to the </a:t>
            </a:r>
            <a:r>
              <a:rPr lang="en-US" b="1"/>
              <a:t>differenced data</a:t>
            </a:r>
            <a:r>
              <a:rPr lang="en-US"/>
              <a:t>:</a:t>
            </a:r>
          </a:p>
          <a:p>
            <a:pPr>
              <a:spcBef>
                <a:spcPts val="1000"/>
              </a:spcBef>
              <a:buFontTx/>
              <a:buNone/>
            </a:pPr>
            <a:r>
              <a:rPr lang="en-US"/>
              <a:t>		</a:t>
            </a:r>
            <a:r>
              <a:rPr lang="en-US" i="1">
                <a:latin typeface="Times New Roman" pitchFamily="18" charset="0"/>
                <a:cs typeface="Times New Roman" pitchFamily="18" charset="0"/>
              </a:rPr>
              <a:t> w</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a:t>
            </a:r>
          </a:p>
          <a:p>
            <a:pPr>
              <a:spcBef>
                <a:spcPts val="1500"/>
              </a:spcBef>
            </a:pPr>
            <a:r>
              <a:rPr lang="en-US"/>
              <a:t>Even if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t> is nonstationary, after differencing the data, </a:t>
            </a:r>
            <a:r>
              <a:rPr lang="en-US" i="1">
                <a:latin typeface="Times New Roman" pitchFamily="18" charset="0"/>
                <a:cs typeface="Times New Roman" pitchFamily="18" charset="0"/>
              </a:rPr>
              <a:t>w</a:t>
            </a:r>
            <a:r>
              <a:rPr lang="en-US" i="1" baseline="-25000">
                <a:latin typeface="Times New Roman" pitchFamily="18" charset="0"/>
                <a:cs typeface="Times New Roman" pitchFamily="18" charset="0"/>
              </a:rPr>
              <a:t>t</a:t>
            </a:r>
            <a:r>
              <a:rPr lang="en-US"/>
              <a:t> usually tends to be stationary, so regular ARMA models can be used.</a:t>
            </a:r>
          </a:p>
        </p:txBody>
      </p:sp>
    </p:spTree>
    <p:extLst>
      <p:ext uri="{BB962C8B-B14F-4D97-AF65-F5344CB8AC3E}">
        <p14:creationId xmlns:p14="http://schemas.microsoft.com/office/powerpoint/2010/main" val="4119368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t>Example:   Employment_Data.MPJ, Metals data</a:t>
            </a:r>
          </a:p>
        </p:txBody>
      </p:sp>
      <p:pic>
        <p:nvPicPr>
          <p:cNvPr id="757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5363"/>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57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5840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t>ARIMA(</a:t>
            </a:r>
            <a:r>
              <a:rPr lang="en-US" i="1">
                <a:latin typeface="Times New Roman" pitchFamily="18" charset="0"/>
                <a:cs typeface="Times New Roman" pitchFamily="18" charset="0"/>
              </a:rPr>
              <a:t>p,d,q</a:t>
            </a:r>
            <a:r>
              <a:rPr lang="en-US"/>
              <a:t>) Models</a:t>
            </a:r>
          </a:p>
        </p:txBody>
      </p:sp>
      <p:sp>
        <p:nvSpPr>
          <p:cNvPr id="71683" name="Content Placeholder 2"/>
          <p:cNvSpPr>
            <a:spLocks noGrp="1"/>
          </p:cNvSpPr>
          <p:nvPr>
            <p:ph idx="1"/>
          </p:nvPr>
        </p:nvSpPr>
        <p:spPr/>
        <p:txBody>
          <a:bodyPr/>
          <a:lstStyle/>
          <a:p>
            <a:r>
              <a:rPr lang="en-US" dirty="0"/>
              <a:t>In an ARIMA(</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q</a:t>
            </a:r>
            <a:r>
              <a:rPr lang="en-US" dirty="0"/>
              <a:t>) model, you fit an ARMA(</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q</a:t>
            </a:r>
            <a:r>
              <a:rPr lang="en-US" dirty="0"/>
              <a:t>) model to the differenced data </a:t>
            </a:r>
            <a:r>
              <a:rPr lang="en-US" i="1" dirty="0" err="1">
                <a:latin typeface="Times New Roman" pitchFamily="18" charset="0"/>
                <a:cs typeface="Times New Roman" pitchFamily="18" charset="0"/>
              </a:rPr>
              <a:t>w</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y</a:t>
            </a:r>
            <a:r>
              <a:rPr lang="en-US" i="1" baseline="-25000" dirty="0">
                <a:latin typeface="Times New Roman" pitchFamily="18" charset="0"/>
                <a:cs typeface="Times New Roman" pitchFamily="18" charset="0"/>
              </a:rPr>
              <a:t>t</a:t>
            </a:r>
            <a:r>
              <a:rPr lang="en-US" baseline="-25000" dirty="0">
                <a:latin typeface="Times New Roman" pitchFamily="18" charset="0"/>
                <a:cs typeface="Times New Roman" pitchFamily="18" charset="0"/>
              </a:rPr>
              <a:t>-1</a:t>
            </a:r>
            <a:r>
              <a:rPr lang="en-US" dirty="0"/>
              <a:t>, i.e. you fit:</a:t>
            </a:r>
          </a:p>
          <a:p>
            <a:pPr lvl="1">
              <a:spcBef>
                <a:spcPts val="1500"/>
              </a:spcBef>
              <a:spcAft>
                <a:spcPts val="500"/>
              </a:spcAft>
              <a:buFont typeface="Wingdings" pitchFamily="2" charset="2"/>
              <a:buNone/>
            </a:pPr>
            <a:r>
              <a:rPr lang="en-US" dirty="0"/>
              <a:t>	</a:t>
            </a:r>
            <a:r>
              <a:rPr lang="en-US" i="1" dirty="0">
                <a:latin typeface="Times New Roman" pitchFamily="18" charset="0"/>
              </a:rPr>
              <a:t>	</a:t>
            </a:r>
            <a:r>
              <a:rPr lang="en-US" i="1" dirty="0" err="1">
                <a:latin typeface="Times New Roman" pitchFamily="18" charset="0"/>
              </a:rPr>
              <a:t>w</a:t>
            </a:r>
            <a:r>
              <a:rPr lang="en-US" i="1" baseline="-25000" dirty="0" err="1">
                <a:latin typeface="Times New Roman" pitchFamily="18" charset="0"/>
              </a:rPr>
              <a:t>t</a:t>
            </a:r>
            <a:r>
              <a:rPr lang="en-US" dirty="0">
                <a:latin typeface="Times New Roman" pitchFamily="18" charset="0"/>
              </a:rPr>
              <a:t> = </a:t>
            </a:r>
            <a:r>
              <a:rPr lang="en-US" i="1" dirty="0">
                <a:latin typeface="Symbol" pitchFamily="18" charset="2"/>
              </a:rPr>
              <a:t>d</a:t>
            </a:r>
            <a:r>
              <a:rPr lang="en-US" i="1" dirty="0">
                <a:latin typeface="Times New Roman" pitchFamily="18" charset="0"/>
              </a:rPr>
              <a:t> + </a:t>
            </a:r>
            <a:r>
              <a:rPr lang="en-US" i="1" dirty="0">
                <a:latin typeface="Symbol" pitchFamily="18" charset="2"/>
              </a:rPr>
              <a:t>f</a:t>
            </a:r>
            <a:r>
              <a:rPr lang="en-US" baseline="-25000" dirty="0">
                <a:latin typeface="Times New Roman" pitchFamily="18" charset="0"/>
              </a:rPr>
              <a:t>1</a:t>
            </a:r>
            <a:r>
              <a:rPr lang="en-US" i="1" dirty="0">
                <a:latin typeface="Times New Roman" pitchFamily="18" charset="0"/>
              </a:rPr>
              <a:t>w</a:t>
            </a:r>
            <a:r>
              <a:rPr lang="en-US" i="1" baseline="-25000" dirty="0">
                <a:latin typeface="Times New Roman" pitchFamily="18" charset="0"/>
              </a:rPr>
              <a:t>t</a:t>
            </a:r>
            <a:r>
              <a:rPr lang="en-US" baseline="-25000" dirty="0">
                <a:latin typeface="Times New Roman" pitchFamily="18" charset="0"/>
              </a:rPr>
              <a:t>-1</a:t>
            </a:r>
            <a:r>
              <a:rPr lang="en-US" i="1" dirty="0">
                <a:latin typeface="Times New Roman" pitchFamily="18" charset="0"/>
              </a:rPr>
              <a:t> + </a:t>
            </a:r>
            <a:r>
              <a:rPr lang="en-US" i="1" dirty="0">
                <a:latin typeface="Symbol" pitchFamily="18" charset="2"/>
              </a:rPr>
              <a:t>f</a:t>
            </a:r>
            <a:r>
              <a:rPr lang="en-US" baseline="-25000" dirty="0">
                <a:latin typeface="Times New Roman" pitchFamily="18" charset="0"/>
              </a:rPr>
              <a:t>2</a:t>
            </a:r>
            <a:r>
              <a:rPr lang="en-US" i="1" dirty="0">
                <a:latin typeface="Times New Roman" pitchFamily="18" charset="0"/>
              </a:rPr>
              <a:t>w</a:t>
            </a:r>
            <a:r>
              <a:rPr lang="en-US" i="1" baseline="-25000" dirty="0">
                <a:latin typeface="Times New Roman" pitchFamily="18" charset="0"/>
              </a:rPr>
              <a:t>t</a:t>
            </a:r>
            <a:r>
              <a:rPr lang="en-US" baseline="-25000" dirty="0">
                <a:latin typeface="Times New Roman" pitchFamily="18" charset="0"/>
              </a:rPr>
              <a:t>-2</a:t>
            </a:r>
            <a:r>
              <a:rPr lang="en-US" i="1" dirty="0">
                <a:latin typeface="Times New Roman" pitchFamily="18" charset="0"/>
              </a:rPr>
              <a:t> + . . . + </a:t>
            </a:r>
            <a:r>
              <a:rPr lang="en-US" i="1" dirty="0" err="1">
                <a:latin typeface="Symbol" pitchFamily="18" charset="2"/>
              </a:rPr>
              <a:t>f</a:t>
            </a:r>
            <a:r>
              <a:rPr lang="en-US" i="1" baseline="-25000" dirty="0" err="1">
                <a:latin typeface="Times New Roman" pitchFamily="18" charset="0"/>
              </a:rPr>
              <a:t>p</a:t>
            </a:r>
            <a:r>
              <a:rPr lang="en-US" i="1" dirty="0" err="1">
                <a:latin typeface="Times New Roman" pitchFamily="18" charset="0"/>
              </a:rPr>
              <a:t>w</a:t>
            </a:r>
            <a:r>
              <a:rPr lang="en-US" i="1" baseline="-25000" dirty="0" err="1">
                <a:latin typeface="Times New Roman" pitchFamily="18" charset="0"/>
              </a:rPr>
              <a:t>t</a:t>
            </a:r>
            <a:r>
              <a:rPr lang="en-US" baseline="-25000" dirty="0">
                <a:latin typeface="Times New Roman" pitchFamily="18" charset="0"/>
              </a:rPr>
              <a:t>-</a:t>
            </a:r>
            <a:r>
              <a:rPr lang="en-US" i="1" baseline="-25000" dirty="0">
                <a:latin typeface="Times New Roman" pitchFamily="18" charset="0"/>
              </a:rPr>
              <a:t>p</a:t>
            </a:r>
            <a:r>
              <a:rPr lang="en-US" i="1" dirty="0">
                <a:latin typeface="Times New Roman" pitchFamily="18" charset="0"/>
              </a:rPr>
              <a:t> + </a:t>
            </a:r>
            <a:r>
              <a:rPr lang="en-US" i="1" dirty="0">
                <a:latin typeface="Symbol" pitchFamily="18" charset="2"/>
              </a:rPr>
              <a:t>e</a:t>
            </a:r>
            <a:r>
              <a:rPr lang="en-US" i="1" baseline="-25000" dirty="0">
                <a:latin typeface="Times New Roman" pitchFamily="18" charset="0"/>
              </a:rPr>
              <a:t>t</a:t>
            </a:r>
            <a:r>
              <a:rPr lang="en-US" i="1" dirty="0">
                <a:latin typeface="Times New Roman" pitchFamily="18" charset="0"/>
              </a:rPr>
              <a:t> </a:t>
            </a:r>
          </a:p>
          <a:p>
            <a:pPr lvl="1">
              <a:spcBef>
                <a:spcPct val="0"/>
              </a:spcBef>
              <a:spcAft>
                <a:spcPts val="1500"/>
              </a:spcAft>
              <a:buFont typeface="Wingdings" pitchFamily="2" charset="2"/>
              <a:buNone/>
            </a:pPr>
            <a:r>
              <a:rPr lang="en-US" i="1" dirty="0">
                <a:latin typeface="Times New Roman" pitchFamily="18" charset="0"/>
              </a:rPr>
              <a:t> 		        </a:t>
            </a:r>
            <a:r>
              <a:rPr lang="en-US" dirty="0">
                <a:latin typeface="Symbol" pitchFamily="18" charset="2"/>
              </a:rPr>
              <a:t>-</a:t>
            </a:r>
            <a:r>
              <a:rPr lang="en-US" i="1" dirty="0">
                <a:latin typeface="Times New Roman" pitchFamily="18" charset="0"/>
              </a:rPr>
              <a:t> </a:t>
            </a:r>
            <a:r>
              <a:rPr lang="en-US" i="1" dirty="0">
                <a:latin typeface="Symbol" pitchFamily="18" charset="2"/>
              </a:rPr>
              <a:t>q</a:t>
            </a:r>
            <a:r>
              <a:rPr lang="en-US" baseline="-25000" dirty="0">
                <a:latin typeface="Times New Roman" pitchFamily="18" charset="0"/>
              </a:rPr>
              <a:t>1</a:t>
            </a:r>
            <a:r>
              <a:rPr lang="en-US" i="1" dirty="0">
                <a:latin typeface="Symbol" pitchFamily="18" charset="2"/>
              </a:rPr>
              <a:t>e</a:t>
            </a:r>
            <a:r>
              <a:rPr lang="en-US" i="1" baseline="-25000" dirty="0">
                <a:latin typeface="Times New Roman" pitchFamily="18" charset="0"/>
              </a:rPr>
              <a:t>t</a:t>
            </a:r>
            <a:r>
              <a:rPr lang="en-US" baseline="-25000" dirty="0">
                <a:latin typeface="Times New Roman" pitchFamily="18" charset="0"/>
              </a:rPr>
              <a:t>-1</a:t>
            </a:r>
            <a:r>
              <a:rPr lang="en-US" i="1" dirty="0">
                <a:latin typeface="Times New Roman" pitchFamily="18" charset="0"/>
              </a:rPr>
              <a:t> </a:t>
            </a:r>
            <a:r>
              <a:rPr lang="en-US" dirty="0">
                <a:latin typeface="Symbol" pitchFamily="18" charset="2"/>
              </a:rPr>
              <a:t>-</a:t>
            </a:r>
            <a:r>
              <a:rPr lang="en-US" i="1" dirty="0">
                <a:latin typeface="Times New Roman" pitchFamily="18" charset="0"/>
              </a:rPr>
              <a:t> </a:t>
            </a:r>
            <a:r>
              <a:rPr lang="en-US" i="1" dirty="0">
                <a:latin typeface="Symbol" pitchFamily="18" charset="2"/>
              </a:rPr>
              <a:t>q</a:t>
            </a:r>
            <a:r>
              <a:rPr lang="en-US" baseline="-25000" dirty="0">
                <a:latin typeface="Times New Roman" pitchFamily="18" charset="0"/>
              </a:rPr>
              <a:t>2</a:t>
            </a:r>
            <a:r>
              <a:rPr lang="en-US" i="1" dirty="0">
                <a:latin typeface="Symbol" pitchFamily="18" charset="2"/>
              </a:rPr>
              <a:t>e</a:t>
            </a:r>
            <a:r>
              <a:rPr lang="en-US" i="1" baseline="-25000" dirty="0">
                <a:latin typeface="Times New Roman" pitchFamily="18" charset="0"/>
              </a:rPr>
              <a:t>t</a:t>
            </a:r>
            <a:r>
              <a:rPr lang="en-US" baseline="-25000" dirty="0">
                <a:latin typeface="Times New Roman" pitchFamily="18" charset="0"/>
              </a:rPr>
              <a:t>-2</a:t>
            </a:r>
            <a:r>
              <a:rPr lang="en-US" i="1" dirty="0">
                <a:latin typeface="Times New Roman" pitchFamily="18" charset="0"/>
              </a:rPr>
              <a:t> </a:t>
            </a:r>
            <a:r>
              <a:rPr lang="en-US" dirty="0">
                <a:latin typeface="Symbol" pitchFamily="18" charset="2"/>
              </a:rPr>
              <a:t>-</a:t>
            </a:r>
            <a:r>
              <a:rPr lang="en-US" i="1" dirty="0">
                <a:latin typeface="Times New Roman" pitchFamily="18" charset="0"/>
              </a:rPr>
              <a:t> . . . </a:t>
            </a:r>
            <a:r>
              <a:rPr lang="en-US" dirty="0">
                <a:latin typeface="Symbol" pitchFamily="18" charset="2"/>
              </a:rPr>
              <a:t>-</a:t>
            </a:r>
            <a:r>
              <a:rPr lang="en-US" i="1" dirty="0">
                <a:latin typeface="Times New Roman" pitchFamily="18" charset="0"/>
              </a:rPr>
              <a:t> </a:t>
            </a:r>
            <a:r>
              <a:rPr lang="en-US" i="1" dirty="0" err="1">
                <a:latin typeface="Symbol" pitchFamily="18" charset="2"/>
              </a:rPr>
              <a:t>q</a:t>
            </a:r>
            <a:r>
              <a:rPr lang="en-US" i="1" baseline="-25000" dirty="0" err="1">
                <a:latin typeface="Times New Roman" pitchFamily="18" charset="0"/>
              </a:rPr>
              <a:t>q</a:t>
            </a:r>
            <a:r>
              <a:rPr lang="en-US" i="1" dirty="0" err="1">
                <a:latin typeface="Symbol" pitchFamily="18" charset="2"/>
              </a:rPr>
              <a:t>e</a:t>
            </a:r>
            <a:r>
              <a:rPr lang="en-US" i="1" baseline="-25000" dirty="0" err="1">
                <a:latin typeface="Times New Roman" pitchFamily="18" charset="0"/>
              </a:rPr>
              <a:t>t</a:t>
            </a:r>
            <a:r>
              <a:rPr lang="en-US" baseline="-25000" dirty="0">
                <a:latin typeface="Times New Roman" pitchFamily="18" charset="0"/>
              </a:rPr>
              <a:t>-</a:t>
            </a:r>
            <a:r>
              <a:rPr lang="en-US" i="1" baseline="-25000" dirty="0">
                <a:latin typeface="Times New Roman" pitchFamily="18" charset="0"/>
              </a:rPr>
              <a:t>q</a:t>
            </a:r>
            <a:endParaRPr lang="en-US" dirty="0"/>
          </a:p>
          <a:p>
            <a:r>
              <a:rPr lang="en-US" dirty="0"/>
              <a:t>More generally, in an ARIMA(</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d</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q</a:t>
            </a:r>
            <a:r>
              <a:rPr lang="en-US" dirty="0"/>
              <a:t>) model, you fit an ARMA(</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q</a:t>
            </a:r>
            <a:r>
              <a:rPr lang="en-US" dirty="0"/>
              <a:t>) model to the </a:t>
            </a:r>
            <a:r>
              <a:rPr lang="en-US" i="1" dirty="0" err="1">
                <a:latin typeface="Times New Roman" pitchFamily="18" charset="0"/>
                <a:cs typeface="Times New Roman" pitchFamily="18" charset="0"/>
              </a:rPr>
              <a:t>d</a:t>
            </a:r>
            <a:r>
              <a:rPr lang="en-US" dirty="0" err="1"/>
              <a:t>th</a:t>
            </a:r>
            <a:r>
              <a:rPr lang="en-US" dirty="0"/>
              <a:t> differenced data</a:t>
            </a:r>
          </a:p>
          <a:p>
            <a:pPr lvl="1">
              <a:spcBef>
                <a:spcPts val="500"/>
              </a:spcBef>
            </a:pPr>
            <a:r>
              <a:rPr lang="en-US" dirty="0"/>
              <a:t>E.g., for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 2</a:t>
            </a:r>
            <a:r>
              <a:rPr lang="en-US" dirty="0"/>
              <a:t>, you fit an ARMA(</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q</a:t>
            </a:r>
            <a:r>
              <a:rPr lang="en-US" dirty="0"/>
              <a:t>) model to the differenced </a:t>
            </a:r>
            <a:r>
              <a:rPr lang="en-US" dirty="0" err="1"/>
              <a:t>differenced</a:t>
            </a:r>
            <a:r>
              <a:rPr lang="en-US" dirty="0"/>
              <a:t> data (</a:t>
            </a:r>
            <a:r>
              <a:rPr lang="en-US" i="1" dirty="0" err="1">
                <a:latin typeface="Times New Roman" pitchFamily="18" charset="0"/>
                <a:cs typeface="Times New Roman" pitchFamily="18" charset="0"/>
              </a:rPr>
              <a:t>w</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w</a:t>
            </a:r>
            <a:r>
              <a:rPr lang="en-US" i="1" baseline="-25000" dirty="0">
                <a:latin typeface="Times New Roman" pitchFamily="18" charset="0"/>
                <a:cs typeface="Times New Roman" pitchFamily="18" charset="0"/>
              </a:rPr>
              <a:t>t</a:t>
            </a:r>
            <a:r>
              <a:rPr lang="en-US" baseline="-25000" dirty="0">
                <a:latin typeface="Times New Roman" pitchFamily="18" charset="0"/>
                <a:cs typeface="Times New Roman" pitchFamily="18" charset="0"/>
              </a:rPr>
              <a:t>-1</a:t>
            </a:r>
            <a:r>
              <a:rPr lang="en-US" dirty="0"/>
              <a:t>)</a:t>
            </a:r>
          </a:p>
          <a:p>
            <a:pPr lvl="1">
              <a:spcBef>
                <a:spcPts val="500"/>
              </a:spcBef>
            </a:pPr>
            <a:r>
              <a:rPr lang="en-US" dirty="0"/>
              <a:t>It is rare to need </a:t>
            </a:r>
            <a:r>
              <a:rPr lang="en-US" i="1" dirty="0">
                <a:latin typeface="Times New Roman" pitchFamily="18" charset="0"/>
                <a:cs typeface="Times New Roman" pitchFamily="18" charset="0"/>
              </a:rPr>
              <a:t>d</a:t>
            </a:r>
            <a:r>
              <a:rPr lang="en-US" dirty="0"/>
              <a:t> larger than 1 </a:t>
            </a:r>
          </a:p>
          <a:p>
            <a:pPr>
              <a:spcBef>
                <a:spcPts val="1000"/>
              </a:spcBef>
            </a:pPr>
            <a:r>
              <a:rPr lang="en-US" dirty="0"/>
              <a:t>After fitting the model, in order to forecast, you can substitute </a:t>
            </a:r>
            <a:r>
              <a:rPr lang="en-US" i="1" dirty="0" err="1">
                <a:latin typeface="Times New Roman" pitchFamily="18" charset="0"/>
                <a:cs typeface="Times New Roman" pitchFamily="18" charset="0"/>
              </a:rPr>
              <a:t>w</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y</a:t>
            </a:r>
            <a:r>
              <a:rPr lang="en-US" i="1" baseline="-25000" dirty="0">
                <a:latin typeface="Times New Roman" pitchFamily="18" charset="0"/>
                <a:cs typeface="Times New Roman" pitchFamily="18" charset="0"/>
              </a:rPr>
              <a:t>t</a:t>
            </a:r>
            <a:r>
              <a:rPr lang="en-US" baseline="-25000" dirty="0">
                <a:latin typeface="Times New Roman" pitchFamily="18" charset="0"/>
                <a:cs typeface="Times New Roman" pitchFamily="18" charset="0"/>
              </a:rPr>
              <a:t>-1</a:t>
            </a:r>
            <a:r>
              <a:rPr lang="en-US" dirty="0"/>
              <a:t> and write out the model in terms of </a:t>
            </a:r>
            <a:r>
              <a:rPr lang="en-US" i="1" dirty="0" err="1">
                <a:latin typeface="Times New Roman" pitchFamily="18" charset="0"/>
                <a:cs typeface="Times New Roman" pitchFamily="18" charset="0"/>
              </a:rPr>
              <a:t>y</a:t>
            </a:r>
            <a:r>
              <a:rPr lang="en-US" i="1" baseline="-25000" dirty="0" err="1">
                <a:latin typeface="Times New Roman" pitchFamily="18" charset="0"/>
                <a:cs typeface="Times New Roman" pitchFamily="18" charset="0"/>
              </a:rPr>
              <a:t>t</a:t>
            </a:r>
            <a:r>
              <a:rPr lang="en-US" dirty="0"/>
              <a:t>  (Minitab does this automatically)</a:t>
            </a:r>
          </a:p>
        </p:txBody>
      </p:sp>
    </p:spTree>
    <p:extLst>
      <p:ext uri="{BB962C8B-B14F-4D97-AF65-F5344CB8AC3E}">
        <p14:creationId xmlns:p14="http://schemas.microsoft.com/office/powerpoint/2010/main" val="1831779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07988" y="252413"/>
            <a:ext cx="8362950" cy="757237"/>
          </a:xfrm>
        </p:spPr>
        <p:txBody>
          <a:bodyPr/>
          <a:lstStyle/>
          <a:p>
            <a:r>
              <a:rPr lang="en-US"/>
              <a:t>Justification for Why ARIMA(</a:t>
            </a:r>
            <a:r>
              <a:rPr lang="en-US" i="1">
                <a:latin typeface="Times New Roman" pitchFamily="18" charset="0"/>
                <a:cs typeface="Times New Roman" pitchFamily="18" charset="0"/>
              </a:rPr>
              <a:t>p,d,q</a:t>
            </a:r>
            <a:r>
              <a:rPr lang="en-US"/>
              <a:t>) Models Fit Nonstationary Time Series</a:t>
            </a:r>
          </a:p>
        </p:txBody>
      </p:sp>
      <p:sp>
        <p:nvSpPr>
          <p:cNvPr id="72707" name="Content Placeholder 2"/>
          <p:cNvSpPr>
            <a:spLocks noGrp="1"/>
          </p:cNvSpPr>
          <p:nvPr>
            <p:ph idx="1"/>
          </p:nvPr>
        </p:nvSpPr>
        <p:spPr/>
        <p:txBody>
          <a:bodyPr/>
          <a:lstStyle/>
          <a:p>
            <a:r>
              <a:rPr lang="en-US"/>
              <a:t>If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t> is nonstationary (i.e., its mean is not constant), then </a:t>
            </a:r>
            <a:r>
              <a:rPr lang="en-US" i="1">
                <a:latin typeface="Times New Roman" pitchFamily="18" charset="0"/>
                <a:cs typeface="Times New Roman" pitchFamily="18" charset="0"/>
              </a:rPr>
              <a:t>w</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-1</a:t>
            </a:r>
            <a:r>
              <a:rPr lang="en-US"/>
              <a:t> often is stationary. Some examples are:</a:t>
            </a:r>
          </a:p>
          <a:p>
            <a:r>
              <a:rPr lang="en-US"/>
              <a:t>Suppose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t> is a "random walk", i.e.:</a:t>
            </a:r>
          </a:p>
          <a:p>
            <a:pPr lvl="1">
              <a:buFont typeface="Wingdings" pitchFamily="2" charset="2"/>
              <a:buNone/>
            </a:pPr>
            <a:r>
              <a:rPr lang="en-US"/>
              <a:t>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a:t>
            </a:r>
            <a:r>
              <a:rPr lang="en-US" i="1">
                <a:latin typeface="Symbol" pitchFamily="18" charset="2"/>
                <a:cs typeface="Times New Roman" pitchFamily="18" charset="0"/>
              </a:rPr>
              <a:t>e</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a:t>
            </a:r>
            <a:r>
              <a:rPr lang="en-US">
                <a:cs typeface="Times New Roman" pitchFamily="18" charset="0"/>
              </a:rPr>
              <a:t>     with    </a:t>
            </a:r>
            <a:r>
              <a:rPr lang="en-US" i="1">
                <a:latin typeface="Symbol" pitchFamily="18" charset="2"/>
              </a:rPr>
              <a:t>e</a:t>
            </a:r>
            <a:r>
              <a:rPr lang="en-US" i="1" baseline="-25000">
                <a:latin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NID</a:t>
            </a:r>
            <a:r>
              <a:rPr lang="en-US">
                <a:latin typeface="Times New Roman" pitchFamily="18" charset="0"/>
                <a:cs typeface="Times New Roman" pitchFamily="18" charset="0"/>
              </a:rPr>
              <a:t>(0,</a:t>
            </a:r>
            <a:r>
              <a:rPr lang="en-US" i="1">
                <a:latin typeface="Symbol" pitchFamily="18" charset="2"/>
                <a:cs typeface="Times New Roman" pitchFamily="18" charset="0"/>
              </a:rPr>
              <a:t>s</a:t>
            </a:r>
            <a:r>
              <a:rPr lang="en-US" baseline="30000">
                <a:latin typeface="Times New Roman" pitchFamily="18" charset="0"/>
                <a:cs typeface="Times New Roman" pitchFamily="18" charset="0"/>
              </a:rPr>
              <a:t>2</a:t>
            </a:r>
            <a:r>
              <a:rPr lang="en-US">
                <a:latin typeface="Times New Roman" pitchFamily="18" charset="0"/>
                <a:cs typeface="Times New Roman" pitchFamily="18" charset="0"/>
              </a:rPr>
              <a:t>)</a:t>
            </a:r>
            <a:endParaRPr lang="en-US"/>
          </a:p>
          <a:p>
            <a:pPr>
              <a:spcBef>
                <a:spcPts val="800"/>
              </a:spcBef>
              <a:buFontTx/>
              <a:buNone/>
            </a:pPr>
            <a:r>
              <a:rPr lang="en-US"/>
              <a:t>	The "mean" of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t> wanders around slowly, but because </a:t>
            </a:r>
            <a:r>
              <a:rPr lang="en-US" i="1">
                <a:latin typeface="Times New Roman" pitchFamily="18" charset="0"/>
                <a:cs typeface="Times New Roman" pitchFamily="18" charset="0"/>
              </a:rPr>
              <a:t>w</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a:t>
            </a:r>
            <a:r>
              <a:rPr lang="en-US" i="1">
                <a:latin typeface="Symbol" pitchFamily="18" charset="2"/>
                <a:cs typeface="Times New Roman" pitchFamily="18" charset="0"/>
              </a:rPr>
              <a:t>e</a:t>
            </a:r>
            <a:r>
              <a:rPr lang="en-US" i="1" baseline="-25000">
                <a:latin typeface="Times New Roman" pitchFamily="18" charset="0"/>
                <a:cs typeface="Times New Roman" pitchFamily="18" charset="0"/>
              </a:rPr>
              <a:t>t</a:t>
            </a:r>
            <a:r>
              <a:rPr lang="en-US"/>
              <a:t>,  the mean of the differenced data is constant (zero)</a:t>
            </a:r>
          </a:p>
          <a:p>
            <a:r>
              <a:rPr lang="en-US"/>
              <a:t>Suppose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t> has a linear trend, i.e.:</a:t>
            </a:r>
          </a:p>
          <a:p>
            <a:pPr lvl="1">
              <a:buFont typeface="Wingdings" pitchFamily="2" charset="2"/>
              <a:buNone/>
            </a:pPr>
            <a:r>
              <a:rPr lang="en-US"/>
              <a:t>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 </a:t>
            </a:r>
            <a:r>
              <a:rPr lang="en-US" i="1">
                <a:latin typeface="Symbol" pitchFamily="18" charset="2"/>
                <a:cs typeface="Times New Roman" pitchFamily="18" charset="0"/>
              </a:rPr>
              <a:t>b</a:t>
            </a:r>
            <a:r>
              <a:rPr lang="en-US" baseline="-25000">
                <a:latin typeface="Times New Roman" pitchFamily="18" charset="0"/>
                <a:cs typeface="Times New Roman" pitchFamily="18" charset="0"/>
              </a:rPr>
              <a:t>0</a:t>
            </a:r>
            <a:r>
              <a:rPr lang="en-US">
                <a:latin typeface="Times New Roman" pitchFamily="18" charset="0"/>
                <a:cs typeface="Times New Roman" pitchFamily="18" charset="0"/>
              </a:rPr>
              <a:t> + </a:t>
            </a:r>
            <a:r>
              <a:rPr lang="en-US" i="1">
                <a:latin typeface="Symbol" pitchFamily="18" charset="2"/>
                <a:cs typeface="Times New Roman" pitchFamily="18" charset="0"/>
              </a:rPr>
              <a:t>b</a:t>
            </a:r>
            <a:r>
              <a:rPr lang="en-US" baseline="-25000">
                <a:latin typeface="Times New Roman" pitchFamily="18" charset="0"/>
                <a:cs typeface="Times New Roman" pitchFamily="18" charset="0"/>
              </a:rPr>
              <a:t>1</a:t>
            </a:r>
            <a:r>
              <a:rPr lang="en-US" i="1">
                <a:latin typeface="Times New Roman" pitchFamily="18" charset="0"/>
                <a:cs typeface="Times New Roman" pitchFamily="18" charset="0"/>
              </a:rPr>
              <a:t>t</a:t>
            </a:r>
            <a:r>
              <a:rPr lang="en-US">
                <a:latin typeface="Times New Roman" pitchFamily="18" charset="0"/>
                <a:cs typeface="Times New Roman" pitchFamily="18" charset="0"/>
              </a:rPr>
              <a:t> + ARMA(</a:t>
            </a:r>
            <a:r>
              <a:rPr lang="en-US" i="1">
                <a:latin typeface="Times New Roman" pitchFamily="18" charset="0"/>
                <a:cs typeface="Times New Roman" pitchFamily="18" charset="0"/>
              </a:rPr>
              <a:t>p,q</a:t>
            </a:r>
            <a:r>
              <a:rPr lang="en-US">
                <a:latin typeface="Times New Roman" pitchFamily="18" charset="0"/>
                <a:cs typeface="Times New Roman" pitchFamily="18" charset="0"/>
              </a:rPr>
              <a:t>)</a:t>
            </a:r>
            <a:endParaRPr lang="en-US"/>
          </a:p>
          <a:p>
            <a:pPr>
              <a:spcBef>
                <a:spcPts val="800"/>
              </a:spcBef>
              <a:buFontTx/>
              <a:buNone/>
            </a:pPr>
            <a:r>
              <a:rPr lang="en-US"/>
              <a:t>	The "mean" of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t> increases/decreases linearly, but the mean of </a:t>
            </a:r>
            <a:r>
              <a:rPr lang="en-US" i="1">
                <a:latin typeface="Times New Roman" pitchFamily="18" charset="0"/>
                <a:cs typeface="Times New Roman" pitchFamily="18" charset="0"/>
              </a:rPr>
              <a:t>w</a:t>
            </a:r>
            <a:r>
              <a:rPr lang="en-US" i="1" baseline="-25000">
                <a:latin typeface="Times New Roman" pitchFamily="18" charset="0"/>
                <a:cs typeface="Times New Roman" pitchFamily="18" charset="0"/>
              </a:rPr>
              <a:t>t</a:t>
            </a:r>
            <a:r>
              <a:rPr lang="en-US"/>
              <a:t> is a constant (</a:t>
            </a:r>
            <a:r>
              <a:rPr lang="en-US" i="1">
                <a:latin typeface="Symbol" pitchFamily="18" charset="2"/>
                <a:cs typeface="Times New Roman" pitchFamily="18" charset="0"/>
              </a:rPr>
              <a:t>b</a:t>
            </a:r>
            <a:r>
              <a:rPr lang="en-US" baseline="-25000">
                <a:latin typeface="Times New Roman" pitchFamily="18" charset="0"/>
                <a:cs typeface="Times New Roman" pitchFamily="18" charset="0"/>
              </a:rPr>
              <a:t>1</a:t>
            </a:r>
            <a:r>
              <a:rPr lang="en-US"/>
              <a:t>).</a:t>
            </a:r>
          </a:p>
          <a:p>
            <a:pPr>
              <a:spcBef>
                <a:spcPts val="800"/>
              </a:spcBef>
            </a:pPr>
            <a:r>
              <a:rPr lang="en-US"/>
              <a:t>If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a:t> has a quadratic trend, can show that the mean of the second differenced data is a constant.</a:t>
            </a:r>
          </a:p>
        </p:txBody>
      </p:sp>
    </p:spTree>
    <p:extLst>
      <p:ext uri="{BB962C8B-B14F-4D97-AF65-F5344CB8AC3E}">
        <p14:creationId xmlns:p14="http://schemas.microsoft.com/office/powerpoint/2010/main" val="16014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27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r>
              <a:rPr lang="en-US"/>
              <a:t>An Important Special Case: ARIMA(</a:t>
            </a:r>
            <a:r>
              <a:rPr lang="en-US">
                <a:latin typeface="Times New Roman" pitchFamily="18" charset="0"/>
                <a:cs typeface="Times New Roman" pitchFamily="18" charset="0"/>
              </a:rPr>
              <a:t>0,1,1</a:t>
            </a:r>
            <a:r>
              <a:rPr lang="en-US"/>
              <a:t>)  </a:t>
            </a:r>
          </a:p>
        </p:txBody>
      </p:sp>
      <p:sp>
        <p:nvSpPr>
          <p:cNvPr id="73731" name="Content Placeholder 2"/>
          <p:cNvSpPr>
            <a:spLocks noGrp="1"/>
          </p:cNvSpPr>
          <p:nvPr>
            <p:ph idx="1"/>
          </p:nvPr>
        </p:nvSpPr>
        <p:spPr/>
        <p:txBody>
          <a:bodyPr/>
          <a:lstStyle/>
          <a:p>
            <a:pPr>
              <a:spcBef>
                <a:spcPts val="1000"/>
              </a:spcBef>
            </a:pPr>
            <a:r>
              <a:rPr lang="en-US"/>
              <a:t>The ARIMA(</a:t>
            </a:r>
            <a:r>
              <a:rPr lang="en-US">
                <a:latin typeface="Times New Roman" pitchFamily="18" charset="0"/>
                <a:cs typeface="Times New Roman" pitchFamily="18" charset="0"/>
              </a:rPr>
              <a:t>0,1,1</a:t>
            </a:r>
            <a:r>
              <a:rPr lang="en-US"/>
              <a:t>) model is </a:t>
            </a:r>
            <a:r>
              <a:rPr lang="en-US" i="1">
                <a:latin typeface="Times New Roman" pitchFamily="18" charset="0"/>
              </a:rPr>
              <a:t>w</a:t>
            </a:r>
            <a:r>
              <a:rPr lang="en-US" i="1" baseline="-25000">
                <a:latin typeface="Times New Roman" pitchFamily="18" charset="0"/>
              </a:rPr>
              <a:t>t</a:t>
            </a:r>
            <a:r>
              <a:rPr lang="en-US">
                <a:latin typeface="Times New Roman" pitchFamily="18" charset="0"/>
              </a:rPr>
              <a:t> = </a:t>
            </a:r>
            <a:r>
              <a:rPr lang="en-US" i="1">
                <a:latin typeface="Symbol" pitchFamily="18" charset="2"/>
              </a:rPr>
              <a:t>d</a:t>
            </a:r>
            <a:r>
              <a:rPr lang="en-US" i="1">
                <a:latin typeface="Times New Roman" pitchFamily="18" charset="0"/>
              </a:rPr>
              <a:t> </a:t>
            </a:r>
            <a:r>
              <a:rPr lang="en-US">
                <a:latin typeface="Symbol" pitchFamily="18" charset="2"/>
              </a:rPr>
              <a:t>-</a:t>
            </a:r>
            <a:r>
              <a:rPr lang="en-US" i="1">
                <a:latin typeface="Times New Roman" pitchFamily="18" charset="0"/>
              </a:rPr>
              <a:t> </a:t>
            </a:r>
            <a:r>
              <a:rPr lang="en-US" i="1">
                <a:latin typeface="Symbol" pitchFamily="18" charset="2"/>
              </a:rPr>
              <a:t>q</a:t>
            </a:r>
            <a:r>
              <a:rPr lang="en-US" baseline="-25000">
                <a:latin typeface="Times New Roman" pitchFamily="18" charset="0"/>
              </a:rPr>
              <a:t>1</a:t>
            </a:r>
            <a:r>
              <a:rPr lang="en-US" i="1">
                <a:latin typeface="Symbol" pitchFamily="18" charset="2"/>
              </a:rPr>
              <a:t>e</a:t>
            </a:r>
            <a:r>
              <a:rPr lang="en-US" i="1" baseline="-25000">
                <a:latin typeface="Times New Roman" pitchFamily="18" charset="0"/>
              </a:rPr>
              <a:t>t</a:t>
            </a:r>
            <a:r>
              <a:rPr lang="en-US" baseline="-25000">
                <a:latin typeface="Times New Roman" pitchFamily="18" charset="0"/>
              </a:rPr>
              <a:t>-1 </a:t>
            </a:r>
            <a:r>
              <a:rPr lang="en-US" i="1">
                <a:latin typeface="Times New Roman" pitchFamily="18" charset="0"/>
              </a:rPr>
              <a:t>+ </a:t>
            </a:r>
            <a:r>
              <a:rPr lang="en-US" i="1">
                <a:latin typeface="Symbol" pitchFamily="18" charset="2"/>
              </a:rPr>
              <a:t>e</a:t>
            </a:r>
            <a:r>
              <a:rPr lang="en-US" i="1" baseline="-25000">
                <a:latin typeface="Times New Roman" pitchFamily="18" charset="0"/>
              </a:rPr>
              <a:t>t</a:t>
            </a:r>
            <a:r>
              <a:rPr lang="en-US"/>
              <a:t>, or</a:t>
            </a:r>
          </a:p>
          <a:p>
            <a:pPr>
              <a:spcBef>
                <a:spcPts val="1000"/>
              </a:spcBef>
              <a:buFontTx/>
              <a:buNone/>
            </a:pPr>
            <a:r>
              <a:rPr lang="en-US"/>
              <a:t>	    </a:t>
            </a:r>
            <a:r>
              <a:rPr lang="en-US" i="1">
                <a:latin typeface="Times New Roman" pitchFamily="18" charset="0"/>
              </a:rPr>
              <a:t>y</a:t>
            </a:r>
            <a:r>
              <a:rPr lang="en-US" i="1" baseline="-25000">
                <a:latin typeface="Times New Roman" pitchFamily="18" charset="0"/>
              </a:rPr>
              <a:t>t</a:t>
            </a:r>
            <a:r>
              <a:rPr lang="en-US">
                <a:latin typeface="Times New Roman" pitchFamily="18" charset="0"/>
              </a:rPr>
              <a:t> = </a:t>
            </a:r>
            <a:r>
              <a:rPr lang="en-US" i="1">
                <a:latin typeface="Symbol" pitchFamily="18" charset="2"/>
              </a:rPr>
              <a:t>d</a:t>
            </a:r>
            <a:r>
              <a:rPr lang="en-US" i="1">
                <a:latin typeface="Times New Roman" pitchFamily="18" charset="0"/>
              </a:rPr>
              <a:t> + y</a:t>
            </a:r>
            <a:r>
              <a:rPr lang="en-US" i="1" baseline="-25000">
                <a:latin typeface="Times New Roman" pitchFamily="18" charset="0"/>
              </a:rPr>
              <a:t>t</a:t>
            </a:r>
            <a:r>
              <a:rPr lang="en-US" baseline="-25000">
                <a:latin typeface="Times New Roman" pitchFamily="18" charset="0"/>
              </a:rPr>
              <a:t>-1</a:t>
            </a:r>
            <a:r>
              <a:rPr lang="en-US" i="1">
                <a:latin typeface="Times New Roman" pitchFamily="18" charset="0"/>
              </a:rPr>
              <a:t> </a:t>
            </a:r>
            <a:r>
              <a:rPr lang="en-US">
                <a:latin typeface="Symbol" pitchFamily="18" charset="2"/>
              </a:rPr>
              <a:t>-</a:t>
            </a:r>
            <a:r>
              <a:rPr lang="en-US" i="1">
                <a:latin typeface="Times New Roman" pitchFamily="18" charset="0"/>
              </a:rPr>
              <a:t> </a:t>
            </a:r>
            <a:r>
              <a:rPr lang="en-US" i="1">
                <a:latin typeface="Symbol" pitchFamily="18" charset="2"/>
              </a:rPr>
              <a:t>q</a:t>
            </a:r>
            <a:r>
              <a:rPr lang="en-US" baseline="-25000">
                <a:latin typeface="Times New Roman" pitchFamily="18" charset="0"/>
              </a:rPr>
              <a:t>1</a:t>
            </a:r>
            <a:r>
              <a:rPr lang="en-US" i="1">
                <a:latin typeface="Symbol" pitchFamily="18" charset="2"/>
              </a:rPr>
              <a:t>e</a:t>
            </a:r>
            <a:r>
              <a:rPr lang="en-US" i="1" baseline="-25000">
                <a:latin typeface="Times New Roman" pitchFamily="18" charset="0"/>
              </a:rPr>
              <a:t>t</a:t>
            </a:r>
            <a:r>
              <a:rPr lang="en-US" baseline="-25000">
                <a:latin typeface="Times New Roman" pitchFamily="18" charset="0"/>
              </a:rPr>
              <a:t>-1 </a:t>
            </a:r>
            <a:r>
              <a:rPr lang="en-US" i="1">
                <a:latin typeface="Times New Roman" pitchFamily="18" charset="0"/>
              </a:rPr>
              <a:t>+ </a:t>
            </a:r>
            <a:r>
              <a:rPr lang="en-US" i="1">
                <a:latin typeface="Symbol" pitchFamily="18" charset="2"/>
              </a:rPr>
              <a:t>e</a:t>
            </a:r>
            <a:r>
              <a:rPr lang="en-US" i="1" baseline="-25000">
                <a:latin typeface="Times New Roman" pitchFamily="18" charset="0"/>
              </a:rPr>
              <a:t>t</a:t>
            </a:r>
            <a:endParaRPr lang="en-US"/>
          </a:p>
          <a:p>
            <a:pPr>
              <a:spcBef>
                <a:spcPts val="1000"/>
              </a:spcBef>
            </a:pPr>
            <a:r>
              <a:rPr lang="en-US"/>
              <a:t>Can show that the one-period-ahead forecasts are:</a:t>
            </a:r>
          </a:p>
          <a:p>
            <a:pPr>
              <a:spcBef>
                <a:spcPts val="1000"/>
              </a:spcBef>
            </a:pPr>
            <a:endParaRPr lang="en-US"/>
          </a:p>
          <a:p>
            <a:pPr>
              <a:spcBef>
                <a:spcPts val="1000"/>
              </a:spcBef>
            </a:pPr>
            <a:endParaRPr lang="en-US"/>
          </a:p>
          <a:p>
            <a:pPr>
              <a:spcBef>
                <a:spcPts val="1000"/>
              </a:spcBef>
            </a:pPr>
            <a:r>
              <a:rPr lang="en-US"/>
              <a:t>Aside from the first term (which disappears when we choose </a:t>
            </a:r>
            <a:r>
              <a:rPr lang="en-US" i="1">
                <a:latin typeface="Symbol" pitchFamily="18" charset="2"/>
              </a:rPr>
              <a:t>d</a:t>
            </a:r>
            <a:r>
              <a:rPr lang="en-US">
                <a:latin typeface="Times New Roman" pitchFamily="18" charset="0"/>
              </a:rPr>
              <a:t> = 0</a:t>
            </a:r>
            <a:r>
              <a:rPr lang="en-US"/>
              <a:t>), the one-period ahead forecasts for an ARIMA(</a:t>
            </a:r>
            <a:r>
              <a:rPr lang="en-US">
                <a:latin typeface="Times New Roman" pitchFamily="18" charset="0"/>
                <a:cs typeface="Times New Roman" pitchFamily="18" charset="0"/>
              </a:rPr>
              <a:t>0,1,1</a:t>
            </a:r>
            <a:r>
              <a:rPr lang="en-US"/>
              <a:t>) model are precisely EWMA forecasts with </a:t>
            </a:r>
            <a:r>
              <a:rPr lang="en-US" i="1">
                <a:latin typeface="Symbol" pitchFamily="18" charset="2"/>
              </a:rPr>
              <a:t>l</a:t>
            </a:r>
            <a:r>
              <a:rPr lang="en-US">
                <a:latin typeface="Times New Roman" pitchFamily="18" charset="0"/>
              </a:rPr>
              <a:t> = </a:t>
            </a:r>
            <a:r>
              <a:rPr lang="en-US">
                <a:latin typeface="Times New Roman" pitchFamily="18" charset="0"/>
                <a:cs typeface="Times New Roman" pitchFamily="18" charset="0"/>
              </a:rPr>
              <a:t>1</a:t>
            </a:r>
            <a:r>
              <a:rPr lang="en-US">
                <a:latin typeface="Symbol" pitchFamily="18" charset="2"/>
              </a:rPr>
              <a:t>-</a:t>
            </a:r>
            <a:r>
              <a:rPr lang="en-US" i="1">
                <a:latin typeface="Symbol" pitchFamily="18" charset="2"/>
              </a:rPr>
              <a:t>q</a:t>
            </a:r>
            <a:r>
              <a:rPr lang="en-US"/>
              <a:t>.</a:t>
            </a:r>
          </a:p>
          <a:p>
            <a:pPr>
              <a:spcBef>
                <a:spcPts val="1000"/>
              </a:spcBef>
            </a:pPr>
            <a:r>
              <a:rPr lang="en-US"/>
              <a:t>For HW, you derive the </a:t>
            </a:r>
            <a:r>
              <a:rPr lang="en-US" i="1">
                <a:latin typeface="Times New Roman" pitchFamily="18" charset="0"/>
                <a:cs typeface="Times New Roman" pitchFamily="18" charset="0"/>
              </a:rPr>
              <a:t>k</a:t>
            </a:r>
            <a:r>
              <a:rPr lang="en-US"/>
              <a:t>-period-ahead forecasts with </a:t>
            </a:r>
            <a:r>
              <a:rPr lang="en-US" i="1">
                <a:latin typeface="Symbol" pitchFamily="18" charset="2"/>
              </a:rPr>
              <a:t>d</a:t>
            </a:r>
            <a:r>
              <a:rPr lang="en-US">
                <a:latin typeface="Times New Roman" pitchFamily="18" charset="0"/>
              </a:rPr>
              <a:t> = 0</a:t>
            </a:r>
            <a:r>
              <a:rPr lang="en-US"/>
              <a:t> and with </a:t>
            </a:r>
            <a:r>
              <a:rPr lang="en-US" i="1">
                <a:latin typeface="Symbol" pitchFamily="18" charset="2"/>
              </a:rPr>
              <a:t>d</a:t>
            </a:r>
            <a:r>
              <a:rPr lang="en-US">
                <a:latin typeface="Times New Roman" pitchFamily="18" charset="0"/>
              </a:rPr>
              <a:t> ≠ 0</a:t>
            </a:r>
            <a:endParaRPr lang="en-US"/>
          </a:p>
        </p:txBody>
      </p:sp>
      <p:graphicFrame>
        <p:nvGraphicFramePr>
          <p:cNvPr id="212998" name="Object 6"/>
          <p:cNvGraphicFramePr>
            <a:graphicFrameLocks noChangeAspect="1"/>
          </p:cNvGraphicFramePr>
          <p:nvPr/>
        </p:nvGraphicFramePr>
        <p:xfrm>
          <a:off x="560388" y="2713038"/>
          <a:ext cx="8583612" cy="712787"/>
        </p:xfrm>
        <a:graphic>
          <a:graphicData uri="http://schemas.openxmlformats.org/presentationml/2006/ole">
            <mc:AlternateContent xmlns:mc="http://schemas.openxmlformats.org/markup-compatibility/2006">
              <mc:Choice xmlns:v="urn:schemas-microsoft-com:vml" Requires="v">
                <p:oleObj spid="_x0000_s31853" name="Equation" r:id="rId3" imgW="4279680" imgH="355320" progId="Equation.3">
                  <p:embed/>
                </p:oleObj>
              </mc:Choice>
              <mc:Fallback>
                <p:oleObj name="Equation" r:id="rId3" imgW="4279680" imgH="355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2713038"/>
                        <a:ext cx="8583612"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09233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29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8851" name="Title 1"/>
          <p:cNvSpPr>
            <a:spLocks noGrp="1"/>
          </p:cNvSpPr>
          <p:nvPr>
            <p:ph type="title"/>
          </p:nvPr>
        </p:nvSpPr>
        <p:spPr/>
        <p:txBody>
          <a:bodyPr/>
          <a:lstStyle/>
          <a:p>
            <a:r>
              <a:rPr lang="en-US"/>
              <a:t>Example:   ARIMA(0,1,1) fit to Series A Chem. Data</a:t>
            </a:r>
          </a:p>
        </p:txBody>
      </p:sp>
      <p:sp>
        <p:nvSpPr>
          <p:cNvPr id="78852" name="Content Placeholder 2"/>
          <p:cNvSpPr>
            <a:spLocks noGrp="1"/>
          </p:cNvSpPr>
          <p:nvPr>
            <p:ph idx="1"/>
          </p:nvPr>
        </p:nvSpPr>
        <p:spPr>
          <a:xfrm>
            <a:off x="400050" y="1409700"/>
            <a:ext cx="5011738" cy="5227638"/>
          </a:xfrm>
        </p:spPr>
        <p:txBody>
          <a:bodyPr/>
          <a:lstStyle/>
          <a:p>
            <a:pPr marL="0" indent="0">
              <a:spcBef>
                <a:spcPct val="0"/>
              </a:spcBef>
              <a:buFontTx/>
              <a:buNone/>
            </a:pPr>
            <a:r>
              <a:rPr lang="fr-FR" sz="1200"/>
              <a:t>Type          Coef   SE Coef      T      P</a:t>
            </a:r>
          </a:p>
          <a:p>
            <a:pPr marL="0" indent="0">
              <a:spcBef>
                <a:spcPct val="0"/>
              </a:spcBef>
              <a:buFontTx/>
              <a:buNone/>
            </a:pPr>
            <a:r>
              <a:rPr lang="it-IT" sz="1200"/>
              <a:t>MA   1      0.7100    0.0505  14.06  0.000</a:t>
            </a:r>
          </a:p>
          <a:p>
            <a:pPr marL="0" indent="0">
              <a:spcBef>
                <a:spcPct val="0"/>
              </a:spcBef>
              <a:buFontTx/>
              <a:buNone/>
            </a:pPr>
            <a:r>
              <a:rPr lang="fr-FR" sz="1200"/>
              <a:t>Constant  0.004047  0.006626   0.61  0.542</a:t>
            </a:r>
          </a:p>
          <a:p>
            <a:pPr marL="0" indent="0">
              <a:spcBef>
                <a:spcPct val="0"/>
              </a:spcBef>
              <a:buFontTx/>
              <a:buNone/>
            </a:pPr>
            <a:endParaRPr lang="en-US" sz="1200"/>
          </a:p>
          <a:p>
            <a:pPr marL="0" indent="0">
              <a:spcBef>
                <a:spcPct val="0"/>
              </a:spcBef>
              <a:buFontTx/>
              <a:buNone/>
            </a:pPr>
            <a:r>
              <a:rPr lang="en-US" sz="1200"/>
              <a:t>Differencing: 1 regular difference</a:t>
            </a:r>
          </a:p>
          <a:p>
            <a:pPr marL="0" indent="0">
              <a:spcBef>
                <a:spcPct val="0"/>
              </a:spcBef>
              <a:buFontTx/>
              <a:buNone/>
            </a:pPr>
            <a:r>
              <a:rPr lang="en-US" sz="1200"/>
              <a:t>Number of observations:  Original series 197,</a:t>
            </a:r>
          </a:p>
          <a:p>
            <a:pPr marL="0" indent="0">
              <a:spcBef>
                <a:spcPct val="0"/>
              </a:spcBef>
              <a:buFontTx/>
              <a:buNone/>
            </a:pPr>
            <a:r>
              <a:rPr lang="en-US" sz="1200"/>
              <a:t>                                     after differencing 196</a:t>
            </a:r>
          </a:p>
          <a:p>
            <a:pPr marL="0" indent="0">
              <a:spcBef>
                <a:spcPct val="0"/>
              </a:spcBef>
              <a:buFontTx/>
              <a:buNone/>
            </a:pPr>
            <a:r>
              <a:rPr lang="en-US" sz="1200"/>
              <a:t>Residuals:    SS =  19.6294 (backforecasts excluded)</a:t>
            </a:r>
          </a:p>
          <a:p>
            <a:pPr marL="0" indent="0">
              <a:spcBef>
                <a:spcPct val="0"/>
              </a:spcBef>
              <a:buFontTx/>
              <a:buNone/>
            </a:pPr>
            <a:r>
              <a:rPr lang="en-US" sz="1200"/>
              <a:t>              MS =  0.1012  DF = 194</a:t>
            </a:r>
          </a:p>
          <a:p>
            <a:pPr marL="0" indent="0">
              <a:spcBef>
                <a:spcPct val="0"/>
              </a:spcBef>
              <a:buFontTx/>
              <a:buNone/>
            </a:pPr>
            <a:endParaRPr lang="en-US" sz="1200"/>
          </a:p>
          <a:p>
            <a:pPr marL="0" indent="0">
              <a:spcBef>
                <a:spcPct val="0"/>
              </a:spcBef>
              <a:buFontTx/>
              <a:buNone/>
            </a:pPr>
            <a:r>
              <a:rPr lang="en-US" sz="1200"/>
              <a:t>Modified Box-Pierce (Ljung-Box) Chi-Square statistic</a:t>
            </a:r>
          </a:p>
          <a:p>
            <a:pPr marL="0" indent="0">
              <a:spcBef>
                <a:spcPct val="0"/>
              </a:spcBef>
              <a:buFontTx/>
              <a:buNone/>
            </a:pPr>
            <a:endParaRPr lang="en-US" sz="1200"/>
          </a:p>
          <a:p>
            <a:pPr marL="0" indent="0">
              <a:spcBef>
                <a:spcPct val="0"/>
              </a:spcBef>
              <a:buFontTx/>
              <a:buNone/>
            </a:pPr>
            <a:r>
              <a:rPr lang="nn-NO" sz="1200"/>
              <a:t>Lag            12     24     36     48</a:t>
            </a:r>
          </a:p>
          <a:p>
            <a:pPr marL="0" indent="0">
              <a:spcBef>
                <a:spcPct val="0"/>
              </a:spcBef>
              <a:buFontTx/>
              <a:buNone/>
            </a:pPr>
            <a:r>
              <a:rPr lang="it-IT" sz="1200"/>
              <a:t>Chi-Square   20.0   31.4   53.9   58.6</a:t>
            </a:r>
          </a:p>
          <a:p>
            <a:pPr marL="0" indent="0">
              <a:spcBef>
                <a:spcPct val="0"/>
              </a:spcBef>
              <a:buFontTx/>
              <a:buNone/>
            </a:pPr>
            <a:r>
              <a:rPr lang="en-US" sz="1200"/>
              <a:t>DF             10     22     34     46</a:t>
            </a:r>
          </a:p>
          <a:p>
            <a:pPr marL="0" indent="0">
              <a:spcBef>
                <a:spcPct val="0"/>
              </a:spcBef>
              <a:buFontTx/>
              <a:buNone/>
            </a:pPr>
            <a:r>
              <a:rPr lang="en-US" sz="1200"/>
              <a:t>P-Value     0.030  0.088  0.016  0.101</a:t>
            </a:r>
          </a:p>
          <a:p>
            <a:pPr marL="0" indent="0">
              <a:spcBef>
                <a:spcPct val="0"/>
              </a:spcBef>
              <a:buFontTx/>
              <a:buNone/>
            </a:pPr>
            <a:endParaRPr lang="en-US" sz="1200"/>
          </a:p>
          <a:p>
            <a:pPr marL="0" indent="0">
              <a:spcBef>
                <a:spcPct val="0"/>
              </a:spcBef>
              <a:buFontTx/>
              <a:buNone/>
            </a:pPr>
            <a:r>
              <a:rPr lang="en-US" sz="1200"/>
              <a:t>Forecasts from period 197</a:t>
            </a:r>
          </a:p>
          <a:p>
            <a:pPr marL="0" indent="0">
              <a:spcBef>
                <a:spcPct val="0"/>
              </a:spcBef>
              <a:buFontTx/>
              <a:buNone/>
            </a:pPr>
            <a:endParaRPr lang="en-US" sz="1200"/>
          </a:p>
          <a:p>
            <a:pPr marL="0" indent="0">
              <a:spcBef>
                <a:spcPct val="0"/>
              </a:spcBef>
              <a:buFontTx/>
              <a:buNone/>
            </a:pPr>
            <a:r>
              <a:rPr lang="en-US" sz="1200"/>
              <a:t>                     95% Limits</a:t>
            </a:r>
          </a:p>
          <a:p>
            <a:pPr marL="0" indent="0">
              <a:spcBef>
                <a:spcPct val="0"/>
              </a:spcBef>
              <a:buFontTx/>
              <a:buNone/>
            </a:pPr>
            <a:r>
              <a:rPr lang="en-US" sz="1200"/>
              <a:t>Period  Forecast    Lower    Upper  Actual</a:t>
            </a:r>
          </a:p>
          <a:p>
            <a:pPr marL="0" indent="0">
              <a:spcBef>
                <a:spcPct val="0"/>
              </a:spcBef>
              <a:buFontTx/>
              <a:buNone/>
            </a:pPr>
            <a:r>
              <a:rPr lang="en-US" sz="1200"/>
              <a:t>   198   17.5205  16.8969  18.1441</a:t>
            </a:r>
          </a:p>
          <a:p>
            <a:pPr marL="0" indent="0">
              <a:spcBef>
                <a:spcPct val="0"/>
              </a:spcBef>
              <a:buFontTx/>
              <a:buNone/>
            </a:pPr>
            <a:r>
              <a:rPr lang="en-US" sz="1200"/>
              <a:t>   199   17.5246  16.8753  18.1738</a:t>
            </a:r>
          </a:p>
          <a:p>
            <a:pPr marL="0" indent="0">
              <a:spcBef>
                <a:spcPct val="0"/>
              </a:spcBef>
              <a:buFontTx/>
              <a:buNone/>
            </a:pPr>
            <a:r>
              <a:rPr lang="en-US" sz="1200"/>
              <a:t>   200   17.5286  16.8546  18.2026</a:t>
            </a:r>
          </a:p>
          <a:p>
            <a:pPr marL="0" indent="0">
              <a:spcBef>
                <a:spcPct val="0"/>
              </a:spcBef>
              <a:buFontTx/>
              <a:buNone/>
            </a:pPr>
            <a:r>
              <a:rPr lang="en-US" sz="1200"/>
              <a:t>   201   17.5327  16.8348  18.2305</a:t>
            </a:r>
          </a:p>
          <a:p>
            <a:pPr marL="0" indent="0">
              <a:spcBef>
                <a:spcPct val="0"/>
              </a:spcBef>
              <a:buFontTx/>
              <a:buNone/>
            </a:pPr>
            <a:r>
              <a:rPr lang="en-US" sz="1200"/>
              <a:t>   202   17.5367  16.8158  18.2576</a:t>
            </a:r>
          </a:p>
          <a:p>
            <a:pPr marL="0" indent="0">
              <a:spcBef>
                <a:spcPct val="0"/>
              </a:spcBef>
              <a:buFontTx/>
              <a:buNone/>
            </a:pPr>
            <a:r>
              <a:rPr lang="en-US" sz="1200"/>
              <a:t>   203   17.5408  16.7976  18.2840</a:t>
            </a:r>
          </a:p>
          <a:p>
            <a:pPr marL="0" indent="0">
              <a:spcBef>
                <a:spcPct val="0"/>
              </a:spcBef>
              <a:buFontTx/>
              <a:buNone/>
            </a:pPr>
            <a:endParaRPr lang="en-US" sz="1200"/>
          </a:p>
        </p:txBody>
      </p:sp>
      <p:pic>
        <p:nvPicPr>
          <p:cNvPr id="788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486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75679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t>Seasonal ARIMA Models</a:t>
            </a:r>
          </a:p>
        </p:txBody>
      </p:sp>
      <p:sp>
        <p:nvSpPr>
          <p:cNvPr id="3" name="Content Placeholder 2"/>
          <p:cNvSpPr>
            <a:spLocks noGrp="1"/>
          </p:cNvSpPr>
          <p:nvPr>
            <p:ph idx="1"/>
          </p:nvPr>
        </p:nvSpPr>
        <p:spPr/>
        <p:txBody>
          <a:bodyPr/>
          <a:lstStyle/>
          <a:p>
            <a:r>
              <a:rPr lang="en-US"/>
              <a:t>If there is a strong seasonality (with a </a:t>
            </a:r>
            <a:r>
              <a:rPr lang="en-US" b="1"/>
              <a:t>known period</a:t>
            </a:r>
            <a:r>
              <a:rPr lang="en-US"/>
              <a:t> of seasonality), regular ARIMA models are not appropriate</a:t>
            </a:r>
          </a:p>
          <a:p>
            <a:r>
              <a:rPr lang="en-US" b="1"/>
              <a:t>Seasonal ARIMA models</a:t>
            </a:r>
            <a:r>
              <a:rPr lang="en-US"/>
              <a:t> are a modification to ARIMA models that are suitable for strongly seasonal data:</a:t>
            </a:r>
          </a:p>
          <a:p>
            <a:pPr lvl="1"/>
            <a:r>
              <a:rPr lang="en-US"/>
              <a:t>Basic idea (e.g., for monthly data) is to allow </a:t>
            </a:r>
            <a:r>
              <a:rPr lang="en-US" i="1">
                <a:latin typeface="Times New Roman" pitchFamily="18" charset="0"/>
              </a:rPr>
              <a:t>y</a:t>
            </a:r>
            <a:r>
              <a:rPr lang="en-US" i="1" baseline="-25000">
                <a:latin typeface="Times New Roman" pitchFamily="18" charset="0"/>
              </a:rPr>
              <a:t>t</a:t>
            </a:r>
            <a:r>
              <a:rPr lang="en-US"/>
              <a:t> to also depend on </a:t>
            </a:r>
            <a:r>
              <a:rPr lang="en-US" i="1">
                <a:latin typeface="Times New Roman" pitchFamily="18" charset="0"/>
              </a:rPr>
              <a:t>y</a:t>
            </a:r>
            <a:r>
              <a:rPr lang="en-US" i="1" baseline="-25000">
                <a:latin typeface="Times New Roman" pitchFamily="18" charset="0"/>
              </a:rPr>
              <a:t>t</a:t>
            </a:r>
            <a:r>
              <a:rPr lang="en-US" baseline="-25000">
                <a:latin typeface="Times New Roman" pitchFamily="18" charset="0"/>
              </a:rPr>
              <a:t>-12</a:t>
            </a:r>
            <a:endParaRPr lang="en-US"/>
          </a:p>
          <a:p>
            <a:pPr lvl="1"/>
            <a:r>
              <a:rPr lang="en-US"/>
              <a:t>They do this more efficiently than just adding a term like  </a:t>
            </a:r>
            <a:r>
              <a:rPr lang="en-US" i="1">
                <a:latin typeface="Times New Roman" pitchFamily="18" charset="0"/>
              </a:rPr>
              <a:t>y</a:t>
            </a:r>
            <a:r>
              <a:rPr lang="en-US" i="1" baseline="-25000">
                <a:latin typeface="Times New Roman" pitchFamily="18" charset="0"/>
              </a:rPr>
              <a:t>t</a:t>
            </a:r>
            <a:r>
              <a:rPr lang="en-US">
                <a:latin typeface="Times New Roman" pitchFamily="18" charset="0"/>
              </a:rPr>
              <a:t> = </a:t>
            </a:r>
            <a:r>
              <a:rPr lang="en-US" i="1">
                <a:latin typeface="Symbol" pitchFamily="18" charset="2"/>
              </a:rPr>
              <a:t>d</a:t>
            </a:r>
            <a:r>
              <a:rPr lang="en-US" i="1">
                <a:latin typeface="Times New Roman" pitchFamily="18" charset="0"/>
              </a:rPr>
              <a:t> + </a:t>
            </a:r>
            <a:r>
              <a:rPr lang="en-US" i="1">
                <a:latin typeface="Symbol" pitchFamily="18" charset="2"/>
              </a:rPr>
              <a:t>f</a:t>
            </a:r>
            <a:r>
              <a:rPr lang="en-US" baseline="-25000">
                <a:latin typeface="Times New Roman" pitchFamily="18" charset="0"/>
              </a:rPr>
              <a:t>1</a:t>
            </a:r>
            <a:r>
              <a:rPr lang="en-US" i="1">
                <a:latin typeface="Times New Roman" pitchFamily="18" charset="0"/>
              </a:rPr>
              <a:t>y</a:t>
            </a:r>
            <a:r>
              <a:rPr lang="en-US" i="1" baseline="-25000">
                <a:latin typeface="Times New Roman" pitchFamily="18" charset="0"/>
              </a:rPr>
              <a:t>t</a:t>
            </a:r>
            <a:r>
              <a:rPr lang="en-US" baseline="-25000">
                <a:latin typeface="Times New Roman" pitchFamily="18" charset="0"/>
              </a:rPr>
              <a:t>-1</a:t>
            </a:r>
            <a:r>
              <a:rPr lang="en-US" i="1">
                <a:latin typeface="Times New Roman" pitchFamily="18" charset="0"/>
              </a:rPr>
              <a:t> + </a:t>
            </a:r>
            <a:r>
              <a:rPr lang="en-US" i="1">
                <a:latin typeface="Symbol" pitchFamily="18" charset="2"/>
              </a:rPr>
              <a:t>f</a:t>
            </a:r>
            <a:r>
              <a:rPr lang="en-US" baseline="-25000">
                <a:latin typeface="Times New Roman" pitchFamily="18" charset="0"/>
              </a:rPr>
              <a:t>1</a:t>
            </a:r>
            <a:r>
              <a:rPr lang="en-US" i="1">
                <a:latin typeface="Times New Roman" pitchFamily="18" charset="0"/>
              </a:rPr>
              <a:t>y</a:t>
            </a:r>
            <a:r>
              <a:rPr lang="en-US" i="1" baseline="-25000">
                <a:latin typeface="Times New Roman" pitchFamily="18" charset="0"/>
              </a:rPr>
              <a:t>t</a:t>
            </a:r>
            <a:r>
              <a:rPr lang="en-US" baseline="-25000">
                <a:latin typeface="Times New Roman" pitchFamily="18" charset="0"/>
              </a:rPr>
              <a:t>-12</a:t>
            </a:r>
            <a:r>
              <a:rPr lang="en-US" i="1">
                <a:latin typeface="Times New Roman" pitchFamily="18" charset="0"/>
              </a:rPr>
              <a:t> </a:t>
            </a:r>
            <a:r>
              <a:rPr lang="en-US" i="1">
                <a:latin typeface="Symbol" pitchFamily="18" charset="2"/>
              </a:rPr>
              <a:t>-</a:t>
            </a:r>
            <a:r>
              <a:rPr lang="en-US" i="1">
                <a:latin typeface="Times New Roman" pitchFamily="18" charset="0"/>
              </a:rPr>
              <a:t> </a:t>
            </a:r>
            <a:r>
              <a:rPr lang="en-US" i="1">
                <a:latin typeface="Symbol" pitchFamily="18" charset="2"/>
              </a:rPr>
              <a:t>q</a:t>
            </a:r>
            <a:r>
              <a:rPr lang="en-US" baseline="-25000">
                <a:latin typeface="Times New Roman" pitchFamily="18" charset="0"/>
              </a:rPr>
              <a:t>1</a:t>
            </a:r>
            <a:r>
              <a:rPr lang="en-US" i="1">
                <a:latin typeface="Symbol" pitchFamily="18" charset="2"/>
              </a:rPr>
              <a:t>e</a:t>
            </a:r>
            <a:r>
              <a:rPr lang="en-US" i="1" baseline="-25000">
                <a:latin typeface="Times New Roman" pitchFamily="18" charset="0"/>
              </a:rPr>
              <a:t>t</a:t>
            </a:r>
            <a:r>
              <a:rPr lang="en-US" baseline="-25000">
                <a:latin typeface="Times New Roman" pitchFamily="18" charset="0"/>
              </a:rPr>
              <a:t>-1</a:t>
            </a:r>
            <a:r>
              <a:rPr lang="en-US" i="1">
                <a:latin typeface="Times New Roman" pitchFamily="18" charset="0"/>
              </a:rPr>
              <a:t> + </a:t>
            </a:r>
            <a:r>
              <a:rPr lang="en-US" i="1">
                <a:latin typeface="Symbol" pitchFamily="18" charset="2"/>
              </a:rPr>
              <a:t>e</a:t>
            </a:r>
            <a:r>
              <a:rPr lang="en-US" i="1" baseline="-25000">
                <a:latin typeface="Times New Roman" pitchFamily="18" charset="0"/>
              </a:rPr>
              <a:t>t</a:t>
            </a:r>
            <a:r>
              <a:rPr lang="en-US"/>
              <a:t> </a:t>
            </a:r>
          </a:p>
          <a:p>
            <a:r>
              <a:rPr lang="en-US"/>
              <a:t>We are not covering seasonal ARIMA models. Strongly seasonal data generally do not have complex autocorrelation that requires general ARIMA models. Holt-Winters forecasting is usually sufficient. </a:t>
            </a:r>
          </a:p>
        </p:txBody>
      </p:sp>
    </p:spTree>
    <p:extLst>
      <p:ext uri="{BB962C8B-B14F-4D97-AF65-F5344CB8AC3E}">
        <p14:creationId xmlns:p14="http://schemas.microsoft.com/office/powerpoint/2010/main" val="3243403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t>Choosing the Right ARIMA Model</a:t>
            </a:r>
          </a:p>
        </p:txBody>
      </p:sp>
      <p:sp>
        <p:nvSpPr>
          <p:cNvPr id="3" name="Content Placeholder 2"/>
          <p:cNvSpPr>
            <a:spLocks noGrp="1"/>
          </p:cNvSpPr>
          <p:nvPr>
            <p:ph idx="1"/>
          </p:nvPr>
        </p:nvSpPr>
        <p:spPr>
          <a:xfrm>
            <a:off x="400050" y="1168400"/>
            <a:ext cx="8313738" cy="5251450"/>
          </a:xfrm>
        </p:spPr>
        <p:txBody>
          <a:bodyPr/>
          <a:lstStyle/>
          <a:p>
            <a:r>
              <a:rPr lang="en-US"/>
              <a:t>An ARIMA model is just a nonlinear (auto)regression model, and choosing the right model boils down to deciding which terms belong in the model</a:t>
            </a:r>
          </a:p>
          <a:p>
            <a:r>
              <a:rPr lang="en-US"/>
              <a:t>We use the same strategy as we do for deciding which terms belong in regression models:</a:t>
            </a:r>
          </a:p>
          <a:p>
            <a:pPr lvl="1"/>
            <a:r>
              <a:rPr lang="en-US"/>
              <a:t>Fit many different models</a:t>
            </a:r>
          </a:p>
          <a:p>
            <a:pPr lvl="1"/>
            <a:r>
              <a:rPr lang="en-US"/>
              <a:t>Compare the different fitted models in terms of how well they fit the training data, with some penalty for having more parameters</a:t>
            </a:r>
          </a:p>
          <a:p>
            <a:pPr lvl="1"/>
            <a:r>
              <a:rPr lang="en-US"/>
              <a:t>CV does not apply, because randomly assigning observations to different parts destroys the time-order</a:t>
            </a:r>
          </a:p>
          <a:p>
            <a:r>
              <a:rPr lang="en-US"/>
              <a:t>Two common analytical criteria are Akaika Information Criterion (AIC) and Final Prediction Error (FPE) </a:t>
            </a:r>
          </a:p>
        </p:txBody>
      </p:sp>
    </p:spTree>
    <p:extLst>
      <p:ext uri="{BB962C8B-B14F-4D97-AF65-F5344CB8AC3E}">
        <p14:creationId xmlns:p14="http://schemas.microsoft.com/office/powerpoint/2010/main" val="312040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itle 1"/>
          <p:cNvSpPr>
            <a:spLocks noGrp="1"/>
          </p:cNvSpPr>
          <p:nvPr>
            <p:ph type="title"/>
          </p:nvPr>
        </p:nvSpPr>
        <p:spPr/>
        <p:txBody>
          <a:bodyPr/>
          <a:lstStyle/>
          <a:p>
            <a:r>
              <a:rPr lang="en-US"/>
              <a:t>AIC and FPE Criterion for Model Selection</a:t>
            </a:r>
          </a:p>
        </p:txBody>
      </p:sp>
      <p:sp>
        <p:nvSpPr>
          <p:cNvPr id="3" name="Content Placeholder 2"/>
          <p:cNvSpPr>
            <a:spLocks noGrp="1"/>
          </p:cNvSpPr>
          <p:nvPr>
            <p:ph idx="1"/>
          </p:nvPr>
        </p:nvSpPr>
        <p:spPr>
          <a:xfrm>
            <a:off x="400050" y="1168400"/>
            <a:ext cx="8239125" cy="5251450"/>
          </a:xfrm>
        </p:spPr>
        <p:txBody>
          <a:bodyPr/>
          <a:lstStyle/>
          <a:p>
            <a:pPr>
              <a:defRPr/>
            </a:pPr>
            <a:r>
              <a:rPr lang="en-US" dirty="0"/>
              <a:t>For a fitted ARIMA(</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d</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q</a:t>
            </a:r>
            <a:r>
              <a:rPr lang="en-US" dirty="0"/>
              <a:t>) model, define:</a:t>
            </a:r>
          </a:p>
          <a:p>
            <a:pPr>
              <a:buFontTx/>
              <a:buNone/>
              <a:defRPr/>
            </a:pPr>
            <a:endParaRPr lang="en-US" dirty="0"/>
          </a:p>
          <a:p>
            <a:pPr>
              <a:buFontTx/>
              <a:buNone/>
              <a:defRPr/>
            </a:pPr>
            <a:endParaRPr lang="en-US" dirty="0"/>
          </a:p>
          <a:p>
            <a:pPr>
              <a:buFontTx/>
              <a:buNone/>
              <a:defRPr/>
            </a:pPr>
            <a:r>
              <a:rPr lang="en-US" dirty="0"/>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dirty="0"/>
              <a:t># errors in the sum</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Symbol" pitchFamily="18" charset="2"/>
                <a:cs typeface="Times New Roman" pitchFamily="18" charset="0"/>
              </a:rPr>
              <a:t>-</a:t>
            </a:r>
            <a:r>
              <a:rPr lang="en-US" i="1" dirty="0">
                <a:latin typeface="Times New Roman" pitchFamily="18" charset="0"/>
                <a:cs typeface="Times New Roman" pitchFamily="18" charset="0"/>
              </a:rPr>
              <a:t>d</a:t>
            </a:r>
          </a:p>
          <a:p>
            <a:pPr>
              <a:buFontTx/>
              <a:buNone/>
              <a:defRPr/>
            </a:pPr>
            <a:r>
              <a:rPr lang="en-US" dirty="0"/>
              <a:t>	    </a:t>
            </a:r>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 </a:t>
            </a:r>
            <a:r>
              <a:rPr lang="en-US" dirty="0"/>
              <a:t>total # of estimated parameters </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p</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q</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 </a:t>
            </a:r>
            <a:r>
              <a:rPr lang="en-US" dirty="0">
                <a:cs typeface="Times New Roman" pitchFamily="18" charset="0"/>
              </a:rPr>
              <a:t>if </a:t>
            </a:r>
            <a:r>
              <a:rPr lang="en-US" i="1" dirty="0">
                <a:latin typeface="Symbol" pitchFamily="18" charset="2"/>
                <a:cs typeface="Times New Roman" pitchFamily="18" charset="0"/>
              </a:rPr>
              <a:t>d</a:t>
            </a:r>
            <a:r>
              <a:rPr lang="en-US" dirty="0">
                <a:cs typeface="Times New Roman" pitchFamily="18" charset="0"/>
              </a:rPr>
              <a:t> is</a:t>
            </a:r>
            <a:br>
              <a:rPr lang="en-US" dirty="0">
                <a:cs typeface="Times New Roman" pitchFamily="18" charset="0"/>
              </a:rPr>
            </a:br>
            <a:r>
              <a:rPr lang="en-US" dirty="0">
                <a:cs typeface="Times New Roman" pitchFamily="18" charset="0"/>
              </a:rPr>
              <a:t>							    included</a:t>
            </a:r>
            <a:r>
              <a:rPr lang="en-US" dirty="0">
                <a:latin typeface="Times New Roman" pitchFamily="18" charset="0"/>
                <a:cs typeface="Times New Roman" pitchFamily="18" charset="0"/>
              </a:rPr>
              <a:t>)</a:t>
            </a:r>
            <a:endParaRPr lang="en-US" dirty="0"/>
          </a:p>
          <a:p>
            <a:pPr marL="457200" indent="-457200">
              <a:spcBef>
                <a:spcPts val="2500"/>
              </a:spcBef>
              <a:defRPr/>
            </a:pPr>
            <a:r>
              <a:rPr lang="en-US" dirty="0"/>
              <a:t>  </a:t>
            </a:r>
          </a:p>
          <a:p>
            <a:pPr>
              <a:defRPr/>
            </a:pPr>
            <a:endParaRPr lang="en-US" dirty="0"/>
          </a:p>
          <a:p>
            <a:pPr>
              <a:defRPr/>
            </a:pPr>
            <a:r>
              <a:rPr lang="en-US" dirty="0"/>
              <a:t> </a:t>
            </a:r>
          </a:p>
          <a:p>
            <a:pPr>
              <a:defRPr/>
            </a:pPr>
            <a:endParaRPr lang="en-US" dirty="0"/>
          </a:p>
          <a:p>
            <a:pPr>
              <a:defRPr/>
            </a:pPr>
            <a:r>
              <a:rPr lang="en-US" dirty="0"/>
              <a:t>Choose the model with lowest AIC and/or FPE</a:t>
            </a:r>
          </a:p>
        </p:txBody>
      </p:sp>
      <p:graphicFrame>
        <p:nvGraphicFramePr>
          <p:cNvPr id="23554" name="Object 2"/>
          <p:cNvGraphicFramePr>
            <a:graphicFrameLocks noChangeAspect="1"/>
          </p:cNvGraphicFramePr>
          <p:nvPr/>
        </p:nvGraphicFramePr>
        <p:xfrm>
          <a:off x="1158875" y="1639888"/>
          <a:ext cx="5127625" cy="914400"/>
        </p:xfrm>
        <a:graphic>
          <a:graphicData uri="http://schemas.openxmlformats.org/presentationml/2006/ole">
            <mc:AlternateContent xmlns:mc="http://schemas.openxmlformats.org/markup-compatibility/2006">
              <mc:Choice xmlns:v="urn:schemas-microsoft-com:vml" Requires="v">
                <p:oleObj spid="_x0000_s33091" name="Equation" r:id="rId3" imgW="2565360" imgH="457200" progId="Equation.3">
                  <p:embed/>
                </p:oleObj>
              </mc:Choice>
              <mc:Fallback>
                <p:oleObj name="Equation" r:id="rId3" imgW="25653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639888"/>
                        <a:ext cx="51276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5" name="Object 3"/>
          <p:cNvGraphicFramePr>
            <a:graphicFrameLocks noChangeAspect="1"/>
          </p:cNvGraphicFramePr>
          <p:nvPr/>
        </p:nvGraphicFramePr>
        <p:xfrm>
          <a:off x="838200" y="3760788"/>
          <a:ext cx="2716213" cy="914400"/>
        </p:xfrm>
        <a:graphic>
          <a:graphicData uri="http://schemas.openxmlformats.org/presentationml/2006/ole">
            <mc:AlternateContent xmlns:mc="http://schemas.openxmlformats.org/markup-compatibility/2006">
              <mc:Choice xmlns:v="urn:schemas-microsoft-com:vml" Requires="v">
                <p:oleObj spid="_x0000_s33092" name="Equation" r:id="rId5" imgW="1358640" imgH="457200" progId="Equation.3">
                  <p:embed/>
                </p:oleObj>
              </mc:Choice>
              <mc:Fallback>
                <p:oleObj name="Equation" r:id="rId5" imgW="13586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60788"/>
                        <a:ext cx="27162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844550" y="4643438"/>
          <a:ext cx="2640013" cy="914400"/>
        </p:xfrm>
        <a:graphic>
          <a:graphicData uri="http://schemas.openxmlformats.org/presentationml/2006/ole">
            <mc:AlternateContent xmlns:mc="http://schemas.openxmlformats.org/markup-compatibility/2006">
              <mc:Choice xmlns:v="urn:schemas-microsoft-com:vml" Requires="v">
                <p:oleObj spid="_x0000_s33093" name="Equation" r:id="rId7" imgW="1320480" imgH="457200" progId="Equation.3">
                  <p:embed/>
                </p:oleObj>
              </mc:Choice>
              <mc:Fallback>
                <p:oleObj name="Equation" r:id="rId7" imgW="132048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0" y="4643438"/>
                        <a:ext cx="26400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3187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t>Example:   Three models fit to Series A Chem. Data</a:t>
            </a:r>
          </a:p>
        </p:txBody>
      </p:sp>
      <p:sp>
        <p:nvSpPr>
          <p:cNvPr id="81923" name="Content Placeholder 2"/>
          <p:cNvSpPr>
            <a:spLocks noGrp="1"/>
          </p:cNvSpPr>
          <p:nvPr>
            <p:ph idx="1"/>
          </p:nvPr>
        </p:nvSpPr>
        <p:spPr>
          <a:xfrm>
            <a:off x="400050" y="1168400"/>
            <a:ext cx="8213725" cy="962025"/>
          </a:xfrm>
        </p:spPr>
        <p:txBody>
          <a:bodyPr/>
          <a:lstStyle/>
          <a:p>
            <a:r>
              <a:rPr lang="en-US"/>
              <a:t>Compare an ARIMA(0,1,1) w/o </a:t>
            </a:r>
            <a:r>
              <a:rPr lang="en-US" i="1">
                <a:latin typeface="Symbol" pitchFamily="18" charset="2"/>
              </a:rPr>
              <a:t>d</a:t>
            </a:r>
            <a:r>
              <a:rPr lang="en-US"/>
              <a:t>, an ARIMA(0,1,1) with </a:t>
            </a:r>
            <a:r>
              <a:rPr lang="en-US" i="1">
                <a:latin typeface="Symbol" pitchFamily="18" charset="2"/>
              </a:rPr>
              <a:t>d</a:t>
            </a:r>
            <a:r>
              <a:rPr lang="en-US"/>
              <a:t>, and an ARMA(1,1) with </a:t>
            </a:r>
            <a:r>
              <a:rPr lang="en-US" i="1">
                <a:latin typeface="Symbol" pitchFamily="18" charset="2"/>
              </a:rPr>
              <a:t>d</a:t>
            </a:r>
            <a:endParaRPr lang="en-US"/>
          </a:p>
        </p:txBody>
      </p:sp>
      <p:graphicFrame>
        <p:nvGraphicFramePr>
          <p:cNvPr id="5" name="Table 4"/>
          <p:cNvGraphicFramePr>
            <a:graphicFrameLocks noGrp="1"/>
          </p:cNvGraphicFramePr>
          <p:nvPr/>
        </p:nvGraphicFramePr>
        <p:xfrm>
          <a:off x="1290638" y="2397125"/>
          <a:ext cx="6780211" cy="1482724"/>
        </p:xfrm>
        <a:graphic>
          <a:graphicData uri="http://schemas.openxmlformats.org/drawingml/2006/table">
            <a:tbl>
              <a:tblPr firstRow="1" bandRow="1">
                <a:tableStyleId>{5C22544A-7EE6-4342-B048-85BDC9FD1C3A}</a:tableStyleId>
              </a:tblPr>
              <a:tblGrid>
                <a:gridCol w="2936539">
                  <a:extLst>
                    <a:ext uri="{9D8B030D-6E8A-4147-A177-3AD203B41FA5}">
                      <a16:colId xmlns:a16="http://schemas.microsoft.com/office/drawing/2014/main" val="20000"/>
                    </a:ext>
                  </a:extLst>
                </a:gridCol>
                <a:gridCol w="817497">
                  <a:extLst>
                    <a:ext uri="{9D8B030D-6E8A-4147-A177-3AD203B41FA5}">
                      <a16:colId xmlns:a16="http://schemas.microsoft.com/office/drawing/2014/main" val="20001"/>
                    </a:ext>
                  </a:extLst>
                </a:gridCol>
                <a:gridCol w="580854">
                  <a:extLst>
                    <a:ext uri="{9D8B030D-6E8A-4147-A177-3AD203B41FA5}">
                      <a16:colId xmlns:a16="http://schemas.microsoft.com/office/drawing/2014/main" val="20002"/>
                    </a:ext>
                  </a:extLst>
                </a:gridCol>
                <a:gridCol w="613123">
                  <a:extLst>
                    <a:ext uri="{9D8B030D-6E8A-4147-A177-3AD203B41FA5}">
                      <a16:colId xmlns:a16="http://schemas.microsoft.com/office/drawing/2014/main" val="20003"/>
                    </a:ext>
                  </a:extLst>
                </a:gridCol>
                <a:gridCol w="849767">
                  <a:extLst>
                    <a:ext uri="{9D8B030D-6E8A-4147-A177-3AD203B41FA5}">
                      <a16:colId xmlns:a16="http://schemas.microsoft.com/office/drawing/2014/main" val="20004"/>
                    </a:ext>
                  </a:extLst>
                </a:gridCol>
                <a:gridCol w="982431">
                  <a:extLst>
                    <a:ext uri="{9D8B030D-6E8A-4147-A177-3AD203B41FA5}">
                      <a16:colId xmlns:a16="http://schemas.microsoft.com/office/drawing/2014/main" val="20005"/>
                    </a:ext>
                  </a:extLst>
                </a:gridCol>
              </a:tblGrid>
              <a:tr h="370681">
                <a:tc>
                  <a:txBody>
                    <a:bodyPr/>
                    <a:lstStyle/>
                    <a:p>
                      <a:pPr algn="ctr"/>
                      <a:r>
                        <a:rPr lang="en-US" sz="1800" dirty="0">
                          <a:latin typeface="Times New Roman" pitchFamily="18" charset="0"/>
                          <a:cs typeface="Times New Roman" pitchFamily="18" charset="0"/>
                        </a:rPr>
                        <a:t>model</a:t>
                      </a:r>
                    </a:p>
                  </a:txBody>
                  <a:tcPr marL="91431" marR="91431" marT="45700" marB="45700"/>
                </a:tc>
                <a:tc>
                  <a:txBody>
                    <a:bodyPr/>
                    <a:lstStyle/>
                    <a:p>
                      <a:pPr algn="ctr"/>
                      <a:r>
                        <a:rPr lang="en-US" sz="1800" i="1" dirty="0">
                          <a:latin typeface="Times New Roman" pitchFamily="18" charset="0"/>
                          <a:cs typeface="Times New Roman" pitchFamily="18" charset="0"/>
                        </a:rPr>
                        <a:t>SSE</a:t>
                      </a:r>
                    </a:p>
                  </a:txBody>
                  <a:tcPr marL="91431" marR="91431" marT="45700" marB="45700"/>
                </a:tc>
                <a:tc>
                  <a:txBody>
                    <a:bodyPr/>
                    <a:lstStyle/>
                    <a:p>
                      <a:pPr algn="ctr"/>
                      <a:r>
                        <a:rPr lang="en-US" sz="1800" i="1" dirty="0">
                          <a:latin typeface="Times New Roman" pitchFamily="18" charset="0"/>
                          <a:cs typeface="Times New Roman" pitchFamily="18" charset="0"/>
                        </a:rPr>
                        <a:t>f</a:t>
                      </a:r>
                    </a:p>
                  </a:txBody>
                  <a:tcPr marL="91431" marR="91431" marT="45700" marB="45700"/>
                </a:tc>
                <a:tc>
                  <a:txBody>
                    <a:bodyPr/>
                    <a:lstStyle/>
                    <a:p>
                      <a:pPr algn="ctr"/>
                      <a:r>
                        <a:rPr lang="en-US" sz="1800" i="1" dirty="0">
                          <a:latin typeface="Times New Roman" pitchFamily="18" charset="0"/>
                          <a:cs typeface="Times New Roman" pitchFamily="18" charset="0"/>
                        </a:rPr>
                        <a:t>m</a:t>
                      </a:r>
                    </a:p>
                  </a:txBody>
                  <a:tcPr marL="91431" marR="91431" marT="45700" marB="45700"/>
                </a:tc>
                <a:tc>
                  <a:txBody>
                    <a:bodyPr/>
                    <a:lstStyle/>
                    <a:p>
                      <a:pPr algn="ctr"/>
                      <a:r>
                        <a:rPr lang="en-US" sz="1800" i="1" dirty="0">
                          <a:latin typeface="Times New Roman" pitchFamily="18" charset="0"/>
                          <a:cs typeface="Times New Roman" pitchFamily="18" charset="0"/>
                        </a:rPr>
                        <a:t>FPE</a:t>
                      </a:r>
                    </a:p>
                  </a:txBody>
                  <a:tcPr marL="91431" marR="91431" marT="45700" marB="45700"/>
                </a:tc>
                <a:tc>
                  <a:txBody>
                    <a:bodyPr/>
                    <a:lstStyle/>
                    <a:p>
                      <a:pPr algn="ctr"/>
                      <a:r>
                        <a:rPr lang="en-US" sz="1800" i="1" dirty="0">
                          <a:latin typeface="Times New Roman" pitchFamily="18" charset="0"/>
                          <a:cs typeface="Times New Roman" pitchFamily="18" charset="0"/>
                        </a:rPr>
                        <a:t>AIC</a:t>
                      </a:r>
                    </a:p>
                  </a:txBody>
                  <a:tcPr marL="91431" marR="91431" marT="45700" marB="45700"/>
                </a:tc>
                <a:extLst>
                  <a:ext uri="{0D108BD9-81ED-4DB2-BD59-A6C34878D82A}">
                    <a16:rowId xmlns:a16="http://schemas.microsoft.com/office/drawing/2014/main" val="10000"/>
                  </a:ext>
                </a:extLst>
              </a:tr>
              <a:tr h="370681">
                <a:tc>
                  <a:txBody>
                    <a:bodyPr/>
                    <a:lstStyle/>
                    <a:p>
                      <a:pPr algn="ctr"/>
                      <a:r>
                        <a:rPr lang="en-US" sz="1800" dirty="0"/>
                        <a:t>ARIMA(0,1,1) w/0 </a:t>
                      </a:r>
                      <a:r>
                        <a:rPr lang="en-US" sz="1800" i="1" dirty="0">
                          <a:latin typeface="Symbol" pitchFamily="18" charset="2"/>
                        </a:rPr>
                        <a:t>d</a:t>
                      </a:r>
                    </a:p>
                  </a:txBody>
                  <a:tcPr marL="91431" marR="91431" marT="45700" marB="45700"/>
                </a:tc>
                <a:tc>
                  <a:txBody>
                    <a:bodyPr/>
                    <a:lstStyle/>
                    <a:p>
                      <a:pPr algn="ctr"/>
                      <a:r>
                        <a:rPr lang="en-US" sz="1800" dirty="0">
                          <a:latin typeface="Times New Roman" pitchFamily="18" charset="0"/>
                          <a:cs typeface="Times New Roman" pitchFamily="18" charset="0"/>
                        </a:rPr>
                        <a:t>19.671</a:t>
                      </a:r>
                    </a:p>
                  </a:txBody>
                  <a:tcPr marL="91431" marR="91431" marT="45700" marB="45700"/>
                </a:tc>
                <a:tc>
                  <a:txBody>
                    <a:bodyPr/>
                    <a:lstStyle/>
                    <a:p>
                      <a:pPr algn="ctr"/>
                      <a:r>
                        <a:rPr lang="en-US" sz="1800" dirty="0">
                          <a:latin typeface="Times New Roman" pitchFamily="18" charset="0"/>
                          <a:cs typeface="Times New Roman" pitchFamily="18" charset="0"/>
                        </a:rPr>
                        <a:t>196</a:t>
                      </a:r>
                    </a:p>
                  </a:txBody>
                  <a:tcPr marL="91431" marR="91431" marT="45700" marB="45700"/>
                </a:tc>
                <a:tc>
                  <a:txBody>
                    <a:bodyPr/>
                    <a:lstStyle/>
                    <a:p>
                      <a:pPr algn="ctr"/>
                      <a:r>
                        <a:rPr lang="en-US" sz="1800" dirty="0">
                          <a:latin typeface="Times New Roman" pitchFamily="18" charset="0"/>
                          <a:cs typeface="Times New Roman" pitchFamily="18" charset="0"/>
                        </a:rPr>
                        <a:t>1</a:t>
                      </a:r>
                    </a:p>
                  </a:txBody>
                  <a:tcPr marL="91431" marR="91431" marT="45700" marB="45700"/>
                </a:tc>
                <a:tc>
                  <a:txBody>
                    <a:bodyPr/>
                    <a:lstStyle/>
                    <a:p>
                      <a:pPr algn="ctr"/>
                      <a:r>
                        <a:rPr lang="en-US" sz="1800" dirty="0">
                          <a:latin typeface="Times New Roman" pitchFamily="18" charset="0"/>
                          <a:cs typeface="Times New Roman" pitchFamily="18" charset="0"/>
                        </a:rPr>
                        <a:t>0.1013</a:t>
                      </a:r>
                    </a:p>
                  </a:txBody>
                  <a:tcPr marL="91431" marR="91431" marT="45700" marB="45700"/>
                </a:tc>
                <a:tc>
                  <a:txBody>
                    <a:bodyPr/>
                    <a:lstStyle/>
                    <a:p>
                      <a:pPr algn="ctr"/>
                      <a:r>
                        <a:rPr lang="en-US" sz="1800" dirty="0">
                          <a:latin typeface="Times New Roman" pitchFamily="18" charset="0"/>
                          <a:cs typeface="Times New Roman" pitchFamily="18" charset="0"/>
                        </a:rPr>
                        <a:t>-2.289</a:t>
                      </a:r>
                    </a:p>
                  </a:txBody>
                  <a:tcPr marL="91431" marR="91431" marT="45700" marB="45700"/>
                </a:tc>
                <a:extLst>
                  <a:ext uri="{0D108BD9-81ED-4DB2-BD59-A6C34878D82A}">
                    <a16:rowId xmlns:a16="http://schemas.microsoft.com/office/drawing/2014/main" val="10001"/>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ARIMA(0,1,1) w </a:t>
                      </a:r>
                      <a:r>
                        <a:rPr lang="en-US" sz="1800" i="1" dirty="0">
                          <a:latin typeface="Symbol" pitchFamily="18" charset="2"/>
                        </a:rPr>
                        <a:t>d</a:t>
                      </a:r>
                    </a:p>
                  </a:txBody>
                  <a:tcPr marL="91431" marR="91431" marT="45700" marB="45700"/>
                </a:tc>
                <a:tc>
                  <a:txBody>
                    <a:bodyPr/>
                    <a:lstStyle/>
                    <a:p>
                      <a:pPr algn="ctr"/>
                      <a:r>
                        <a:rPr lang="en-US" sz="1800" dirty="0">
                          <a:latin typeface="Times New Roman" pitchFamily="18" charset="0"/>
                          <a:cs typeface="Times New Roman" pitchFamily="18" charset="0"/>
                        </a:rPr>
                        <a:t>19.629</a:t>
                      </a:r>
                    </a:p>
                  </a:txBody>
                  <a:tcPr marL="91431" marR="91431" marT="45700" marB="45700"/>
                </a:tc>
                <a:tc>
                  <a:txBody>
                    <a:bodyPr/>
                    <a:lstStyle/>
                    <a:p>
                      <a:pPr algn="ctr"/>
                      <a:r>
                        <a:rPr lang="en-US" sz="1800" dirty="0">
                          <a:latin typeface="Times New Roman" pitchFamily="18" charset="0"/>
                          <a:cs typeface="Times New Roman" pitchFamily="18" charset="0"/>
                        </a:rPr>
                        <a:t>196</a:t>
                      </a:r>
                    </a:p>
                  </a:txBody>
                  <a:tcPr marL="91431" marR="91431" marT="45700" marB="45700"/>
                </a:tc>
                <a:tc>
                  <a:txBody>
                    <a:bodyPr/>
                    <a:lstStyle/>
                    <a:p>
                      <a:pPr algn="ctr"/>
                      <a:r>
                        <a:rPr lang="en-US" sz="1800" dirty="0">
                          <a:latin typeface="Times New Roman" pitchFamily="18" charset="0"/>
                          <a:cs typeface="Times New Roman" pitchFamily="18" charset="0"/>
                        </a:rPr>
                        <a:t>2</a:t>
                      </a:r>
                    </a:p>
                  </a:txBody>
                  <a:tcPr marL="91431" marR="91431" marT="45700" marB="45700"/>
                </a:tc>
                <a:tc>
                  <a:txBody>
                    <a:bodyPr/>
                    <a:lstStyle/>
                    <a:p>
                      <a:pPr algn="ctr"/>
                      <a:r>
                        <a:rPr lang="en-US" sz="1800" dirty="0">
                          <a:latin typeface="Times New Roman" pitchFamily="18" charset="0"/>
                          <a:cs typeface="Times New Roman" pitchFamily="18" charset="0"/>
                        </a:rPr>
                        <a:t>0.1022</a:t>
                      </a:r>
                    </a:p>
                  </a:txBody>
                  <a:tcPr marL="91431" marR="91431" marT="45700" marB="45700"/>
                </a:tc>
                <a:tc>
                  <a:txBody>
                    <a:bodyPr/>
                    <a:lstStyle/>
                    <a:p>
                      <a:pPr algn="ctr"/>
                      <a:r>
                        <a:rPr lang="en-US" sz="1800" dirty="0">
                          <a:latin typeface="Times New Roman" pitchFamily="18" charset="0"/>
                          <a:cs typeface="Times New Roman" pitchFamily="18" charset="0"/>
                        </a:rPr>
                        <a:t>-2.281</a:t>
                      </a:r>
                    </a:p>
                  </a:txBody>
                  <a:tcPr marL="91431" marR="91431"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ARIMA(1,0,1) w </a:t>
                      </a:r>
                      <a:r>
                        <a:rPr lang="en-US" sz="1800" i="1" dirty="0">
                          <a:latin typeface="Symbol" pitchFamily="18" charset="2"/>
                        </a:rPr>
                        <a:t>d</a:t>
                      </a:r>
                    </a:p>
                  </a:txBody>
                  <a:tcPr marL="91431" marR="91431" marT="45700" marB="45700"/>
                </a:tc>
                <a:tc>
                  <a:txBody>
                    <a:bodyPr/>
                    <a:lstStyle/>
                    <a:p>
                      <a:pPr algn="ctr"/>
                      <a:r>
                        <a:rPr lang="en-US" sz="1800" dirty="0">
                          <a:latin typeface="Times New Roman" pitchFamily="18" charset="0"/>
                          <a:cs typeface="Times New Roman" pitchFamily="18" charset="0"/>
                        </a:rPr>
                        <a:t>19.188</a:t>
                      </a:r>
                    </a:p>
                  </a:txBody>
                  <a:tcPr marL="91431" marR="91431" marT="45700" marB="45700"/>
                </a:tc>
                <a:tc>
                  <a:txBody>
                    <a:bodyPr/>
                    <a:lstStyle/>
                    <a:p>
                      <a:pPr algn="ctr"/>
                      <a:r>
                        <a:rPr lang="en-US" sz="1800" dirty="0">
                          <a:latin typeface="Times New Roman" pitchFamily="18" charset="0"/>
                          <a:cs typeface="Times New Roman" pitchFamily="18" charset="0"/>
                        </a:rPr>
                        <a:t>197</a:t>
                      </a:r>
                    </a:p>
                  </a:txBody>
                  <a:tcPr marL="91431" marR="91431" marT="45700" marB="45700"/>
                </a:tc>
                <a:tc>
                  <a:txBody>
                    <a:bodyPr/>
                    <a:lstStyle/>
                    <a:p>
                      <a:pPr algn="ctr"/>
                      <a:r>
                        <a:rPr lang="en-US" sz="1800" dirty="0">
                          <a:latin typeface="Times New Roman" pitchFamily="18" charset="0"/>
                          <a:cs typeface="Times New Roman" pitchFamily="18" charset="0"/>
                        </a:rPr>
                        <a:t>3</a:t>
                      </a:r>
                    </a:p>
                  </a:txBody>
                  <a:tcPr marL="91431" marR="91431" marT="45700" marB="45700"/>
                </a:tc>
                <a:tc>
                  <a:txBody>
                    <a:bodyPr/>
                    <a:lstStyle/>
                    <a:p>
                      <a:pPr algn="ctr"/>
                      <a:r>
                        <a:rPr lang="en-US" sz="1800" dirty="0">
                          <a:latin typeface="Times New Roman" pitchFamily="18" charset="0"/>
                          <a:cs typeface="Times New Roman" pitchFamily="18" charset="0"/>
                        </a:rPr>
                        <a:t>0.1004</a:t>
                      </a:r>
                    </a:p>
                  </a:txBody>
                  <a:tcPr marL="91431" marR="91431" marT="45700" marB="45700"/>
                </a:tc>
                <a:tc>
                  <a:txBody>
                    <a:bodyPr/>
                    <a:lstStyle/>
                    <a:p>
                      <a:pPr algn="ctr"/>
                      <a:r>
                        <a:rPr lang="en-US" sz="1800" dirty="0">
                          <a:latin typeface="Times New Roman" pitchFamily="18" charset="0"/>
                          <a:cs typeface="Times New Roman" pitchFamily="18" charset="0"/>
                        </a:rPr>
                        <a:t>-2.298</a:t>
                      </a:r>
                    </a:p>
                  </a:txBody>
                  <a:tcPr marL="91431" marR="91431"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346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Additive Versus Multiplicative Model?</a:t>
            </a:r>
          </a:p>
        </p:txBody>
      </p:sp>
      <p:sp>
        <p:nvSpPr>
          <p:cNvPr id="33795" name="Rectangle 3"/>
          <p:cNvSpPr>
            <a:spLocks noGrp="1" noChangeArrowheads="1"/>
          </p:cNvSpPr>
          <p:nvPr>
            <p:ph type="body" idx="1"/>
          </p:nvPr>
        </p:nvSpPr>
        <p:spPr>
          <a:xfrm>
            <a:off x="6248400" y="1560513"/>
            <a:ext cx="2803525" cy="4749800"/>
          </a:xfrm>
        </p:spPr>
        <p:txBody>
          <a:bodyPr/>
          <a:lstStyle/>
          <a:p>
            <a:pPr marL="0" indent="0" eaLnBrk="1" hangingPunct="1">
              <a:buFontTx/>
              <a:buNone/>
            </a:pPr>
            <a:r>
              <a:rPr lang="en-US"/>
              <a:t>Use multiplicative model if amplitude of seasonality is proportional to trend</a:t>
            </a:r>
          </a:p>
          <a:p>
            <a:pPr marL="0" indent="0" eaLnBrk="1" hangingPunct="1">
              <a:buFontTx/>
              <a:buNone/>
            </a:pPr>
            <a:endParaRPr lang="en-US"/>
          </a:p>
          <a:p>
            <a:pPr marL="0" indent="0" eaLnBrk="1" hangingPunct="1">
              <a:buFontTx/>
              <a:buNone/>
            </a:pPr>
            <a:endParaRPr lang="en-US"/>
          </a:p>
          <a:p>
            <a:pPr marL="0" indent="0" eaLnBrk="1" hangingPunct="1">
              <a:spcBef>
                <a:spcPct val="60000"/>
              </a:spcBef>
              <a:buFontTx/>
              <a:buNone/>
            </a:pPr>
            <a:r>
              <a:rPr lang="en-US"/>
              <a:t>Use additive model if amplitude of seasonality is constant</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050925"/>
            <a:ext cx="60864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3943350"/>
            <a:ext cx="6096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923678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a:t>Autocorrelation Functions</a:t>
            </a:r>
          </a:p>
        </p:txBody>
      </p:sp>
      <p:sp>
        <p:nvSpPr>
          <p:cNvPr id="3" name="Content Placeholder 2"/>
          <p:cNvSpPr>
            <a:spLocks noGrp="1"/>
          </p:cNvSpPr>
          <p:nvPr>
            <p:ph idx="1"/>
          </p:nvPr>
        </p:nvSpPr>
        <p:spPr/>
        <p:txBody>
          <a:bodyPr/>
          <a:lstStyle/>
          <a:p>
            <a:r>
              <a:rPr lang="en-US"/>
              <a:t>Autocorrelation functions are generally useful tools for understanding the behavior of time series and selecting appropriate models.</a:t>
            </a:r>
          </a:p>
          <a:p>
            <a:r>
              <a:rPr lang="en-US"/>
              <a:t>For a time series </a:t>
            </a:r>
            <a:r>
              <a:rPr lang="en-US" i="1">
                <a:latin typeface="Times New Roman" pitchFamily="18" charset="0"/>
              </a:rPr>
              <a:t>y</a:t>
            </a:r>
            <a:r>
              <a:rPr lang="en-US" i="1" baseline="-25000">
                <a:latin typeface="Times New Roman" pitchFamily="18" charset="0"/>
              </a:rPr>
              <a:t>t</a:t>
            </a:r>
            <a:r>
              <a:rPr lang="en-US"/>
              <a:t>, the </a:t>
            </a:r>
            <a:r>
              <a:rPr lang="en-US" b="1"/>
              <a:t>autocovariance at lag </a:t>
            </a:r>
            <a:r>
              <a:rPr lang="en-US" b="1" i="1">
                <a:latin typeface="Times New Roman" pitchFamily="18" charset="0"/>
                <a:cs typeface="Times New Roman" pitchFamily="18" charset="0"/>
              </a:rPr>
              <a:t>k</a:t>
            </a:r>
            <a:r>
              <a:rPr lang="en-US"/>
              <a:t> is defined as the covariance between </a:t>
            </a:r>
            <a:r>
              <a:rPr lang="en-US" i="1">
                <a:latin typeface="Times New Roman" pitchFamily="18" charset="0"/>
              </a:rPr>
              <a:t>y</a:t>
            </a:r>
            <a:r>
              <a:rPr lang="en-US" i="1" baseline="-25000">
                <a:latin typeface="Times New Roman" pitchFamily="18" charset="0"/>
              </a:rPr>
              <a:t>t</a:t>
            </a:r>
            <a:r>
              <a:rPr lang="en-US"/>
              <a:t> and </a:t>
            </a:r>
            <a:r>
              <a:rPr lang="en-US" i="1">
                <a:latin typeface="Times New Roman" pitchFamily="18" charset="0"/>
              </a:rPr>
              <a:t>y</a:t>
            </a:r>
            <a:r>
              <a:rPr lang="en-US" i="1" baseline="-25000">
                <a:latin typeface="Times New Roman" pitchFamily="18" charset="0"/>
              </a:rPr>
              <a:t>t</a:t>
            </a:r>
            <a:r>
              <a:rPr lang="en-US" baseline="-25000">
                <a:latin typeface="Symbol" pitchFamily="18" charset="2"/>
              </a:rPr>
              <a:t>-</a:t>
            </a:r>
            <a:r>
              <a:rPr lang="en-US" baseline="-25000">
                <a:latin typeface="Times New Roman" pitchFamily="18" charset="0"/>
              </a:rPr>
              <a:t>k</a:t>
            </a:r>
            <a:r>
              <a:rPr lang="en-US"/>
              <a:t>:</a:t>
            </a:r>
          </a:p>
          <a:p>
            <a:endParaRPr lang="en-US"/>
          </a:p>
          <a:p>
            <a:endParaRPr lang="en-US"/>
          </a:p>
          <a:p>
            <a:r>
              <a:rPr lang="en-US"/>
              <a:t>The </a:t>
            </a:r>
            <a:r>
              <a:rPr lang="en-US" b="1"/>
              <a:t>autocorrelation at lag </a:t>
            </a:r>
            <a:r>
              <a:rPr lang="en-US" b="1" i="1">
                <a:latin typeface="Times New Roman" pitchFamily="18" charset="0"/>
                <a:cs typeface="Times New Roman" pitchFamily="18" charset="0"/>
              </a:rPr>
              <a:t>k</a:t>
            </a:r>
            <a:r>
              <a:rPr lang="en-US"/>
              <a:t> is defined as:</a:t>
            </a:r>
          </a:p>
        </p:txBody>
      </p:sp>
      <p:graphicFrame>
        <p:nvGraphicFramePr>
          <p:cNvPr id="4" name="Object 2"/>
          <p:cNvGraphicFramePr>
            <a:graphicFrameLocks noChangeAspect="1"/>
          </p:cNvGraphicFramePr>
          <p:nvPr/>
        </p:nvGraphicFramePr>
        <p:xfrm>
          <a:off x="1309688" y="3265488"/>
          <a:ext cx="2349500" cy="485775"/>
        </p:xfrm>
        <a:graphic>
          <a:graphicData uri="http://schemas.openxmlformats.org/presentationml/2006/ole">
            <mc:AlternateContent xmlns:mc="http://schemas.openxmlformats.org/markup-compatibility/2006">
              <mc:Choice xmlns:v="urn:schemas-microsoft-com:vml" Requires="v">
                <p:oleObj spid="_x0000_s34008" name="Equation" r:id="rId3" imgW="1168200" imgH="241200" progId="Equation.3">
                  <p:embed/>
                </p:oleObj>
              </mc:Choice>
              <mc:Fallback>
                <p:oleObj name="Equation" r:id="rId3" imgW="11682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688" y="3265488"/>
                        <a:ext cx="23495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1193800" y="4594225"/>
          <a:ext cx="5467350" cy="996950"/>
        </p:xfrm>
        <a:graphic>
          <a:graphicData uri="http://schemas.openxmlformats.org/presentationml/2006/ole">
            <mc:AlternateContent xmlns:mc="http://schemas.openxmlformats.org/markup-compatibility/2006">
              <mc:Choice xmlns:v="urn:schemas-microsoft-com:vml" Requires="v">
                <p:oleObj spid="_x0000_s34009" name="Equation" r:id="rId5" imgW="2717640" imgH="495000" progId="Equation.3">
                  <p:embed/>
                </p:oleObj>
              </mc:Choice>
              <mc:Fallback>
                <p:oleObj name="Equation" r:id="rId5" imgW="2717640" imgH="49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800" y="4594225"/>
                        <a:ext cx="546735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5899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lstStyle/>
          <a:p>
            <a:r>
              <a:rPr lang="en-US"/>
              <a:t>Autocorrelation Functions, continued</a:t>
            </a:r>
          </a:p>
        </p:txBody>
      </p:sp>
      <p:sp>
        <p:nvSpPr>
          <p:cNvPr id="3" name="Content Placeholder 2"/>
          <p:cNvSpPr>
            <a:spLocks noGrp="1"/>
          </p:cNvSpPr>
          <p:nvPr>
            <p:ph idx="1"/>
          </p:nvPr>
        </p:nvSpPr>
        <p:spPr>
          <a:xfrm>
            <a:off x="400050" y="1168400"/>
            <a:ext cx="8213725" cy="5689600"/>
          </a:xfrm>
        </p:spPr>
        <p:txBody>
          <a:bodyPr/>
          <a:lstStyle/>
          <a:p>
            <a:r>
              <a:rPr lang="en-US"/>
              <a:t>The </a:t>
            </a:r>
            <a:r>
              <a:rPr lang="en-US" b="1"/>
              <a:t>autocorrelation function </a:t>
            </a:r>
            <a:r>
              <a:rPr lang="en-US"/>
              <a:t>is </a:t>
            </a:r>
            <a:r>
              <a:rPr lang="en-US" i="1">
                <a:latin typeface="Symbol" pitchFamily="18" charset="2"/>
                <a:cs typeface="Times New Roman" pitchFamily="18" charset="0"/>
              </a:rPr>
              <a:t>r</a:t>
            </a:r>
            <a:r>
              <a:rPr lang="en-US" i="1" baseline="-25000">
                <a:latin typeface="Times New Roman" pitchFamily="18" charset="0"/>
                <a:cs typeface="Times New Roman" pitchFamily="18" charset="0"/>
              </a:rPr>
              <a:t>k</a:t>
            </a:r>
            <a:r>
              <a:rPr lang="en-US"/>
              <a:t> viewed as a function of </a:t>
            </a:r>
            <a:r>
              <a:rPr lang="en-US" i="1">
                <a:latin typeface="Times New Roman" pitchFamily="18" charset="0"/>
                <a:cs typeface="Times New Roman" pitchFamily="18" charset="0"/>
              </a:rPr>
              <a:t>k</a:t>
            </a:r>
            <a:r>
              <a:rPr lang="en-US"/>
              <a:t>, for </a:t>
            </a:r>
            <a:r>
              <a:rPr lang="en-US" i="1">
                <a:latin typeface="Times New Roman" pitchFamily="18" charset="0"/>
                <a:cs typeface="Times New Roman" pitchFamily="18" charset="0"/>
              </a:rPr>
              <a:t>k</a:t>
            </a:r>
            <a:r>
              <a:rPr lang="en-US">
                <a:latin typeface="Times New Roman" pitchFamily="18" charset="0"/>
                <a:cs typeface="Times New Roman" pitchFamily="18" charset="0"/>
              </a:rPr>
              <a:t> = 0, 1, 2, 3, . . .</a:t>
            </a:r>
            <a:r>
              <a:rPr lang="en-US"/>
              <a:t>  </a:t>
            </a:r>
          </a:p>
          <a:p>
            <a:r>
              <a:rPr lang="en-US"/>
              <a:t>We view </a:t>
            </a:r>
            <a:r>
              <a:rPr lang="en-US" i="1">
                <a:latin typeface="Symbol" pitchFamily="18" charset="2"/>
                <a:cs typeface="Times New Roman" pitchFamily="18" charset="0"/>
              </a:rPr>
              <a:t>r</a:t>
            </a:r>
            <a:r>
              <a:rPr lang="en-US" i="1" baseline="-25000">
                <a:latin typeface="Times New Roman" pitchFamily="18" charset="0"/>
                <a:cs typeface="Times New Roman" pitchFamily="18" charset="0"/>
              </a:rPr>
              <a:t>k</a:t>
            </a:r>
            <a:r>
              <a:rPr lang="en-US"/>
              <a:t> and </a:t>
            </a:r>
            <a:r>
              <a:rPr lang="en-US" i="1">
                <a:latin typeface="Symbol" pitchFamily="18" charset="2"/>
                <a:cs typeface="Times New Roman" pitchFamily="18" charset="0"/>
              </a:rPr>
              <a:t>g</a:t>
            </a:r>
            <a:r>
              <a:rPr lang="en-US" i="1" baseline="-25000">
                <a:latin typeface="Times New Roman" pitchFamily="18" charset="0"/>
                <a:cs typeface="Times New Roman" pitchFamily="18" charset="0"/>
              </a:rPr>
              <a:t>k</a:t>
            </a:r>
            <a:r>
              <a:rPr lang="en-US"/>
              <a:t> as "true" population characteristics. To estimate and make inference on them, we calculate the sample autocorrelation and autocovariance functions. </a:t>
            </a:r>
          </a:p>
          <a:p>
            <a:r>
              <a:rPr lang="en-US"/>
              <a:t>The </a:t>
            </a:r>
            <a:r>
              <a:rPr lang="en-US" b="1"/>
              <a:t>sample autocorrelation at lag </a:t>
            </a:r>
            <a:r>
              <a:rPr lang="en-US" b="1" i="1">
                <a:latin typeface="Times New Roman" pitchFamily="18" charset="0"/>
                <a:cs typeface="Times New Roman" pitchFamily="18" charset="0"/>
              </a:rPr>
              <a:t>k</a:t>
            </a:r>
            <a:r>
              <a:rPr lang="en-US"/>
              <a:t> is defined as:</a:t>
            </a:r>
          </a:p>
          <a:p>
            <a:endParaRPr lang="en-US"/>
          </a:p>
          <a:p>
            <a:endParaRPr lang="en-US"/>
          </a:p>
          <a:p>
            <a:endParaRPr lang="en-US"/>
          </a:p>
          <a:p>
            <a:r>
              <a:rPr lang="en-US"/>
              <a:t>Plots of </a:t>
            </a:r>
            <a:r>
              <a:rPr lang="en-US" i="1">
                <a:latin typeface="Times New Roman" pitchFamily="18" charset="0"/>
                <a:cs typeface="Times New Roman" pitchFamily="18" charset="0"/>
              </a:rPr>
              <a:t>r</a:t>
            </a:r>
            <a:r>
              <a:rPr lang="en-US" i="1" baseline="-25000">
                <a:latin typeface="Times New Roman" pitchFamily="18" charset="0"/>
                <a:cs typeface="Times New Roman" pitchFamily="18" charset="0"/>
              </a:rPr>
              <a:t>k</a:t>
            </a:r>
            <a:r>
              <a:rPr lang="en-US"/>
              <a:t> versus </a:t>
            </a:r>
            <a:r>
              <a:rPr lang="en-US" i="1">
                <a:latin typeface="Times New Roman" pitchFamily="18" charset="0"/>
                <a:cs typeface="Times New Roman" pitchFamily="18" charset="0"/>
              </a:rPr>
              <a:t>k</a:t>
            </a:r>
            <a:r>
              <a:rPr lang="en-US"/>
              <a:t> help in understanding the behavior of the time series, what type of model to fit, and whether one should even bother fitting a model (</a:t>
            </a:r>
            <a:r>
              <a:rPr lang="en-US" i="1">
                <a:latin typeface="Times New Roman" pitchFamily="18" charset="0"/>
                <a:cs typeface="Times New Roman" pitchFamily="18" charset="0"/>
              </a:rPr>
              <a:t>r</a:t>
            </a:r>
            <a:r>
              <a:rPr lang="en-US" i="1" baseline="-25000">
                <a:latin typeface="Times New Roman" pitchFamily="18" charset="0"/>
                <a:cs typeface="Times New Roman" pitchFamily="18" charset="0"/>
              </a:rPr>
              <a:t>k</a:t>
            </a:r>
            <a:r>
              <a:rPr lang="en-US">
                <a:latin typeface="Times New Roman" pitchFamily="18" charset="0"/>
                <a:cs typeface="Times New Roman" pitchFamily="18" charset="0"/>
              </a:rPr>
              <a:t> </a:t>
            </a:r>
            <a:r>
              <a:rPr lang="en-US">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 0</a:t>
            </a:r>
            <a:r>
              <a:rPr lang="en-US"/>
              <a:t> for </a:t>
            </a:r>
            <a:r>
              <a:rPr lang="en-US" i="1">
                <a:latin typeface="Times New Roman" pitchFamily="18" charset="0"/>
                <a:cs typeface="Times New Roman" pitchFamily="18" charset="0"/>
              </a:rPr>
              <a:t>k</a:t>
            </a:r>
            <a:r>
              <a:rPr lang="en-US">
                <a:latin typeface="Times New Roman" pitchFamily="18" charset="0"/>
                <a:cs typeface="Times New Roman" pitchFamily="18" charset="0"/>
              </a:rPr>
              <a:t> = 1, 2, 3, . . .</a:t>
            </a:r>
            <a:r>
              <a:rPr lang="en-US"/>
              <a:t> means do not bother fitting a time series model) </a:t>
            </a:r>
          </a:p>
        </p:txBody>
      </p:sp>
      <p:graphicFrame>
        <p:nvGraphicFramePr>
          <p:cNvPr id="5" name="Object 2"/>
          <p:cNvGraphicFramePr>
            <a:graphicFrameLocks noChangeAspect="1"/>
          </p:cNvGraphicFramePr>
          <p:nvPr/>
        </p:nvGraphicFramePr>
        <p:xfrm>
          <a:off x="1298575" y="3683000"/>
          <a:ext cx="3730625" cy="1098550"/>
        </p:xfrm>
        <a:graphic>
          <a:graphicData uri="http://schemas.openxmlformats.org/presentationml/2006/ole">
            <mc:AlternateContent xmlns:mc="http://schemas.openxmlformats.org/markup-compatibility/2006">
              <mc:Choice xmlns:v="urn:schemas-microsoft-com:vml" Requires="v">
                <p:oleObj spid="_x0000_s34925" name="Equation" r:id="rId3" imgW="1854000" imgH="545760" progId="Equation.3">
                  <p:embed/>
                </p:oleObj>
              </mc:Choice>
              <mc:Fallback>
                <p:oleObj name="Equation" r:id="rId3" imgW="1854000" imgH="545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3683000"/>
                        <a:ext cx="37306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8825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t>Example:   Autocorrelation of Series A Chem. Data</a:t>
            </a:r>
          </a:p>
        </p:txBody>
      </p:sp>
      <p:pic>
        <p:nvPicPr>
          <p:cNvPr id="829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563" y="1042988"/>
            <a:ext cx="4389437"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988"/>
            <a:ext cx="4389438"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3223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5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39322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925985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p:txBody>
          <a:bodyPr/>
          <a:lstStyle/>
          <a:p>
            <a:r>
              <a:rPr lang="en-US"/>
              <a:t>Residual Autocorrelation and Other Diagnostics</a:t>
            </a:r>
          </a:p>
        </p:txBody>
      </p:sp>
      <p:sp>
        <p:nvSpPr>
          <p:cNvPr id="3" name="Content Placeholder 2"/>
          <p:cNvSpPr>
            <a:spLocks noGrp="1"/>
          </p:cNvSpPr>
          <p:nvPr>
            <p:ph idx="1"/>
          </p:nvPr>
        </p:nvSpPr>
        <p:spPr/>
        <p:txBody>
          <a:bodyPr/>
          <a:lstStyle/>
          <a:p>
            <a:r>
              <a:rPr lang="en-US"/>
              <a:t>Just like for regular regression, it is good to look at the residuals for diagnostic purposes in time series modeling.</a:t>
            </a:r>
          </a:p>
          <a:p>
            <a:r>
              <a:rPr lang="en-US"/>
              <a:t>If the model is "adequate" the residuals should be i.i.d. with no trends over time and no autocorrelation, and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t> should have no relation to past values </a:t>
            </a:r>
            <a:r>
              <a:rPr lang="en-US">
                <a:latin typeface="Times New Roman" pitchFamily="18" charset="0"/>
                <a:cs typeface="Times New Roman" pitchFamily="18" charset="0"/>
              </a:rPr>
              <a:t>{</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r>
              <a:rPr lang="en-US" i="1">
                <a:latin typeface="Times New Roman" pitchFamily="18" charset="0"/>
                <a:cs typeface="Times New Roman" pitchFamily="18" charset="0"/>
              </a:rPr>
              <a:t> y</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 . . .}</a:t>
            </a:r>
            <a:r>
              <a:rPr lang="en-US"/>
              <a:t> nor to the fitted values </a:t>
            </a:r>
          </a:p>
          <a:p>
            <a:r>
              <a:rPr lang="en-US"/>
              <a:t>To check this, after fitting an ARIMA(</a:t>
            </a:r>
            <a:r>
              <a:rPr lang="en-US" i="1">
                <a:latin typeface="Times New Roman" pitchFamily="18" charset="0"/>
                <a:cs typeface="Times New Roman" pitchFamily="18" charset="0"/>
              </a:rPr>
              <a:t>p,d,q</a:t>
            </a:r>
            <a:r>
              <a:rPr lang="en-US"/>
              <a:t>) model, plot:</a:t>
            </a:r>
          </a:p>
          <a:p>
            <a:pPr lvl="1"/>
            <a:r>
              <a:rPr lang="en-US"/>
              <a:t>sample autocorrelation function of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t> </a:t>
            </a:r>
          </a:p>
          <a:p>
            <a:pPr lvl="1"/>
            <a:r>
              <a:rPr lang="en-US"/>
              <a:t>scatter plot of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t> versus </a:t>
            </a:r>
            <a:r>
              <a:rPr lang="en-US" i="1">
                <a:latin typeface="Times New Roman" pitchFamily="18" charset="0"/>
                <a:cs typeface="Times New Roman" pitchFamily="18" charset="0"/>
              </a:rPr>
              <a:t>t</a:t>
            </a:r>
          </a:p>
          <a:p>
            <a:pPr lvl="1"/>
            <a:r>
              <a:rPr lang="en-US"/>
              <a:t>scatter plot of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t> versus</a:t>
            </a:r>
            <a:endParaRPr lang="en-US" i="1">
              <a:latin typeface="Times New Roman" pitchFamily="18" charset="0"/>
              <a:cs typeface="Times New Roman" pitchFamily="18" charset="0"/>
            </a:endParaRPr>
          </a:p>
          <a:p>
            <a:pPr lvl="1"/>
            <a:r>
              <a:rPr lang="en-US"/>
              <a:t>scatter plot of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t> versus variables not included in the model (e.g. </a:t>
            </a:r>
            <a:r>
              <a:rPr lang="en-US" i="1">
                <a:latin typeface="Times New Roman" pitchFamily="18" charset="0"/>
                <a:cs typeface="Times New Roman" pitchFamily="18" charset="0"/>
              </a:rPr>
              <a:t>y</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a:t>
            </a:r>
            <a:r>
              <a:rPr lang="en-US" i="1" baseline="-25000">
                <a:latin typeface="Times New Roman" pitchFamily="18" charset="0"/>
                <a:cs typeface="Times New Roman" pitchFamily="18" charset="0"/>
              </a:rPr>
              <a:t>p</a:t>
            </a:r>
            <a:r>
              <a:rPr lang="en-US" baseline="-25000">
                <a:latin typeface="Times New Roman" pitchFamily="18" charset="0"/>
                <a:cs typeface="Times New Roman" pitchFamily="18" charset="0"/>
              </a:rPr>
              <a:t>-1</a:t>
            </a:r>
            <a:r>
              <a:rPr lang="en-US"/>
              <a:t>,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baseline="-25000">
                <a:latin typeface="Times New Roman" pitchFamily="18" charset="0"/>
                <a:cs typeface="Times New Roman" pitchFamily="18" charset="0"/>
              </a:rPr>
              <a:t>-</a:t>
            </a:r>
            <a:r>
              <a:rPr lang="en-US" i="1" baseline="-25000">
                <a:latin typeface="Times New Roman" pitchFamily="18" charset="0"/>
                <a:cs typeface="Times New Roman" pitchFamily="18" charset="0"/>
              </a:rPr>
              <a:t>q</a:t>
            </a:r>
            <a:r>
              <a:rPr lang="en-US" baseline="-25000">
                <a:latin typeface="Times New Roman" pitchFamily="18" charset="0"/>
                <a:cs typeface="Times New Roman" pitchFamily="18" charset="0"/>
              </a:rPr>
              <a:t>-1</a:t>
            </a:r>
            <a:r>
              <a:rPr lang="en-US"/>
              <a:t>, different time series, etc.)</a:t>
            </a:r>
            <a:endParaRPr lang="en-US" i="1">
              <a:latin typeface="Times New Roman" pitchFamily="18" charset="0"/>
              <a:cs typeface="Times New Roman" pitchFamily="18" charset="0"/>
            </a:endParaRPr>
          </a:p>
        </p:txBody>
      </p:sp>
      <p:graphicFrame>
        <p:nvGraphicFramePr>
          <p:cNvPr id="4" name="Object 2"/>
          <p:cNvGraphicFramePr>
            <a:graphicFrameLocks noChangeAspect="1"/>
          </p:cNvGraphicFramePr>
          <p:nvPr/>
        </p:nvGraphicFramePr>
        <p:xfrm>
          <a:off x="3365500" y="3451225"/>
          <a:ext cx="739775" cy="509588"/>
        </p:xfrm>
        <a:graphic>
          <a:graphicData uri="http://schemas.openxmlformats.org/presentationml/2006/ole">
            <mc:AlternateContent xmlns:mc="http://schemas.openxmlformats.org/markup-compatibility/2006">
              <mc:Choice xmlns:v="urn:schemas-microsoft-com:vml" Requires="v">
                <p:oleObj spid="_x0000_s36056" name="Equation" r:id="rId3" imgW="368280" imgH="253800" progId="Equation.3">
                  <p:embed/>
                </p:oleObj>
              </mc:Choice>
              <mc:Fallback>
                <p:oleObj name="Equation" r:id="rId3" imgW="3682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0" y="3451225"/>
                        <a:ext cx="739775"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1" name="Object 3"/>
          <p:cNvGraphicFramePr>
            <a:graphicFrameLocks noChangeAspect="1"/>
          </p:cNvGraphicFramePr>
          <p:nvPr/>
        </p:nvGraphicFramePr>
        <p:xfrm>
          <a:off x="4344988" y="5195888"/>
          <a:ext cx="739775" cy="509587"/>
        </p:xfrm>
        <a:graphic>
          <a:graphicData uri="http://schemas.openxmlformats.org/presentationml/2006/ole">
            <mc:AlternateContent xmlns:mc="http://schemas.openxmlformats.org/markup-compatibility/2006">
              <mc:Choice xmlns:v="urn:schemas-microsoft-com:vml" Requires="v">
                <p:oleObj spid="_x0000_s36057" name="Equation" r:id="rId5" imgW="368280" imgH="253800" progId="Equation.3">
                  <p:embed/>
                </p:oleObj>
              </mc:Choice>
              <mc:Fallback>
                <p:oleObj name="Equation" r:id="rId5" imgW="3682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4988" y="5195888"/>
                        <a:ext cx="7397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9168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07988" y="268288"/>
            <a:ext cx="8362950" cy="741362"/>
          </a:xfrm>
        </p:spPr>
        <p:txBody>
          <a:bodyPr/>
          <a:lstStyle/>
          <a:p>
            <a:r>
              <a:rPr lang="en-US"/>
              <a:t>Example: Residual Diagnostics for AR (1) Model of Series A</a:t>
            </a:r>
          </a:p>
        </p:txBody>
      </p:sp>
      <p:pic>
        <p:nvPicPr>
          <p:cNvPr id="839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298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10493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563" y="39322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3223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683794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07988" y="236538"/>
            <a:ext cx="8362950" cy="773112"/>
          </a:xfrm>
        </p:spPr>
        <p:txBody>
          <a:bodyPr/>
          <a:lstStyle/>
          <a:p>
            <a:r>
              <a:rPr lang="en-US"/>
              <a:t>Example: Residual Diagnostics for ARMA(1,1) Model of Series A</a:t>
            </a:r>
          </a:p>
        </p:txBody>
      </p:sp>
      <p:pic>
        <p:nvPicPr>
          <p:cNvPr id="84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4389438"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104298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32238"/>
            <a:ext cx="4389438"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3932238"/>
            <a:ext cx="43894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16769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t>Qualitative Versus Quantitative Methods</a:t>
            </a:r>
          </a:p>
        </p:txBody>
      </p:sp>
      <p:sp>
        <p:nvSpPr>
          <p:cNvPr id="203779" name="Rectangle 3"/>
          <p:cNvSpPr>
            <a:spLocks noGrp="1" noChangeArrowheads="1"/>
          </p:cNvSpPr>
          <p:nvPr>
            <p:ph type="body" idx="1"/>
          </p:nvPr>
        </p:nvSpPr>
        <p:spPr>
          <a:xfrm>
            <a:off x="400050" y="1168400"/>
            <a:ext cx="8424863" cy="5251450"/>
          </a:xfrm>
        </p:spPr>
        <p:txBody>
          <a:bodyPr/>
          <a:lstStyle/>
          <a:p>
            <a:pPr eaLnBrk="1" hangingPunct="1"/>
            <a:r>
              <a:rPr lang="en-US"/>
              <a:t>Quantitative methods are not effective when:</a:t>
            </a:r>
          </a:p>
          <a:p>
            <a:pPr lvl="1" eaLnBrk="1" hangingPunct="1"/>
            <a:r>
              <a:rPr lang="en-US"/>
              <a:t>There is insufficient prior data, or </a:t>
            </a:r>
          </a:p>
          <a:p>
            <a:pPr lvl="1" eaLnBrk="1" hangingPunct="1"/>
            <a:r>
              <a:rPr lang="en-US"/>
              <a:t>There are too many factors (including qualitative factors) to take into account in a quantitative model, or</a:t>
            </a:r>
          </a:p>
          <a:p>
            <a:pPr lvl="1" eaLnBrk="1" hangingPunct="1"/>
            <a:r>
              <a:rPr lang="en-US"/>
              <a:t>The past performance is not indicative of the future</a:t>
            </a:r>
          </a:p>
          <a:p>
            <a:pPr lvl="1" eaLnBrk="1" hangingPunct="1"/>
            <a:r>
              <a:rPr lang="en-US"/>
              <a:t>etc.</a:t>
            </a:r>
          </a:p>
          <a:p>
            <a:pPr eaLnBrk="1" hangingPunct="1"/>
            <a:r>
              <a:rPr lang="en-US"/>
              <a:t>Some qualitative methods of forecasting:</a:t>
            </a:r>
          </a:p>
          <a:p>
            <a:pPr lvl="1" eaLnBrk="1" hangingPunct="1"/>
            <a:r>
              <a:rPr lang="en-US"/>
              <a:t>Expert opinion</a:t>
            </a:r>
          </a:p>
          <a:p>
            <a:pPr lvl="1" eaLnBrk="1" hangingPunct="1"/>
            <a:r>
              <a:rPr lang="en-US"/>
              <a:t>Delphi method</a:t>
            </a:r>
          </a:p>
          <a:p>
            <a:pPr lvl="1" eaLnBrk="1" hangingPunct="1"/>
            <a:r>
              <a:rPr lang="en-US"/>
              <a:t>Surveys of salespeople, consumers, etc. about future plans</a:t>
            </a:r>
          </a:p>
          <a:p>
            <a:pPr lvl="1" eaLnBrk="1" hangingPunct="1"/>
            <a:r>
              <a:rPr lang="en-US"/>
              <a:t>etc.</a:t>
            </a:r>
          </a:p>
        </p:txBody>
      </p:sp>
    </p:spTree>
    <p:extLst>
      <p:ext uri="{BB962C8B-B14F-4D97-AF65-F5344CB8AC3E}">
        <p14:creationId xmlns:p14="http://schemas.microsoft.com/office/powerpoint/2010/main" val="1019419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377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377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3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Predicting Components Individually</a:t>
            </a:r>
          </a:p>
        </p:txBody>
      </p:sp>
      <p:sp>
        <p:nvSpPr>
          <p:cNvPr id="208899" name="Rectangle 3"/>
          <p:cNvSpPr>
            <a:spLocks noGrp="1" noChangeArrowheads="1"/>
          </p:cNvSpPr>
          <p:nvPr>
            <p:ph type="body" idx="1"/>
          </p:nvPr>
        </p:nvSpPr>
        <p:spPr>
          <a:xfrm>
            <a:off x="400050" y="1287463"/>
            <a:ext cx="8415338" cy="5132387"/>
          </a:xfrm>
        </p:spPr>
        <p:txBody>
          <a:bodyPr/>
          <a:lstStyle/>
          <a:p>
            <a:pPr marL="233363" indent="-233363" eaLnBrk="1" hangingPunct="1"/>
            <a:r>
              <a:rPr lang="en-US" dirty="0"/>
              <a:t>To understand the different forecasting methods, it helps to think about how we might hypothetically forecast the future of each component </a:t>
            </a:r>
            <a:r>
              <a:rPr lang="en-US" b="1" i="1" u="sng" dirty="0"/>
              <a:t>individually</a:t>
            </a:r>
            <a:r>
              <a:rPr lang="en-US" dirty="0"/>
              <a:t>:</a:t>
            </a:r>
          </a:p>
          <a:p>
            <a:pPr marL="574675" lvl="1" indent="-227013" eaLnBrk="1" hangingPunct="1"/>
            <a:r>
              <a:rPr lang="en-US" u="sng" dirty="0"/>
              <a:t>Random</a:t>
            </a:r>
            <a:r>
              <a:rPr lang="en-US" dirty="0"/>
              <a:t>:   don't even try (no predictability by definition; best prediction of future value is zero) (IID)</a:t>
            </a:r>
          </a:p>
          <a:p>
            <a:pPr marL="574675" lvl="1" indent="-227013" eaLnBrk="1" hangingPunct="1"/>
            <a:r>
              <a:rPr lang="en-US" u="sng" dirty="0"/>
              <a:t>Cyclical</a:t>
            </a:r>
            <a:r>
              <a:rPr lang="en-US" dirty="0"/>
              <a:t>:  average the past few observations (best prediction of the future value is just the current level)</a:t>
            </a:r>
          </a:p>
          <a:p>
            <a:pPr marL="574675" lvl="1" indent="-227013" eaLnBrk="1" hangingPunct="1"/>
            <a:r>
              <a:rPr lang="en-US" u="sng" dirty="0"/>
              <a:t>Trend</a:t>
            </a:r>
            <a:r>
              <a:rPr lang="en-US" dirty="0"/>
              <a:t>:  simple extrapolation (linear, quadratic, etc., depending on the trend)</a:t>
            </a:r>
          </a:p>
          <a:p>
            <a:pPr marL="574675" lvl="1" indent="-227013" eaLnBrk="1" hangingPunct="1"/>
            <a:r>
              <a:rPr lang="en-US" u="sng" dirty="0"/>
              <a:t>Seasonal</a:t>
            </a:r>
            <a:r>
              <a:rPr lang="en-US" dirty="0"/>
              <a:t>:	July = average of past few Julys</a:t>
            </a:r>
          </a:p>
          <a:p>
            <a:pPr marL="233363" indent="-233363" eaLnBrk="1" hangingPunct="1">
              <a:buFontTx/>
              <a:buNone/>
            </a:pPr>
            <a:r>
              <a:rPr lang="en-US" dirty="0"/>
              <a:t>				Aug = average of past few Augusts</a:t>
            </a:r>
          </a:p>
          <a:p>
            <a:pPr marL="233363" indent="-233363" eaLnBrk="1" hangingPunct="1">
              <a:buFontTx/>
              <a:buNone/>
            </a:pPr>
            <a:r>
              <a:rPr lang="en-US" dirty="0"/>
              <a:t>				Sep = average of past few Septembers</a:t>
            </a:r>
          </a:p>
        </p:txBody>
      </p:sp>
      <p:graphicFrame>
        <p:nvGraphicFramePr>
          <p:cNvPr id="208921" name="Object 25"/>
          <p:cNvGraphicFramePr>
            <a:graphicFrameLocks noChangeAspect="1"/>
          </p:cNvGraphicFramePr>
          <p:nvPr/>
        </p:nvGraphicFramePr>
        <p:xfrm>
          <a:off x="3879850" y="6178550"/>
          <a:ext cx="144463" cy="496888"/>
        </p:xfrm>
        <a:graphic>
          <a:graphicData uri="http://schemas.openxmlformats.org/presentationml/2006/ole">
            <mc:AlternateContent xmlns:mc="http://schemas.openxmlformats.org/markup-compatibility/2006">
              <mc:Choice xmlns:v="urn:schemas-microsoft-com:vml" Requires="v">
                <p:oleObj spid="_x0000_s10351" name="Equation" r:id="rId3" imgW="88560" imgH="304560" progId="Equation.3">
                  <p:embed/>
                </p:oleObj>
              </mc:Choice>
              <mc:Fallback>
                <p:oleObj name="Equation" r:id="rId3" imgW="8856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850" y="6178550"/>
                        <a:ext cx="14446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810837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46898</TotalTime>
  <Words>6520</Words>
  <Application>Microsoft Macintosh PowerPoint</Application>
  <PresentationFormat>On-screen Show (4:3)</PresentationFormat>
  <Paragraphs>865</Paragraphs>
  <Slides>86</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3" baseType="lpstr">
      <vt:lpstr>Arial</vt:lpstr>
      <vt:lpstr>Calibri</vt:lpstr>
      <vt:lpstr>Symbol</vt:lpstr>
      <vt:lpstr>Times New Roman</vt:lpstr>
      <vt:lpstr>Wingdings</vt:lpstr>
      <vt:lpstr>Default Design</vt:lpstr>
      <vt:lpstr>Equation</vt:lpstr>
      <vt:lpstr>Time Series Analysis and Forecasting</vt:lpstr>
      <vt:lpstr>Time Series Analysis and Forecasting</vt:lpstr>
      <vt:lpstr>Time Series Example (trade.csv)</vt:lpstr>
      <vt:lpstr>Time Series Vs. Regression Models</vt:lpstr>
      <vt:lpstr>Discussion Points and Questions</vt:lpstr>
      <vt:lpstr>Four Components of a Time Series </vt:lpstr>
      <vt:lpstr>Example of the Four Components</vt:lpstr>
      <vt:lpstr>Additive Versus Multiplicative Model?</vt:lpstr>
      <vt:lpstr>Predicting Components Individually</vt:lpstr>
      <vt:lpstr>When to Use What Method</vt:lpstr>
      <vt:lpstr>Forecasting with Rt and Ct </vt:lpstr>
      <vt:lpstr>m-period MA </vt:lpstr>
      <vt:lpstr>A Note on the Forecasting Notation</vt:lpstr>
      <vt:lpstr>Example (chem.csv data)</vt:lpstr>
      <vt:lpstr>MA filtering/prediction for chem.csv</vt:lpstr>
      <vt:lpstr>Results</vt:lpstr>
      <vt:lpstr>Three Common Measures of Forecasting Accuracy </vt:lpstr>
      <vt:lpstr>Discussion Points and Questions</vt:lpstr>
      <vt:lpstr>EWMA (generally better than MA) </vt:lpstr>
      <vt:lpstr>Example of Weights Decaying Exponentially</vt:lpstr>
      <vt:lpstr>Manual EWMA filtering/prediction for chem.csv</vt:lpstr>
      <vt:lpstr>Results</vt:lpstr>
      <vt:lpstr>EWMA filtering/prediction for chem.csv using HoltWinter()</vt:lpstr>
      <vt:lpstr>Comments on EWMAs and MAs</vt:lpstr>
      <vt:lpstr>MA and EWMA Not Appropriate for Seasonal Data</vt:lpstr>
      <vt:lpstr>Results</vt:lpstr>
      <vt:lpstr>Smoothing Vs. Forecasting for Trade data</vt:lpstr>
      <vt:lpstr>Centered m-Period MA Smoother</vt:lpstr>
      <vt:lpstr>Centered Vs. Noncentered MA</vt:lpstr>
      <vt:lpstr>Results</vt:lpstr>
      <vt:lpstr>Comments on Smoothing</vt:lpstr>
      <vt:lpstr>Using m = seasonality period vs. other m</vt:lpstr>
      <vt:lpstr>Using m = 12 vs. m = 10 for Smoothing Trade Data</vt:lpstr>
      <vt:lpstr>Forecasting with Rt, Ct, and Tt </vt:lpstr>
      <vt:lpstr>Double EWMA (Holt's Model)</vt:lpstr>
      <vt:lpstr>Double EWMA for Chem Data</vt:lpstr>
      <vt:lpstr>Results for Optimal Estimated a and b</vt:lpstr>
      <vt:lpstr>Results for Specified a and b</vt:lpstr>
      <vt:lpstr>Discussion Points and Questions</vt:lpstr>
      <vt:lpstr>Holt Method Not Appropriate for Seasonal Data</vt:lpstr>
      <vt:lpstr>Forecasting with Rt, Ct, Tt, and St </vt:lpstr>
      <vt:lpstr>PowerPoint Presentation</vt:lpstr>
      <vt:lpstr>Holt-Winters Additive Method</vt:lpstr>
      <vt:lpstr>Holt-Winters Multiplicative Method</vt:lpstr>
      <vt:lpstr>Holt-Winters Method</vt:lpstr>
      <vt:lpstr>Results</vt:lpstr>
      <vt:lpstr>Decomposition Analysis</vt:lpstr>
      <vt:lpstr>Example of the Four Components</vt:lpstr>
      <vt:lpstr>Two Different Models (Additive and Multiplicative)</vt:lpstr>
      <vt:lpstr>Commonly Modeled Trends</vt:lpstr>
      <vt:lpstr>Decomposition Model Fitting</vt:lpstr>
      <vt:lpstr>Typical Method of Doing Decomposition</vt:lpstr>
      <vt:lpstr>Decomposition of trade.csv Data</vt:lpstr>
      <vt:lpstr>Results for Additive Model</vt:lpstr>
      <vt:lpstr>Results for Multiplicative Model</vt:lpstr>
      <vt:lpstr>STAHP HERE</vt:lpstr>
      <vt:lpstr>Fits, Forecasts, and Residuals for Decomposition Models</vt:lpstr>
      <vt:lpstr>Discussion Points and Questions</vt:lpstr>
      <vt:lpstr>ARIMA Time Series Models</vt:lpstr>
      <vt:lpstr>Basic Idea Behind ARIMA Modeling</vt:lpstr>
      <vt:lpstr>Pure Autoregressive (AR) Models</vt:lpstr>
      <vt:lpstr>Steps for Fitting and Forecasting with an AR(p) Model</vt:lpstr>
      <vt:lpstr>continued . . .</vt:lpstr>
      <vt:lpstr>Example:   Chem_Data_B&amp;J.MPJ, Series A</vt:lpstr>
      <vt:lpstr>PowerPoint Presentation</vt:lpstr>
      <vt:lpstr>Autoregressive Moving Average (ARMA) Models</vt:lpstr>
      <vt:lpstr>Steps for Fitting and Using an ARMA(p,q) Model</vt:lpstr>
      <vt:lpstr>continued . . .</vt:lpstr>
      <vt:lpstr>Example:   ARMA(1,1) fit to Series A Chem. Data</vt:lpstr>
      <vt:lpstr>Autoregressive Integrated Moving Average (ARIMA) Models</vt:lpstr>
      <vt:lpstr>Example:   Employment_Data.MPJ, Metals data</vt:lpstr>
      <vt:lpstr>ARIMA(p,d,q) Models</vt:lpstr>
      <vt:lpstr>Justification for Why ARIMA(p,d,q) Models Fit Nonstationary Time Series</vt:lpstr>
      <vt:lpstr>An Important Special Case: ARIMA(0,1,1)  </vt:lpstr>
      <vt:lpstr>Example:   ARIMA(0,1,1) fit to Series A Chem. Data</vt:lpstr>
      <vt:lpstr>Seasonal ARIMA Models</vt:lpstr>
      <vt:lpstr>Choosing the Right ARIMA Model</vt:lpstr>
      <vt:lpstr>AIC and FPE Criterion for Model Selection</vt:lpstr>
      <vt:lpstr>Example:   Three models fit to Series A Chem. Data</vt:lpstr>
      <vt:lpstr>Autocorrelation Functions</vt:lpstr>
      <vt:lpstr>Autocorrelation Functions, continued</vt:lpstr>
      <vt:lpstr>Example:   Autocorrelation of Series A Chem. Data</vt:lpstr>
      <vt:lpstr>Residual Autocorrelation and Other Diagnostics</vt:lpstr>
      <vt:lpstr>Example: Residual Diagnostics for AR (1) Model of Series A</vt:lpstr>
      <vt:lpstr>Example: Residual Diagnostics for ARMA(1,1) Model of Series A</vt:lpstr>
      <vt:lpstr>Qualitative Versus Quantitative Methods</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Garrett Johnson Eickelberg</cp:lastModifiedBy>
  <cp:revision>989</cp:revision>
  <cp:lastPrinted>2013-03-05T16:21:53Z</cp:lastPrinted>
  <dcterms:created xsi:type="dcterms:W3CDTF">2002-08-31T20:04:20Z</dcterms:created>
  <dcterms:modified xsi:type="dcterms:W3CDTF">2019-03-19T17:38:54Z</dcterms:modified>
</cp:coreProperties>
</file>