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342" r:id="rId3"/>
    <p:sldId id="257" r:id="rId4"/>
    <p:sldId id="287" r:id="rId5"/>
    <p:sldId id="288" r:id="rId6"/>
    <p:sldId id="284" r:id="rId7"/>
    <p:sldId id="283" r:id="rId8"/>
    <p:sldId id="343" r:id="rId9"/>
    <p:sldId id="344" r:id="rId10"/>
    <p:sldId id="266" r:id="rId11"/>
    <p:sldId id="267" r:id="rId12"/>
    <p:sldId id="270" r:id="rId13"/>
    <p:sldId id="271" r:id="rId14"/>
    <p:sldId id="260" r:id="rId15"/>
    <p:sldId id="261" r:id="rId16"/>
    <p:sldId id="262" r:id="rId17"/>
    <p:sldId id="263" r:id="rId18"/>
    <p:sldId id="265" r:id="rId19"/>
    <p:sldId id="276" r:id="rId20"/>
    <p:sldId id="272" r:id="rId21"/>
    <p:sldId id="275" r:id="rId22"/>
    <p:sldId id="277" r:id="rId23"/>
    <p:sldId id="274" r:id="rId24"/>
    <p:sldId id="278" r:id="rId25"/>
    <p:sldId id="279" r:id="rId26"/>
    <p:sldId id="280" r:id="rId27"/>
    <p:sldId id="281" r:id="rId28"/>
    <p:sldId id="273" r:id="rId29"/>
    <p:sldId id="282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25" r:id="rId50"/>
    <p:sldId id="308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7" r:id="rId68"/>
    <p:sldId id="348" r:id="rId69"/>
    <p:sldId id="349" r:id="rId70"/>
    <p:sldId id="350" r:id="rId71"/>
    <p:sldId id="346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2C48-A1F7-CF48-9FFC-14CB9818E4F4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1ADA4-A202-7548-A70A-4E22D100AB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4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foameraserblue.tistory.com</a:t>
            </a:r>
            <a:r>
              <a:rPr kumimoji="1" lang="en" altLang="ko-KR" dirty="0"/>
              <a:t>/188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1ADA4-A202-7548-A70A-4E22D100ABEA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70B19-DFE7-E48D-FBE2-75D614CC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DAF4DF-BB25-4DD1-26B2-2A67189B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1142C-5411-7D86-188D-5482B609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AB5CC-A228-4995-0603-1FD0CAB7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F2501-AC0A-410B-C268-DAE5E981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17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09CC-823E-0A86-A729-1700AB15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0476D-E6BC-91AE-4564-B0BC045C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CD5E7-28B8-6817-E817-71264338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FBAC9-88A1-1B6C-D596-C529E4DE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2025F-1434-07F3-6313-FDC84317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91EBA5-D0BC-8608-79D8-A45492575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7CAEE-0637-F6BF-2180-840AEAF7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EB5F4-C784-D8D4-FA49-10CAB47F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E5B6B-66F6-7DAE-9073-8AAEA9CE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9D81C-7BD5-563E-F924-B9D94EDA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73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2378A-D523-A19A-B4FA-F8DD08BB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9972A-9FEA-EF2E-4BC1-56B104DE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BABD8-3A88-8A90-58A6-D8FA517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820EA-9E11-7320-3100-A61F5E07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0B5F4-326E-1E7E-B0B1-8FE2F945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73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6F010-0158-3F59-5EB9-BA8A68CC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53B0A-E138-342B-FD64-F78703FC1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A1418-305F-2087-57A6-3E35A3E7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57367-15F7-930F-C445-0F2ECD78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0AA51-B073-362E-4ECF-E6C1B123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7431F-96FA-5958-AA1D-78565A6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CA84A-C658-C817-06C5-974BF74DE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89A14-831E-9970-BC02-B28F3B32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D4FE2-B07C-849D-A3A5-83EAEEEE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22482-A5E8-C9B8-FE0A-B042FAEC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D63E8-EB00-00F9-8C55-47035F75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27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75261-5DE0-E92A-E313-FCAADD95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FB947-2682-0DD5-5486-43C72CF0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3C8EE-0739-2386-02E7-C93BE132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F154E-DD46-88EF-C12A-B3C8AC3F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93B91-3C63-5F05-618E-9A124D2D1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96051-34F3-46B2-F303-BEFAF2D0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C0E74-1F7D-5900-58DE-3E692B6C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C675A-5EB3-154D-6598-5B8E024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44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4A9B-6F32-58B8-B6FF-9F79BCF1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8AA1-3572-EE68-9E25-2C3BFFCF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131317-52A5-2311-AA22-F4A5ED68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E9024-520C-506C-686A-2DF70E85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6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734C9D-F4AD-3445-CB71-77D76DC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D3B70A-007B-8F04-AE29-3D4E5AE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A537E-8778-886C-D571-92DBAEB4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0DE91-3113-EB8B-E767-E1CB7023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364DC-E111-10FD-70D5-89538B3C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523D5-3CE6-4D21-E68D-250D8853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28104-5612-1EE9-3BB4-FBAE278F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0DA9F-7ECE-EBBE-2738-F29DD2B5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7E065-62E5-6E8D-FAD2-EA4EF039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9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4581-56E0-C720-C08E-CB5CBECA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38B1B3-9DBC-81E4-D33B-9B6AEA471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BDA91-CA82-9FCC-7225-139FE383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38149-6A0E-9DF6-1271-85707CA5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8F4E3-1B21-6387-DA7F-7CC078EC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BDF4A-B34E-2CA2-CF32-DC3CCD59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62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839DBF-392D-76E2-1F43-61E33D2C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F37EF-84AB-2F97-455F-28DB9371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03E3F-AEC1-2ACD-62F7-3B44D6C2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81985-4AAB-704E-9C83-E11D79CA37DE}" type="datetimeFigureOut">
              <a:rPr kumimoji="1" lang="ko-KR" altLang="en-US" smtClean="0"/>
              <a:t>2024. 4. 1.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1C2EC-31D2-3907-2857-003BFE876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E25C-E0D3-AFC2-092F-839E016D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00C83-37A8-BD46-BB4F-F6D17B304C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2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59E82-2408-3BDE-E13E-8018B901271B}"/>
              </a:ext>
            </a:extLst>
          </p:cNvPr>
          <p:cNvSpPr txBox="1"/>
          <p:nvPr/>
        </p:nvSpPr>
        <p:spPr>
          <a:xfrm>
            <a:off x="1980942" y="2228671"/>
            <a:ext cx="823011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BFS</a:t>
            </a:r>
            <a:endParaRPr lang="en" altLang="ko-KR" sz="15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6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35564-50C1-658E-59BF-56DD80A4D913}"/>
              </a:ext>
            </a:extLst>
          </p:cNvPr>
          <p:cNvSpPr txBox="1"/>
          <p:nvPr/>
        </p:nvSpPr>
        <p:spPr>
          <a:xfrm>
            <a:off x="580896" y="2613392"/>
            <a:ext cx="110302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트리 순회</a:t>
            </a:r>
            <a:endParaRPr lang="en" altLang="ko-KR" sz="10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1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31" y="1182789"/>
            <a:ext cx="6053958" cy="4492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6C221-2ED9-AD41-195F-22474C846D7B}"/>
              </a:ext>
            </a:extLst>
          </p:cNvPr>
          <p:cNvSpPr txBox="1"/>
          <p:nvPr/>
        </p:nvSpPr>
        <p:spPr>
          <a:xfrm>
            <a:off x="252904" y="152220"/>
            <a:ext cx="27379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1.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전위 순회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3421E-880F-3CDE-E82D-37BC9FEE01FE}"/>
              </a:ext>
            </a:extLst>
          </p:cNvPr>
          <p:cNvSpPr txBox="1"/>
          <p:nvPr/>
        </p:nvSpPr>
        <p:spPr>
          <a:xfrm>
            <a:off x="621752" y="2209620"/>
            <a:ext cx="54742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루트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왼쪽자식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오른쪽 자식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88419-FCAB-EC1F-F305-D5426ED4C54A}"/>
              </a:ext>
            </a:extLst>
          </p:cNvPr>
          <p:cNvSpPr txBox="1"/>
          <p:nvPr/>
        </p:nvSpPr>
        <p:spPr>
          <a:xfrm>
            <a:off x="621752" y="4359374"/>
            <a:ext cx="54742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1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-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2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4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5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3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-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6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-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7</a:t>
            </a:r>
            <a:endParaRPr lang="ko-KR" altLang="en-US" sz="3000" b="1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45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31" y="1182789"/>
            <a:ext cx="6053958" cy="4492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6C221-2ED9-AD41-195F-22474C846D7B}"/>
              </a:ext>
            </a:extLst>
          </p:cNvPr>
          <p:cNvSpPr txBox="1"/>
          <p:nvPr/>
        </p:nvSpPr>
        <p:spPr>
          <a:xfrm>
            <a:off x="252904" y="152220"/>
            <a:ext cx="27379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2.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중위 순회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6CD8-0F24-6D9D-FF5B-6DE6920E24D9}"/>
              </a:ext>
            </a:extLst>
          </p:cNvPr>
          <p:cNvSpPr txBox="1"/>
          <p:nvPr/>
        </p:nvSpPr>
        <p:spPr>
          <a:xfrm>
            <a:off x="621752" y="2209620"/>
            <a:ext cx="54742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왼쪽자식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루트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오른쪽 자식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49608-D675-B2C1-FE27-25AE76558922}"/>
              </a:ext>
            </a:extLst>
          </p:cNvPr>
          <p:cNvSpPr txBox="1"/>
          <p:nvPr/>
        </p:nvSpPr>
        <p:spPr>
          <a:xfrm>
            <a:off x="621752" y="4359374"/>
            <a:ext cx="54742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4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2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5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1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6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-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3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-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7</a:t>
            </a:r>
            <a:endParaRPr lang="ko-KR" altLang="en-US" sz="3000" b="1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15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31" y="1182789"/>
            <a:ext cx="6053958" cy="4492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6C221-2ED9-AD41-195F-22474C846D7B}"/>
              </a:ext>
            </a:extLst>
          </p:cNvPr>
          <p:cNvSpPr txBox="1"/>
          <p:nvPr/>
        </p:nvSpPr>
        <p:spPr>
          <a:xfrm>
            <a:off x="252904" y="152220"/>
            <a:ext cx="27379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3.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후위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F2C-4665-AFB6-E420-77D43976B8CE}"/>
              </a:ext>
            </a:extLst>
          </p:cNvPr>
          <p:cNvSpPr txBox="1"/>
          <p:nvPr/>
        </p:nvSpPr>
        <p:spPr>
          <a:xfrm>
            <a:off x="621752" y="2209620"/>
            <a:ext cx="54742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왼쪽자식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오른쪽 자식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-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루트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5B4EB-86AD-184B-66B9-EDCA489BF58E}"/>
              </a:ext>
            </a:extLst>
          </p:cNvPr>
          <p:cNvSpPr txBox="1"/>
          <p:nvPr/>
        </p:nvSpPr>
        <p:spPr>
          <a:xfrm>
            <a:off x="621752" y="4359374"/>
            <a:ext cx="54742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4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5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2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6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7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–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3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-</a:t>
            </a:r>
            <a:r>
              <a:rPr lang="ko-KR" altLang="en-US" sz="3000" b="1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b="1" dirty="0">
                <a:latin typeface="NanumSquare Neo OTF Regular" pitchFamily="2" charset="-127"/>
                <a:ea typeface="NanumSquare Neo OTF Regular" pitchFamily="2" charset="-127"/>
              </a:rPr>
              <a:t>1</a:t>
            </a:r>
            <a:endParaRPr lang="ko-KR" altLang="en-US" sz="3000" b="1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58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35564-50C1-658E-59BF-56DD80A4D913}"/>
              </a:ext>
            </a:extLst>
          </p:cNvPr>
          <p:cNvSpPr txBox="1"/>
          <p:nvPr/>
        </p:nvSpPr>
        <p:spPr>
          <a:xfrm>
            <a:off x="1980942" y="2228671"/>
            <a:ext cx="823011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DFS</a:t>
            </a:r>
            <a:endParaRPr lang="en" altLang="ko-KR" sz="15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89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4052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491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9E7E72-A41A-0C31-2846-231812C540B8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1749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1168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59E82-2408-3BDE-E13E-8018B901271B}"/>
              </a:ext>
            </a:extLst>
          </p:cNvPr>
          <p:cNvSpPr txBox="1"/>
          <p:nvPr/>
        </p:nvSpPr>
        <p:spPr>
          <a:xfrm>
            <a:off x="337361" y="335845"/>
            <a:ext cx="575863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bfs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Queue&lt;Integer&gt; q =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new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LinkedList&lt;&gt;()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(!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q.isEmpty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n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q.size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(L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":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 n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x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q.poll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(x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&gt;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continue;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L++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43D8EE-ED86-B0CC-AC91-8844C8F2003C}"/>
              </a:ext>
            </a:extLst>
          </p:cNvPr>
          <p:cNvCxnSpPr/>
          <p:nvPr/>
        </p:nvCxnSpPr>
        <p:spPr>
          <a:xfrm>
            <a:off x="6768660" y="461010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3014B5D-4699-FDD2-1555-87B296E8AB92}"/>
              </a:ext>
            </a:extLst>
          </p:cNvPr>
          <p:cNvCxnSpPr/>
          <p:nvPr/>
        </p:nvCxnSpPr>
        <p:spPr>
          <a:xfrm>
            <a:off x="6768660" y="569595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5D9C4-27F5-4BA0-4C80-86DDC8640B8A}"/>
              </a:ext>
            </a:extLst>
          </p:cNvPr>
          <p:cNvSpPr/>
          <p:nvPr/>
        </p:nvSpPr>
        <p:spPr>
          <a:xfrm>
            <a:off x="8404333" y="5905500"/>
            <a:ext cx="1676400" cy="61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Queue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623625-9014-3120-2A57-7C8FE29136AF}"/>
              </a:ext>
            </a:extLst>
          </p:cNvPr>
          <p:cNvGrpSpPr/>
          <p:nvPr/>
        </p:nvGrpSpPr>
        <p:grpSpPr>
          <a:xfrm>
            <a:off x="6253653" y="335845"/>
            <a:ext cx="5896078" cy="3191881"/>
            <a:chOff x="6253653" y="335845"/>
            <a:chExt cx="5896078" cy="3191881"/>
          </a:xfrm>
        </p:grpSpPr>
        <p:pic>
          <p:nvPicPr>
            <p:cNvPr id="3" name="그림 2" descr="원, 화이트, 도표, 라인이(가) 표시된 사진&#10;&#10;자동 생성된 설명">
              <a:extLst>
                <a:ext uri="{FF2B5EF4-FFF2-40B4-BE49-F238E27FC236}">
                  <a16:creationId xmlns:a16="http://schemas.microsoft.com/office/drawing/2014/main" id="{30829E32-ACF7-BEA7-7174-6FBF2C65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3653" y="335845"/>
              <a:ext cx="4301359" cy="319188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3E021B-061A-D0CA-ED93-35B2E5642DE2}"/>
                </a:ext>
              </a:extLst>
            </p:cNvPr>
            <p:cNvSpPr txBox="1"/>
            <p:nvPr/>
          </p:nvSpPr>
          <p:spPr>
            <a:xfrm>
              <a:off x="10890376" y="557568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0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D711BE-777B-24E0-4439-39A382E467F4}"/>
                </a:ext>
              </a:extLst>
            </p:cNvPr>
            <p:cNvSpPr txBox="1"/>
            <p:nvPr/>
          </p:nvSpPr>
          <p:spPr>
            <a:xfrm>
              <a:off x="10890376" y="1639942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1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17EEB9-8309-CE7E-6236-2AFA10E80151}"/>
                </a:ext>
              </a:extLst>
            </p:cNvPr>
            <p:cNvSpPr txBox="1"/>
            <p:nvPr/>
          </p:nvSpPr>
          <p:spPr>
            <a:xfrm>
              <a:off x="10890376" y="2652194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2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4F7FC1A-7259-4553-D7B1-5B8CB646BE98}"/>
                </a:ext>
              </a:extLst>
            </p:cNvPr>
            <p:cNvCxnSpPr>
              <a:cxnSpLocks/>
            </p:cNvCxnSpPr>
            <p:nvPr/>
          </p:nvCxnSpPr>
          <p:spPr>
            <a:xfrm>
              <a:off x="8975834" y="834567"/>
              <a:ext cx="163699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985BB5C-8EE8-A2DC-DA56-AE81BA8A632B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18" y="1916941"/>
              <a:ext cx="71840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32D50E0-0B67-11B5-8419-A2778DB67F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5886" y="2929193"/>
              <a:ext cx="35387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50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9E7E72-A41A-0C31-2846-231812C540B8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423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3819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17461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899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732F52-2B35-7C9D-422D-4339707641BC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DFS(6)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8234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3704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732F52-2B35-7C9D-422D-4339707641BC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DFS(7)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875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C7959-037C-1CC4-EC50-CF41114D3E4B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6332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C7FDF-2A8B-566D-5EF8-EEC5AAED34FF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37025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F6345-9382-FE8E-8B32-E365F0F83EA0}"/>
              </a:ext>
            </a:extLst>
          </p:cNvPr>
          <p:cNvSpPr txBox="1"/>
          <p:nvPr/>
        </p:nvSpPr>
        <p:spPr>
          <a:xfrm>
            <a:off x="798787" y="3429000"/>
            <a:ext cx="454047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>
                <a:solidFill>
                  <a:srgbClr val="FFC66D"/>
                </a:solidFill>
                <a:effectLst/>
              </a:rPr>
              <a:t>main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(String[]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args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v){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&lt;=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i="1" dirty="0" err="1">
                <a:solidFill>
                  <a:srgbClr val="A9B7C6"/>
                </a:solidFill>
                <a:effectLst/>
              </a:rPr>
              <a:t>dfs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(v*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pic>
        <p:nvPicPr>
          <p:cNvPr id="8" name="그림 7" descr="원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56F1299A-7772-8953-A4DA-9B2CAD7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2" y="135924"/>
            <a:ext cx="4301359" cy="3191881"/>
          </a:xfrm>
          <a:prstGeom prst="rect">
            <a:avLst/>
          </a:prstGeom>
        </p:spPr>
      </p:pic>
      <p:pic>
        <p:nvPicPr>
          <p:cNvPr id="10" name="그림 9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434AA9D4-BAFA-F264-FFE4-2315C265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59E82-2408-3BDE-E13E-8018B901271B}"/>
              </a:ext>
            </a:extLst>
          </p:cNvPr>
          <p:cNvSpPr txBox="1"/>
          <p:nvPr/>
        </p:nvSpPr>
        <p:spPr>
          <a:xfrm>
            <a:off x="337361" y="335845"/>
            <a:ext cx="575863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bfs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Queue&lt;Integer&gt; q =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new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LinkedList&lt;&gt;()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(!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q.isEmpty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n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q.size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(L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":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 n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x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q.poll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(x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&gt;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continue;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L++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43D8EE-ED86-B0CC-AC91-8844C8F2003C}"/>
              </a:ext>
            </a:extLst>
          </p:cNvPr>
          <p:cNvCxnSpPr/>
          <p:nvPr/>
        </p:nvCxnSpPr>
        <p:spPr>
          <a:xfrm>
            <a:off x="6768660" y="461010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3014B5D-4699-FDD2-1555-87B296E8AB92}"/>
              </a:ext>
            </a:extLst>
          </p:cNvPr>
          <p:cNvCxnSpPr/>
          <p:nvPr/>
        </p:nvCxnSpPr>
        <p:spPr>
          <a:xfrm>
            <a:off x="6768660" y="569595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5D9C4-27F5-4BA0-4C80-86DDC8640B8A}"/>
              </a:ext>
            </a:extLst>
          </p:cNvPr>
          <p:cNvSpPr/>
          <p:nvPr/>
        </p:nvSpPr>
        <p:spPr>
          <a:xfrm>
            <a:off x="8404333" y="5905500"/>
            <a:ext cx="1676400" cy="61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Queue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0B95A4-9AF1-ED28-3DB1-E49071590608}"/>
              </a:ext>
            </a:extLst>
          </p:cNvPr>
          <p:cNvSpPr/>
          <p:nvPr/>
        </p:nvSpPr>
        <p:spPr>
          <a:xfrm>
            <a:off x="6768661" y="4610099"/>
            <a:ext cx="954754" cy="108235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CA839F-EACD-1918-6E87-1B19CE47B06C}"/>
              </a:ext>
            </a:extLst>
          </p:cNvPr>
          <p:cNvGrpSpPr/>
          <p:nvPr/>
        </p:nvGrpSpPr>
        <p:grpSpPr>
          <a:xfrm>
            <a:off x="6253653" y="335845"/>
            <a:ext cx="5896078" cy="3191881"/>
            <a:chOff x="6253653" y="335845"/>
            <a:chExt cx="5896078" cy="3191881"/>
          </a:xfrm>
        </p:grpSpPr>
        <p:pic>
          <p:nvPicPr>
            <p:cNvPr id="4" name="그림 3" descr="원, 화이트, 도표, 라인이(가) 표시된 사진&#10;&#10;자동 생성된 설명">
              <a:extLst>
                <a:ext uri="{FF2B5EF4-FFF2-40B4-BE49-F238E27FC236}">
                  <a16:creationId xmlns:a16="http://schemas.microsoft.com/office/drawing/2014/main" id="{ECC68FFB-F899-1DC9-C684-82EE7EF9D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3653" y="335845"/>
              <a:ext cx="4301359" cy="31918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8EF3CD-CF39-945C-FA0D-8C06E4E0F2CD}"/>
                </a:ext>
              </a:extLst>
            </p:cNvPr>
            <p:cNvSpPr txBox="1"/>
            <p:nvPr/>
          </p:nvSpPr>
          <p:spPr>
            <a:xfrm>
              <a:off x="10890376" y="557568"/>
              <a:ext cx="1259355" cy="55399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</a:t>
              </a:r>
              <a:endParaRPr lang="ko-KR" altLang="en-US" sz="3000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40F95-084E-F0B4-D68C-B984C4F70C85}"/>
                </a:ext>
              </a:extLst>
            </p:cNvPr>
            <p:cNvSpPr txBox="1"/>
            <p:nvPr/>
          </p:nvSpPr>
          <p:spPr>
            <a:xfrm>
              <a:off x="10890376" y="1639942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1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A0A042-2172-EA21-2FBC-A2E4B93B1AE3}"/>
                </a:ext>
              </a:extLst>
            </p:cNvPr>
            <p:cNvSpPr txBox="1"/>
            <p:nvPr/>
          </p:nvSpPr>
          <p:spPr>
            <a:xfrm>
              <a:off x="10890376" y="2652194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2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88DCF16-44F6-A85F-A63A-869E38F6B0F4}"/>
                </a:ext>
              </a:extLst>
            </p:cNvPr>
            <p:cNvCxnSpPr>
              <a:cxnSpLocks/>
            </p:cNvCxnSpPr>
            <p:nvPr/>
          </p:nvCxnSpPr>
          <p:spPr>
            <a:xfrm>
              <a:off x="8975834" y="834567"/>
              <a:ext cx="163699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EF60831-B0AD-2844-24F1-845283E12309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18" y="1916941"/>
              <a:ext cx="71840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D661927-17C9-7A52-0FA0-91116637B40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5886" y="2929193"/>
              <a:ext cx="35387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176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35564-50C1-658E-59BF-56DD80A4D913}"/>
              </a:ext>
            </a:extLst>
          </p:cNvPr>
          <p:cNvSpPr txBox="1"/>
          <p:nvPr/>
        </p:nvSpPr>
        <p:spPr>
          <a:xfrm>
            <a:off x="1980942" y="2613392"/>
            <a:ext cx="82301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b="1" dirty="0"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중복 순열</a:t>
            </a:r>
            <a:endParaRPr lang="en" altLang="ko-KR" sz="10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32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772846" y="1142273"/>
            <a:ext cx="8322169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0E58226-E4BF-CFD8-7C0A-BBA997DD65AA}"/>
              </a:ext>
            </a:extLst>
          </p:cNvPr>
          <p:cNvSpPr txBox="1"/>
          <p:nvPr/>
        </p:nvSpPr>
        <p:spPr>
          <a:xfrm>
            <a:off x="10205323" y="1201605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0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3EBD87-9909-75A7-7F0B-1BE075339595}"/>
              </a:ext>
            </a:extLst>
          </p:cNvPr>
          <p:cNvSpPr txBox="1"/>
          <p:nvPr/>
        </p:nvSpPr>
        <p:spPr>
          <a:xfrm>
            <a:off x="10205323" y="2356617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1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235B22-C958-8B41-A077-7590AB629A2A}"/>
              </a:ext>
            </a:extLst>
          </p:cNvPr>
          <p:cNvSpPr txBox="1"/>
          <p:nvPr/>
        </p:nvSpPr>
        <p:spPr>
          <a:xfrm>
            <a:off x="10200168" y="3827314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2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9080B0E-C7B1-031A-492C-5CDA697A27BC}"/>
              </a:ext>
            </a:extLst>
          </p:cNvPr>
          <p:cNvCxnSpPr>
            <a:cxnSpLocks/>
          </p:cNvCxnSpPr>
          <p:nvPr/>
        </p:nvCxnSpPr>
        <p:spPr>
          <a:xfrm>
            <a:off x="5568600" y="1478604"/>
            <a:ext cx="43591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7BCB8B7-FE9D-D056-9A0E-BA7383EB7317}"/>
              </a:ext>
            </a:extLst>
          </p:cNvPr>
          <p:cNvCxnSpPr>
            <a:cxnSpLocks/>
          </p:cNvCxnSpPr>
          <p:nvPr/>
        </p:nvCxnSpPr>
        <p:spPr>
          <a:xfrm>
            <a:off x="8490959" y="2633616"/>
            <a:ext cx="143681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1F8A01F-B4C1-D97A-48F8-38EB0B2C58C0}"/>
              </a:ext>
            </a:extLst>
          </p:cNvPr>
          <p:cNvCxnSpPr>
            <a:cxnSpLocks/>
          </p:cNvCxnSpPr>
          <p:nvPr/>
        </p:nvCxnSpPr>
        <p:spPr>
          <a:xfrm>
            <a:off x="9209365" y="4104313"/>
            <a:ext cx="8490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FB7DCE-A6DB-B731-1A08-BC9DEA35B5B6}"/>
              </a:ext>
            </a:extLst>
          </p:cNvPr>
          <p:cNvSpPr txBox="1"/>
          <p:nvPr/>
        </p:nvSpPr>
        <p:spPr>
          <a:xfrm>
            <a:off x="2016126" y="5551456"/>
            <a:ext cx="815974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m이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L과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같은 경우 : 구슬을 </a:t>
            </a:r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m번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뽑았다는 뜻</a:t>
            </a:r>
          </a:p>
        </p:txBody>
      </p:sp>
    </p:spTree>
    <p:extLst>
      <p:ext uri="{BB962C8B-B14F-4D97-AF65-F5344CB8AC3E}">
        <p14:creationId xmlns:p14="http://schemas.microsoft.com/office/powerpoint/2010/main" val="258719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49961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83176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20807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9733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08228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01765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2786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3443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59E82-2408-3BDE-E13E-8018B901271B}"/>
              </a:ext>
            </a:extLst>
          </p:cNvPr>
          <p:cNvSpPr txBox="1"/>
          <p:nvPr/>
        </p:nvSpPr>
        <p:spPr>
          <a:xfrm>
            <a:off x="337361" y="335845"/>
            <a:ext cx="575863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bfs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Queue&lt;Integer&gt; q =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new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LinkedList&lt;&gt;()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(!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q.isEmpty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n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q.size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(L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":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 n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x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q.poll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(x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&gt;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continue;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L++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43D8EE-ED86-B0CC-AC91-8844C8F2003C}"/>
              </a:ext>
            </a:extLst>
          </p:cNvPr>
          <p:cNvCxnSpPr/>
          <p:nvPr/>
        </p:nvCxnSpPr>
        <p:spPr>
          <a:xfrm>
            <a:off x="6768660" y="461010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3014B5D-4699-FDD2-1555-87B296E8AB92}"/>
              </a:ext>
            </a:extLst>
          </p:cNvPr>
          <p:cNvCxnSpPr/>
          <p:nvPr/>
        </p:nvCxnSpPr>
        <p:spPr>
          <a:xfrm>
            <a:off x="6768660" y="569595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5D9C4-27F5-4BA0-4C80-86DDC8640B8A}"/>
              </a:ext>
            </a:extLst>
          </p:cNvPr>
          <p:cNvSpPr/>
          <p:nvPr/>
        </p:nvSpPr>
        <p:spPr>
          <a:xfrm>
            <a:off x="8404333" y="5905500"/>
            <a:ext cx="1676400" cy="61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Queue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0B95A4-9AF1-ED28-3DB1-E49071590608}"/>
              </a:ext>
            </a:extLst>
          </p:cNvPr>
          <p:cNvSpPr/>
          <p:nvPr/>
        </p:nvSpPr>
        <p:spPr>
          <a:xfrm>
            <a:off x="6768661" y="4610099"/>
            <a:ext cx="954754" cy="108235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6C0497-D15E-C7C5-AF33-DBA4C2867D8E}"/>
              </a:ext>
            </a:extLst>
          </p:cNvPr>
          <p:cNvSpPr/>
          <p:nvPr/>
        </p:nvSpPr>
        <p:spPr>
          <a:xfrm>
            <a:off x="7723415" y="4617084"/>
            <a:ext cx="954754" cy="108235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B12517-4945-2D51-ECC5-1454B32CBC89}"/>
              </a:ext>
            </a:extLst>
          </p:cNvPr>
          <p:cNvGrpSpPr/>
          <p:nvPr/>
        </p:nvGrpSpPr>
        <p:grpSpPr>
          <a:xfrm>
            <a:off x="6253653" y="335845"/>
            <a:ext cx="5896078" cy="3191881"/>
            <a:chOff x="6253653" y="335845"/>
            <a:chExt cx="5896078" cy="3191881"/>
          </a:xfrm>
        </p:grpSpPr>
        <p:pic>
          <p:nvPicPr>
            <p:cNvPr id="6" name="그림 5" descr="원, 화이트, 도표, 라인이(가) 표시된 사진&#10;&#10;자동 생성된 설명">
              <a:extLst>
                <a:ext uri="{FF2B5EF4-FFF2-40B4-BE49-F238E27FC236}">
                  <a16:creationId xmlns:a16="http://schemas.microsoft.com/office/drawing/2014/main" id="{D4A3D9FF-E964-AC77-E457-7BBAB3BD5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3653" y="335845"/>
              <a:ext cx="4301359" cy="31918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A6883E-8775-19B2-07B4-4E62AC7C7585}"/>
                </a:ext>
              </a:extLst>
            </p:cNvPr>
            <p:cNvSpPr txBox="1"/>
            <p:nvPr/>
          </p:nvSpPr>
          <p:spPr>
            <a:xfrm>
              <a:off x="10890376" y="557568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0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32C9B-40FD-7EC4-68BF-C3B43E2A9A47}"/>
                </a:ext>
              </a:extLst>
            </p:cNvPr>
            <p:cNvSpPr txBox="1"/>
            <p:nvPr/>
          </p:nvSpPr>
          <p:spPr>
            <a:xfrm>
              <a:off x="10890376" y="1639942"/>
              <a:ext cx="1259355" cy="55399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332A8E-1171-D323-F5FB-ACD1A8664C6A}"/>
                </a:ext>
              </a:extLst>
            </p:cNvPr>
            <p:cNvSpPr txBox="1"/>
            <p:nvPr/>
          </p:nvSpPr>
          <p:spPr>
            <a:xfrm>
              <a:off x="10890376" y="2652194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2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33D6D7E-8D9B-AEED-08B0-B2AC728B86EA}"/>
                </a:ext>
              </a:extLst>
            </p:cNvPr>
            <p:cNvCxnSpPr>
              <a:cxnSpLocks/>
            </p:cNvCxnSpPr>
            <p:nvPr/>
          </p:nvCxnSpPr>
          <p:spPr>
            <a:xfrm>
              <a:off x="8975834" y="834567"/>
              <a:ext cx="163699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61EB4E0-7BD5-EB20-1890-D2B40ED72811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18" y="1916941"/>
              <a:ext cx="71840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2EB9ADB-3161-6092-F020-DF20CDF52E3C}"/>
                </a:ext>
              </a:extLst>
            </p:cNvPr>
            <p:cNvCxnSpPr>
              <a:cxnSpLocks/>
            </p:cNvCxnSpPr>
            <p:nvPr/>
          </p:nvCxnSpPr>
          <p:spPr>
            <a:xfrm>
              <a:off x="10435886" y="2929193"/>
              <a:ext cx="35387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724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05070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15539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94980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03497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324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23060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6538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5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35564-50C1-658E-59BF-56DD80A4D913}"/>
              </a:ext>
            </a:extLst>
          </p:cNvPr>
          <p:cNvSpPr txBox="1"/>
          <p:nvPr/>
        </p:nvSpPr>
        <p:spPr>
          <a:xfrm>
            <a:off x="1980942" y="1843950"/>
            <a:ext cx="823011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b="1" dirty="0"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중복을 제외한</a:t>
            </a:r>
            <a:r>
              <a:rPr lang="en-US" altLang="ko-KR" sz="10000" b="1" dirty="0"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10000" b="1" dirty="0"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순열</a:t>
            </a:r>
            <a:endParaRPr lang="en" altLang="ko-KR" sz="10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467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772846" y="1779814"/>
            <a:ext cx="8322169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0E58226-E4BF-CFD8-7C0A-BBA997DD65AA}"/>
              </a:ext>
            </a:extLst>
          </p:cNvPr>
          <p:cNvSpPr txBox="1"/>
          <p:nvPr/>
        </p:nvSpPr>
        <p:spPr>
          <a:xfrm>
            <a:off x="10205323" y="1839146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0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3EBD87-9909-75A7-7F0B-1BE075339595}"/>
              </a:ext>
            </a:extLst>
          </p:cNvPr>
          <p:cNvSpPr txBox="1"/>
          <p:nvPr/>
        </p:nvSpPr>
        <p:spPr>
          <a:xfrm>
            <a:off x="10205323" y="2994158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1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235B22-C958-8B41-A077-7590AB629A2A}"/>
              </a:ext>
            </a:extLst>
          </p:cNvPr>
          <p:cNvSpPr txBox="1"/>
          <p:nvPr/>
        </p:nvSpPr>
        <p:spPr>
          <a:xfrm>
            <a:off x="10200168" y="4464855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2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9080B0E-C7B1-031A-492C-5CDA697A27BC}"/>
              </a:ext>
            </a:extLst>
          </p:cNvPr>
          <p:cNvCxnSpPr>
            <a:cxnSpLocks/>
          </p:cNvCxnSpPr>
          <p:nvPr/>
        </p:nvCxnSpPr>
        <p:spPr>
          <a:xfrm>
            <a:off x="5568600" y="2116145"/>
            <a:ext cx="43591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7BCB8B7-FE9D-D056-9A0E-BA7383EB7317}"/>
              </a:ext>
            </a:extLst>
          </p:cNvPr>
          <p:cNvCxnSpPr>
            <a:cxnSpLocks/>
          </p:cNvCxnSpPr>
          <p:nvPr/>
        </p:nvCxnSpPr>
        <p:spPr>
          <a:xfrm>
            <a:off x="8490959" y="3271157"/>
            <a:ext cx="143681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1F8A01F-B4C1-D97A-48F8-38EB0B2C58C0}"/>
              </a:ext>
            </a:extLst>
          </p:cNvPr>
          <p:cNvCxnSpPr>
            <a:cxnSpLocks/>
          </p:cNvCxnSpPr>
          <p:nvPr/>
        </p:nvCxnSpPr>
        <p:spPr>
          <a:xfrm>
            <a:off x="9209365" y="4741854"/>
            <a:ext cx="8490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59E82-2408-3BDE-E13E-8018B901271B}"/>
              </a:ext>
            </a:extLst>
          </p:cNvPr>
          <p:cNvSpPr txBox="1"/>
          <p:nvPr/>
        </p:nvSpPr>
        <p:spPr>
          <a:xfrm>
            <a:off x="337361" y="335845"/>
            <a:ext cx="575863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bfs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Queue&lt;Integer&gt; q =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new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LinkedList&lt;&gt;()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(!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q.isEmpty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n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q.size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(L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":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 n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x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q.poll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(x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&gt;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continue;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L++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43D8EE-ED86-B0CC-AC91-8844C8F2003C}"/>
              </a:ext>
            </a:extLst>
          </p:cNvPr>
          <p:cNvCxnSpPr/>
          <p:nvPr/>
        </p:nvCxnSpPr>
        <p:spPr>
          <a:xfrm>
            <a:off x="6768660" y="461010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3014B5D-4699-FDD2-1555-87B296E8AB92}"/>
              </a:ext>
            </a:extLst>
          </p:cNvPr>
          <p:cNvCxnSpPr/>
          <p:nvPr/>
        </p:nvCxnSpPr>
        <p:spPr>
          <a:xfrm>
            <a:off x="6768660" y="569595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5D9C4-27F5-4BA0-4C80-86DDC8640B8A}"/>
              </a:ext>
            </a:extLst>
          </p:cNvPr>
          <p:cNvSpPr/>
          <p:nvPr/>
        </p:nvSpPr>
        <p:spPr>
          <a:xfrm>
            <a:off x="8404333" y="5905500"/>
            <a:ext cx="1676400" cy="61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Queue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0B95A4-9AF1-ED28-3DB1-E49071590608}"/>
              </a:ext>
            </a:extLst>
          </p:cNvPr>
          <p:cNvSpPr/>
          <p:nvPr/>
        </p:nvSpPr>
        <p:spPr>
          <a:xfrm>
            <a:off x="6768661" y="4610099"/>
            <a:ext cx="954754" cy="108235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4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6C0497-D15E-C7C5-AF33-DBA4C2867D8E}"/>
              </a:ext>
            </a:extLst>
          </p:cNvPr>
          <p:cNvSpPr/>
          <p:nvPr/>
        </p:nvSpPr>
        <p:spPr>
          <a:xfrm>
            <a:off x="7723415" y="4617084"/>
            <a:ext cx="954754" cy="108235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5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4176E-9AE6-9B86-755C-93463402E9E7}"/>
              </a:ext>
            </a:extLst>
          </p:cNvPr>
          <p:cNvSpPr/>
          <p:nvPr/>
        </p:nvSpPr>
        <p:spPr>
          <a:xfrm>
            <a:off x="8678169" y="4617084"/>
            <a:ext cx="954754" cy="108235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6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57DB22-4473-CD2E-454A-50EAD7503147}"/>
              </a:ext>
            </a:extLst>
          </p:cNvPr>
          <p:cNvSpPr/>
          <p:nvPr/>
        </p:nvSpPr>
        <p:spPr>
          <a:xfrm>
            <a:off x="9632923" y="4617084"/>
            <a:ext cx="954754" cy="108235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7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A7B4A4-1692-D641-414F-194CA0ADCF5F}"/>
              </a:ext>
            </a:extLst>
          </p:cNvPr>
          <p:cNvGrpSpPr/>
          <p:nvPr/>
        </p:nvGrpSpPr>
        <p:grpSpPr>
          <a:xfrm>
            <a:off x="6253653" y="335845"/>
            <a:ext cx="5896078" cy="3191881"/>
            <a:chOff x="6253653" y="335845"/>
            <a:chExt cx="5896078" cy="3191881"/>
          </a:xfrm>
        </p:grpSpPr>
        <p:pic>
          <p:nvPicPr>
            <p:cNvPr id="8" name="그림 7" descr="원, 화이트, 도표, 라인이(가) 표시된 사진&#10;&#10;자동 생성된 설명">
              <a:extLst>
                <a:ext uri="{FF2B5EF4-FFF2-40B4-BE49-F238E27FC236}">
                  <a16:creationId xmlns:a16="http://schemas.microsoft.com/office/drawing/2014/main" id="{7054D46E-8AF5-E098-F90D-479F5CE9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3653" y="335845"/>
              <a:ext cx="4301359" cy="31918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CFCF5F-A540-C5B8-0BDE-29A03EE22CEB}"/>
                </a:ext>
              </a:extLst>
            </p:cNvPr>
            <p:cNvSpPr txBox="1"/>
            <p:nvPr/>
          </p:nvSpPr>
          <p:spPr>
            <a:xfrm>
              <a:off x="10890376" y="557568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0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626E77-851E-5791-D880-20A7DA81FF57}"/>
                </a:ext>
              </a:extLst>
            </p:cNvPr>
            <p:cNvSpPr txBox="1"/>
            <p:nvPr/>
          </p:nvSpPr>
          <p:spPr>
            <a:xfrm>
              <a:off x="10890376" y="1639942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1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753881-488A-A2E7-1CC7-4BC1FAF61D4D}"/>
                </a:ext>
              </a:extLst>
            </p:cNvPr>
            <p:cNvSpPr txBox="1"/>
            <p:nvPr/>
          </p:nvSpPr>
          <p:spPr>
            <a:xfrm>
              <a:off x="10890376" y="2652194"/>
              <a:ext cx="1259355" cy="55399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88E1B9A-DE1F-7033-1C00-D5913BC1644B}"/>
                </a:ext>
              </a:extLst>
            </p:cNvPr>
            <p:cNvCxnSpPr>
              <a:cxnSpLocks/>
            </p:cNvCxnSpPr>
            <p:nvPr/>
          </p:nvCxnSpPr>
          <p:spPr>
            <a:xfrm>
              <a:off x="8975834" y="834567"/>
              <a:ext cx="163699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BFB9BC7-8C67-304A-2DD0-81FE178EB89F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18" y="1916941"/>
              <a:ext cx="71840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EDDDD62-CFB2-86E2-0E4E-25330398199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5886" y="2929193"/>
              <a:ext cx="35387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338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772846" y="1779814"/>
            <a:ext cx="8322169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0E58226-E4BF-CFD8-7C0A-BBA997DD65AA}"/>
              </a:ext>
            </a:extLst>
          </p:cNvPr>
          <p:cNvSpPr txBox="1"/>
          <p:nvPr/>
        </p:nvSpPr>
        <p:spPr>
          <a:xfrm>
            <a:off x="10205323" y="1839146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0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3EBD87-9909-75A7-7F0B-1BE075339595}"/>
              </a:ext>
            </a:extLst>
          </p:cNvPr>
          <p:cNvSpPr txBox="1"/>
          <p:nvPr/>
        </p:nvSpPr>
        <p:spPr>
          <a:xfrm>
            <a:off x="10205323" y="2994158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1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235B22-C958-8B41-A077-7590AB629A2A}"/>
              </a:ext>
            </a:extLst>
          </p:cNvPr>
          <p:cNvSpPr txBox="1"/>
          <p:nvPr/>
        </p:nvSpPr>
        <p:spPr>
          <a:xfrm>
            <a:off x="10200168" y="4464855"/>
            <a:ext cx="1259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latin typeface="NanumSquare Neo OTF Regular" pitchFamily="2" charset="-127"/>
                <a:ea typeface="NanumSquare Neo OTF Regular" pitchFamily="2" charset="-127"/>
              </a:rPr>
              <a:t>L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=</a:t>
            </a:r>
            <a:r>
              <a:rPr lang="ko-KR" altLang="en-US" sz="30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3000" dirty="0">
                <a:latin typeface="NanumSquare Neo OTF Regular" pitchFamily="2" charset="-127"/>
                <a:ea typeface="NanumSquare Neo OTF Regular" pitchFamily="2" charset="-127"/>
              </a:rPr>
              <a:t>2</a:t>
            </a:r>
            <a:endParaRPr lang="ko-KR" altLang="en-US" sz="3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9080B0E-C7B1-031A-492C-5CDA697A27BC}"/>
              </a:ext>
            </a:extLst>
          </p:cNvPr>
          <p:cNvCxnSpPr>
            <a:cxnSpLocks/>
          </p:cNvCxnSpPr>
          <p:nvPr/>
        </p:nvCxnSpPr>
        <p:spPr>
          <a:xfrm>
            <a:off x="5568600" y="2116145"/>
            <a:ext cx="43591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7BCB8B7-FE9D-D056-9A0E-BA7383EB7317}"/>
              </a:ext>
            </a:extLst>
          </p:cNvPr>
          <p:cNvCxnSpPr>
            <a:cxnSpLocks/>
          </p:cNvCxnSpPr>
          <p:nvPr/>
        </p:nvCxnSpPr>
        <p:spPr>
          <a:xfrm>
            <a:off x="8490959" y="3271157"/>
            <a:ext cx="143681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1F8A01F-B4C1-D97A-48F8-38EB0B2C58C0}"/>
              </a:ext>
            </a:extLst>
          </p:cNvPr>
          <p:cNvCxnSpPr>
            <a:cxnSpLocks/>
          </p:cNvCxnSpPr>
          <p:nvPr/>
        </p:nvCxnSpPr>
        <p:spPr>
          <a:xfrm>
            <a:off x="9209365" y="4741854"/>
            <a:ext cx="8490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5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55564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69496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곱하기 6">
            <a:extLst>
              <a:ext uri="{FF2B5EF4-FFF2-40B4-BE49-F238E27FC236}">
                <a16:creationId xmlns:a16="http://schemas.microsoft.com/office/drawing/2014/main" id="{211BE676-92C8-7BA9-CEEC-208FAD7F9638}"/>
              </a:ext>
            </a:extLst>
          </p:cNvPr>
          <p:cNvSpPr/>
          <p:nvPr/>
        </p:nvSpPr>
        <p:spPr>
          <a:xfrm>
            <a:off x="7899028" y="3276363"/>
            <a:ext cx="2080040" cy="1880664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237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5405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18075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97238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477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46311330-7CDF-C010-DB33-D58AB1ED39CC}"/>
              </a:ext>
            </a:extLst>
          </p:cNvPr>
          <p:cNvSpPr/>
          <p:nvPr/>
        </p:nvSpPr>
        <p:spPr>
          <a:xfrm>
            <a:off x="7899028" y="3276363"/>
            <a:ext cx="2080040" cy="1880664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86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9866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59E82-2408-3BDE-E13E-8018B901271B}"/>
              </a:ext>
            </a:extLst>
          </p:cNvPr>
          <p:cNvSpPr txBox="1"/>
          <p:nvPr/>
        </p:nvSpPr>
        <p:spPr>
          <a:xfrm>
            <a:off x="337361" y="335845"/>
            <a:ext cx="575863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bfs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Queue&lt;Integer&gt; q =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new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LinkedList&lt;&gt;()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(!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q.isEmpty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n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q.size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(L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":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 n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x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q.poll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(x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&gt;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continue;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L++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43D8EE-ED86-B0CC-AC91-8844C8F2003C}"/>
              </a:ext>
            </a:extLst>
          </p:cNvPr>
          <p:cNvCxnSpPr/>
          <p:nvPr/>
        </p:nvCxnSpPr>
        <p:spPr>
          <a:xfrm>
            <a:off x="6768660" y="461010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3014B5D-4699-FDD2-1555-87B296E8AB92}"/>
              </a:ext>
            </a:extLst>
          </p:cNvPr>
          <p:cNvCxnSpPr/>
          <p:nvPr/>
        </p:nvCxnSpPr>
        <p:spPr>
          <a:xfrm>
            <a:off x="6768660" y="5695950"/>
            <a:ext cx="4947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5D9C4-27F5-4BA0-4C80-86DDC8640B8A}"/>
              </a:ext>
            </a:extLst>
          </p:cNvPr>
          <p:cNvSpPr/>
          <p:nvPr/>
        </p:nvSpPr>
        <p:spPr>
          <a:xfrm>
            <a:off x="8404333" y="5905500"/>
            <a:ext cx="1676400" cy="61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Queue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CE14F9-43D7-7FAD-5EC2-049C17B7A62C}"/>
              </a:ext>
            </a:extLst>
          </p:cNvPr>
          <p:cNvGrpSpPr/>
          <p:nvPr/>
        </p:nvGrpSpPr>
        <p:grpSpPr>
          <a:xfrm>
            <a:off x="6253653" y="335845"/>
            <a:ext cx="5896078" cy="3191881"/>
            <a:chOff x="6253653" y="335845"/>
            <a:chExt cx="5896078" cy="3191881"/>
          </a:xfrm>
        </p:grpSpPr>
        <p:pic>
          <p:nvPicPr>
            <p:cNvPr id="4" name="그림 3" descr="원, 화이트, 도표, 라인이(가) 표시된 사진&#10;&#10;자동 생성된 설명">
              <a:extLst>
                <a:ext uri="{FF2B5EF4-FFF2-40B4-BE49-F238E27FC236}">
                  <a16:creationId xmlns:a16="http://schemas.microsoft.com/office/drawing/2014/main" id="{76C185D5-D7E0-8AB9-B8E4-C9133EF5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3653" y="335845"/>
              <a:ext cx="4301359" cy="31918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8BBB59-A638-73BF-4688-D6D2A4391703}"/>
                </a:ext>
              </a:extLst>
            </p:cNvPr>
            <p:cNvSpPr txBox="1"/>
            <p:nvPr/>
          </p:nvSpPr>
          <p:spPr>
            <a:xfrm>
              <a:off x="10890376" y="557568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0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9CFBA-DE74-B38F-3E1D-E386C43407A8}"/>
                </a:ext>
              </a:extLst>
            </p:cNvPr>
            <p:cNvSpPr txBox="1"/>
            <p:nvPr/>
          </p:nvSpPr>
          <p:spPr>
            <a:xfrm>
              <a:off x="10890376" y="1639942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1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4B1BF3-35B8-1E90-A5FE-F92DE6A6F96E}"/>
                </a:ext>
              </a:extLst>
            </p:cNvPr>
            <p:cNvSpPr txBox="1"/>
            <p:nvPr/>
          </p:nvSpPr>
          <p:spPr>
            <a:xfrm>
              <a:off x="10890376" y="2652194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2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44890AF-13EE-B888-74D4-15C3B4E6DDD3}"/>
                </a:ext>
              </a:extLst>
            </p:cNvPr>
            <p:cNvCxnSpPr>
              <a:cxnSpLocks/>
            </p:cNvCxnSpPr>
            <p:nvPr/>
          </p:nvCxnSpPr>
          <p:spPr>
            <a:xfrm>
              <a:off x="8975834" y="834567"/>
              <a:ext cx="163699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B8E3BD9-A659-E551-7FD2-618298217B46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18" y="1916941"/>
              <a:ext cx="71840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7963EFE-314A-89CF-DD99-DA3B6B1FD02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5886" y="2929193"/>
              <a:ext cx="35387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571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854489" y="1779814"/>
            <a:ext cx="4518203" cy="3298371"/>
            <a:chOff x="168688" y="803291"/>
            <a:chExt cx="11332110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CDF690-8878-B253-757F-1F9480128E06}"/>
                </a:ext>
              </a:extLst>
            </p:cNvPr>
            <p:cNvSpPr/>
            <p:nvPr/>
          </p:nvSpPr>
          <p:spPr>
            <a:xfrm>
              <a:off x="16868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983976EC-71A4-35FE-C739-467C87D7DAD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79953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815196-AF86-2594-2776-4680EC4F1CAE}"/>
                </a:ext>
              </a:extLst>
            </p:cNvPr>
            <p:cNvSpPr/>
            <p:nvPr/>
          </p:nvSpPr>
          <p:spPr>
            <a:xfrm>
              <a:off x="5425199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FBD616C-14BA-7F9C-20AB-395FBFCDDC7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836464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8705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497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786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4009659" cy="3298371"/>
            <a:chOff x="1444166" y="803291"/>
            <a:chExt cx="10056632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115C12-4A69-351F-CDA0-32A28F3352FD}"/>
                </a:ext>
              </a:extLst>
            </p:cNvPr>
            <p:cNvSpPr/>
            <p:nvPr/>
          </p:nvSpPr>
          <p:spPr>
            <a:xfrm>
              <a:off x="10678269" y="3429000"/>
              <a:ext cx="822529" cy="67266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0A0181B-FB21-E014-ADCD-87791B21019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9815776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B582D-44A3-C8CB-D75B-E425A6C22C8E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곱하기 6">
            <a:extLst>
              <a:ext uri="{FF2B5EF4-FFF2-40B4-BE49-F238E27FC236}">
                <a16:creationId xmlns:a16="http://schemas.microsoft.com/office/drawing/2014/main" id="{582F4F1C-BEE5-F1E6-10C2-1073FD7964C3}"/>
              </a:ext>
            </a:extLst>
          </p:cNvPr>
          <p:cNvSpPr/>
          <p:nvPr/>
        </p:nvSpPr>
        <p:spPr>
          <a:xfrm>
            <a:off x="7899028" y="3276363"/>
            <a:ext cx="2080040" cy="1880664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0643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3" y="1779814"/>
            <a:ext cx="3501802" cy="3298371"/>
            <a:chOff x="1444166" y="803291"/>
            <a:chExt cx="8782874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372F8-8D5B-9CB0-A17E-426ADEA851C9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3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47107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2" y="1779814"/>
            <a:ext cx="3501803" cy="3298371"/>
            <a:chOff x="1444166" y="803291"/>
            <a:chExt cx="8782874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8653-E9DC-BDEF-6E8E-02AF5EECC0B8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0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44361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60F28D-7835-7633-0D0F-D9BD3A9DFDF3}"/>
              </a:ext>
            </a:extLst>
          </p:cNvPr>
          <p:cNvGrpSpPr/>
          <p:nvPr/>
        </p:nvGrpSpPr>
        <p:grpSpPr>
          <a:xfrm>
            <a:off x="1363032" y="1779814"/>
            <a:ext cx="3501803" cy="3298371"/>
            <a:chOff x="1444166" y="803291"/>
            <a:chExt cx="8782874" cy="32983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576DBE-A829-4DF4-0DFD-BCBE3502798E}"/>
                </a:ext>
              </a:extLst>
            </p:cNvPr>
            <p:cNvSpPr/>
            <p:nvPr/>
          </p:nvSpPr>
          <p:spPr>
            <a:xfrm>
              <a:off x="5423478" y="803291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0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FDC6B7-D60B-EC7C-D7EB-10BE5254A1F2}"/>
                </a:ext>
              </a:extLst>
            </p:cNvPr>
            <p:cNvSpPr/>
            <p:nvPr/>
          </p:nvSpPr>
          <p:spPr>
            <a:xfrm>
              <a:off x="5423478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9D0A5E3F-7303-F338-2312-40FA7086EC97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4743" y="1475953"/>
              <a:ext cx="0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40C30-04F2-FF05-AF53-0588646B6693}"/>
                </a:ext>
              </a:extLst>
            </p:cNvPr>
            <p:cNvSpPr/>
            <p:nvPr/>
          </p:nvSpPr>
          <p:spPr>
            <a:xfrm>
              <a:off x="1444167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D4CAA6-5295-F795-1E4C-AE2BB1659B77}"/>
                </a:ext>
              </a:extLst>
            </p:cNvPr>
            <p:cNvSpPr/>
            <p:nvPr/>
          </p:nvSpPr>
          <p:spPr>
            <a:xfrm>
              <a:off x="1444166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BC15F4-4E84-9FDA-284B-8FCD36015190}"/>
                </a:ext>
              </a:extLst>
            </p:cNvPr>
            <p:cNvSpPr/>
            <p:nvPr/>
          </p:nvSpPr>
          <p:spPr>
            <a:xfrm>
              <a:off x="2717925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2E7C16-35FF-2E72-720A-F73BF2FD03FB}"/>
                </a:ext>
              </a:extLst>
            </p:cNvPr>
            <p:cNvSpPr/>
            <p:nvPr/>
          </p:nvSpPr>
          <p:spPr>
            <a:xfrm>
              <a:off x="9404511" y="1958303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2CBC94A2-6D3C-B18E-0F20-656F7EFCC4C8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1855432" y="1475953"/>
              <a:ext cx="3979311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56DC6DA-2403-E538-F597-AE3F3A1041EB}"/>
                </a:ext>
              </a:extLst>
            </p:cNvPr>
            <p:cNvCxnSpPr>
              <a:cxnSpLocks/>
              <a:stCxn id="29" idx="0"/>
              <a:endCxn id="4" idx="2"/>
            </p:cNvCxnSpPr>
            <p:nvPr/>
          </p:nvCxnSpPr>
          <p:spPr>
            <a:xfrm flipH="1" flipV="1">
              <a:off x="5834743" y="1475953"/>
              <a:ext cx="3981033" cy="482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A4F5A77-5A72-32E2-4F2B-7FC165ED2719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1855431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EEFEAE2-DE99-D174-1C06-5A54D28F3C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H="1" flipV="1">
              <a:off x="1855432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E3F53-8F3D-517D-8F1A-A0E174919C87}"/>
                </a:ext>
              </a:extLst>
            </p:cNvPr>
            <p:cNvSpPr/>
            <p:nvPr/>
          </p:nvSpPr>
          <p:spPr>
            <a:xfrm>
              <a:off x="4149721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2B99AC7-25D4-E7C5-C02B-0C459B4FE262}"/>
                </a:ext>
              </a:extLst>
            </p:cNvPr>
            <p:cNvSpPr/>
            <p:nvPr/>
          </p:nvSpPr>
          <p:spPr>
            <a:xfrm>
              <a:off x="6698958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47BA588-45FD-B8B5-88CF-A063DC8E970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560986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0764831-F8CC-CB26-6C0C-F81D79DA903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5836465" y="2630965"/>
              <a:ext cx="1273758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CF4C1F-1DBF-E209-E52A-65AC00B66CD7}"/>
                </a:ext>
              </a:extLst>
            </p:cNvPr>
            <p:cNvSpPr/>
            <p:nvPr/>
          </p:nvSpPr>
          <p:spPr>
            <a:xfrm>
              <a:off x="8129032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1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BEF0AB-8528-9859-C5D8-A0DC94867F32}"/>
                </a:ext>
              </a:extLst>
            </p:cNvPr>
            <p:cNvSpPr/>
            <p:nvPr/>
          </p:nvSpPr>
          <p:spPr>
            <a:xfrm>
              <a:off x="9404510" y="3429000"/>
              <a:ext cx="822529" cy="67266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kumimoji="1"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BCCD65F5-8E6D-D0D5-C59C-031ECE4868B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8540297" y="2630965"/>
              <a:ext cx="1275479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33A1A5A-7D2C-7F9E-3D3E-02BDA8BF50B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815775" y="2630965"/>
              <a:ext cx="1" cy="7980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5D770D11-DA88-FD32-C47C-2A277A69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2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35564-50C1-658E-59BF-56DD80A4D913}"/>
              </a:ext>
            </a:extLst>
          </p:cNvPr>
          <p:cNvSpPr txBox="1"/>
          <p:nvPr/>
        </p:nvSpPr>
        <p:spPr>
          <a:xfrm>
            <a:off x="743824" y="1843950"/>
            <a:ext cx="107043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10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10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BFS</a:t>
            </a:r>
            <a:br>
              <a:rPr lang="en-US" altLang="ko-KR" sz="10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</a:br>
            <a:r>
              <a:rPr lang="ko-KR" altLang="en-US" sz="10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알고리즘 선택 기준</a:t>
            </a:r>
            <a:endParaRPr lang="en" altLang="ko-KR" sz="10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111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FAED-77FD-51B1-4CC6-9CB6A9A3A13A}"/>
              </a:ext>
            </a:extLst>
          </p:cNvPr>
          <p:cNvSpPr txBox="1"/>
          <p:nvPr/>
        </p:nvSpPr>
        <p:spPr>
          <a:xfrm>
            <a:off x="809538" y="940414"/>
            <a:ext cx="75207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1)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 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중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어떤것이든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사용해도 무관한 경우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6DCF3-1A3C-3580-AB02-C5DA1856BB88}"/>
              </a:ext>
            </a:extLst>
          </p:cNvPr>
          <p:cNvSpPr txBox="1"/>
          <p:nvPr/>
        </p:nvSpPr>
        <p:spPr>
          <a:xfrm>
            <a:off x="1040233" y="1579375"/>
            <a:ext cx="6899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NanumSquare Neo OTF Regular" pitchFamily="2" charset="-127"/>
                <a:ea typeface="NanumSquare Neo OTF Regular" pitchFamily="2" charset="-127"/>
              </a:rPr>
              <a:t> 중 본인이 익숙한 알고리즘을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4912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732D47-3400-3871-04F7-8838A4E20FB0}"/>
              </a:ext>
            </a:extLst>
          </p:cNvPr>
          <p:cNvSpPr txBox="1"/>
          <p:nvPr/>
        </p:nvSpPr>
        <p:spPr>
          <a:xfrm>
            <a:off x="809537" y="2825839"/>
            <a:ext cx="73613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NanumSquare Neo OTF Regular" pitchFamily="2" charset="-127"/>
                <a:ea typeface="NanumSquare Neo OTF Regular" pitchFamily="2" charset="-127"/>
              </a:rPr>
              <a:t>2)</a:t>
            </a:r>
            <a:r>
              <a:rPr lang="ko-KR" altLang="en-US" sz="2500" b="1" dirty="0">
                <a:solidFill>
                  <a:srgbClr val="FF0000"/>
                </a:solidFill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사용하는것이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압도적으로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편한경우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2576D-4329-49FC-E30E-EF81F2C83747}"/>
              </a:ext>
            </a:extLst>
          </p:cNvPr>
          <p:cNvSpPr txBox="1"/>
          <p:nvPr/>
        </p:nvSpPr>
        <p:spPr>
          <a:xfrm>
            <a:off x="809536" y="4705953"/>
            <a:ext cx="73613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3)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사용하는것이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압도적으로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편한경우</a:t>
            </a:r>
            <a:endParaRPr lang="ko-KR" altLang="en-US" sz="2500" b="1" dirty="0">
              <a:solidFill>
                <a:srgbClr val="FF0000"/>
              </a:solidFill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2E462-D45A-DBE4-53C7-EC14F1A4BBC8}"/>
              </a:ext>
            </a:extLst>
          </p:cNvPr>
          <p:cNvSpPr txBox="1"/>
          <p:nvPr/>
        </p:nvSpPr>
        <p:spPr>
          <a:xfrm>
            <a:off x="809538" y="940414"/>
            <a:ext cx="75207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1)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 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중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어떤것이든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사용해도 무관한 경우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6F8FB-B891-9FE1-1EB8-897DC6B27EDD}"/>
              </a:ext>
            </a:extLst>
          </p:cNvPr>
          <p:cNvSpPr txBox="1"/>
          <p:nvPr/>
        </p:nvSpPr>
        <p:spPr>
          <a:xfrm>
            <a:off x="1040233" y="1579375"/>
            <a:ext cx="6899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NanumSquare Neo OTF Regular" pitchFamily="2" charset="-127"/>
                <a:ea typeface="NanumSquare Neo OTF Regular" pitchFamily="2" charset="-127"/>
              </a:rPr>
              <a:t> 중 본인이 익숙한 알고리즘을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119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59E82-2408-3BDE-E13E-8018B901271B}"/>
              </a:ext>
            </a:extLst>
          </p:cNvPr>
          <p:cNvSpPr txBox="1"/>
          <p:nvPr/>
        </p:nvSpPr>
        <p:spPr>
          <a:xfrm>
            <a:off x="337361" y="335845"/>
            <a:ext cx="575863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" altLang="ko-KR" dirty="0" err="1">
                <a:solidFill>
                  <a:srgbClr val="FFC66D"/>
                </a:solidFill>
                <a:effectLst/>
              </a:rPr>
              <a:t>bfs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Queue&lt;Integer&gt; q =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new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LinkedList&lt;&gt;()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(!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q.isEmpty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n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q.size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(L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":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 n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i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x =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q.poll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(x + </a:t>
            </a:r>
            <a:r>
              <a:rPr lang="en" altLang="ko-KR" dirty="0">
                <a:solidFill>
                  <a:srgbClr val="6A8759"/>
                </a:solidFill>
                <a:effectLst/>
              </a:rPr>
              <a:t>" "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for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&lt;= x *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2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++) {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       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 &gt; </a:t>
            </a:r>
            <a:r>
              <a:rPr lang="en" altLang="ko-KR" dirty="0">
                <a:solidFill>
                  <a:srgbClr val="6897BB"/>
                </a:solidFill>
                <a:effectLst/>
              </a:rPr>
              <a:t>7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 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continue;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q.add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nx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        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System.</a:t>
            </a:r>
            <a:r>
              <a:rPr lang="en" altLang="ko-KR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ko-KR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()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L++</a:t>
            </a:r>
            <a:r>
              <a:rPr lang="en" altLang="ko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R" dirty="0">
                <a:solidFill>
                  <a:srgbClr val="CC7832"/>
                </a:solidFill>
                <a:effectLst/>
              </a:rPr>
            </a:br>
            <a:r>
              <a:rPr lang="en" altLang="ko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  <a:br>
              <a:rPr lang="en" altLang="ko-KR" dirty="0">
                <a:solidFill>
                  <a:srgbClr val="A9B7C6"/>
                </a:solidFill>
                <a:effectLst/>
              </a:rPr>
            </a:br>
            <a:r>
              <a:rPr lang="en" altLang="ko-KR" dirty="0">
                <a:solidFill>
                  <a:srgbClr val="A9B7C6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A09F3-18E4-AE86-0F82-A0EAA1BA60A4}"/>
              </a:ext>
            </a:extLst>
          </p:cNvPr>
          <p:cNvSpPr txBox="1"/>
          <p:nvPr/>
        </p:nvSpPr>
        <p:spPr>
          <a:xfrm>
            <a:off x="7091854" y="42522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Square Neo OTF Regular" pitchFamily="2" charset="-127"/>
                <a:ea typeface="NanumSquare Neo OTF Regular" pitchFamily="2" charset="-127"/>
              </a:rPr>
              <a:t>출력</a:t>
            </a:r>
            <a:endParaRPr lang="en-US" altLang="ko-KR" dirty="0">
              <a:latin typeface="NanumSquare Neo OTF Regular" pitchFamily="2" charset="-127"/>
              <a:ea typeface="NanumSquare Neo OTF Regular" pitchFamily="2" charset="-127"/>
            </a:endParaRPr>
          </a:p>
          <a:p>
            <a:r>
              <a:rPr lang="ko-KR" altLang="en-US" dirty="0">
                <a:latin typeface="NanumSquare Neo OTF Regular" pitchFamily="2" charset="-127"/>
                <a:ea typeface="NanumSquare Neo OTF Regular" pitchFamily="2" charset="-127"/>
              </a:rPr>
              <a:t>0: 1 </a:t>
            </a:r>
          </a:p>
          <a:p>
            <a:r>
              <a:rPr lang="ko-KR" altLang="en-US" dirty="0">
                <a:latin typeface="NanumSquare Neo OTF Regular" pitchFamily="2" charset="-127"/>
                <a:ea typeface="NanumSquare Neo OTF Regular" pitchFamily="2" charset="-127"/>
              </a:rPr>
              <a:t>1: 2 3 </a:t>
            </a:r>
          </a:p>
          <a:p>
            <a:r>
              <a:rPr lang="ko-KR" altLang="en-US" dirty="0">
                <a:latin typeface="NanumSquare Neo OTF Regular" pitchFamily="2" charset="-127"/>
                <a:ea typeface="NanumSquare Neo OTF Regular" pitchFamily="2" charset="-127"/>
              </a:rPr>
              <a:t>2: 4 5 6 7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6BB956-3654-8764-B276-81360BD18D58}"/>
              </a:ext>
            </a:extLst>
          </p:cNvPr>
          <p:cNvGrpSpPr/>
          <p:nvPr/>
        </p:nvGrpSpPr>
        <p:grpSpPr>
          <a:xfrm>
            <a:off x="6253653" y="335845"/>
            <a:ext cx="5896078" cy="3191881"/>
            <a:chOff x="6253653" y="335845"/>
            <a:chExt cx="5896078" cy="3191881"/>
          </a:xfrm>
        </p:grpSpPr>
        <p:pic>
          <p:nvPicPr>
            <p:cNvPr id="4" name="그림 3" descr="원, 화이트, 도표, 라인이(가) 표시된 사진&#10;&#10;자동 생성된 설명">
              <a:extLst>
                <a:ext uri="{FF2B5EF4-FFF2-40B4-BE49-F238E27FC236}">
                  <a16:creationId xmlns:a16="http://schemas.microsoft.com/office/drawing/2014/main" id="{FEF0F66B-954D-83D9-D3FE-8E255E9E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3653" y="335845"/>
              <a:ext cx="4301359" cy="31918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6FDDA9-6A7D-85BD-6482-C9E4E81F2147}"/>
                </a:ext>
              </a:extLst>
            </p:cNvPr>
            <p:cNvSpPr txBox="1"/>
            <p:nvPr/>
          </p:nvSpPr>
          <p:spPr>
            <a:xfrm>
              <a:off x="10890376" y="557568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0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8BF7A9-B7E5-F4BC-05A9-1F725DDF7AEF}"/>
                </a:ext>
              </a:extLst>
            </p:cNvPr>
            <p:cNvSpPr txBox="1"/>
            <p:nvPr/>
          </p:nvSpPr>
          <p:spPr>
            <a:xfrm>
              <a:off x="10890376" y="1639942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1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7D7DE1-BB54-DC2E-20C7-7738E04935B2}"/>
                </a:ext>
              </a:extLst>
            </p:cNvPr>
            <p:cNvSpPr txBox="1"/>
            <p:nvPr/>
          </p:nvSpPr>
          <p:spPr>
            <a:xfrm>
              <a:off x="10890376" y="2652194"/>
              <a:ext cx="125935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 err="1">
                  <a:latin typeface="NanumSquare Neo OTF Regular" pitchFamily="2" charset="-127"/>
                  <a:ea typeface="NanumSquare Neo OTF Regular" pitchFamily="2" charset="-127"/>
                </a:rPr>
                <a:t>L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=</a:t>
              </a:r>
              <a:r>
                <a:rPr lang="ko-KR" altLang="en-US" sz="3000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lang="en-US" altLang="ko-KR" sz="3000" dirty="0">
                  <a:latin typeface="NanumSquare Neo OTF Regular" pitchFamily="2" charset="-127"/>
                  <a:ea typeface="NanumSquare Neo OTF Regular" pitchFamily="2" charset="-127"/>
                </a:rPr>
                <a:t>2</a:t>
              </a:r>
              <a:endParaRPr lang="ko-KR" altLang="en-US" sz="3000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07FFB5F-3FE2-4E30-4A05-A116CA0D8233}"/>
                </a:ext>
              </a:extLst>
            </p:cNvPr>
            <p:cNvCxnSpPr>
              <a:cxnSpLocks/>
            </p:cNvCxnSpPr>
            <p:nvPr/>
          </p:nvCxnSpPr>
          <p:spPr>
            <a:xfrm>
              <a:off x="8975834" y="834567"/>
              <a:ext cx="163699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1912F2-622F-39A8-B915-57F2E13368E8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18" y="1916941"/>
              <a:ext cx="71840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C68F98C-8EC5-90F5-4A72-8ABC43FAEB05}"/>
                </a:ext>
              </a:extLst>
            </p:cNvPr>
            <p:cNvCxnSpPr>
              <a:cxnSpLocks/>
            </p:cNvCxnSpPr>
            <p:nvPr/>
          </p:nvCxnSpPr>
          <p:spPr>
            <a:xfrm>
              <a:off x="10435886" y="2929193"/>
              <a:ext cx="35387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4328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490932-8840-B686-75E5-B3B82B52410D}"/>
              </a:ext>
            </a:extLst>
          </p:cNvPr>
          <p:cNvSpPr txBox="1"/>
          <p:nvPr/>
        </p:nvSpPr>
        <p:spPr>
          <a:xfrm>
            <a:off x="809538" y="940414"/>
            <a:ext cx="75207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1)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 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중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어떤것이든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사용해도 무관한 경우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32D47-3400-3871-04F7-8838A4E20FB0}"/>
              </a:ext>
            </a:extLst>
          </p:cNvPr>
          <p:cNvSpPr txBox="1"/>
          <p:nvPr/>
        </p:nvSpPr>
        <p:spPr>
          <a:xfrm>
            <a:off x="809537" y="2825839"/>
            <a:ext cx="73613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NanumSquare Neo OTF Regular" pitchFamily="2" charset="-127"/>
                <a:ea typeface="NanumSquare Neo OTF Regular" pitchFamily="2" charset="-127"/>
              </a:rPr>
              <a:t>2)</a:t>
            </a:r>
            <a:r>
              <a:rPr lang="ko-KR" altLang="en-US" sz="2500" b="1" dirty="0">
                <a:solidFill>
                  <a:srgbClr val="FF0000"/>
                </a:solidFill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사용하는것이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압도적으로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편한경우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2576D-4329-49FC-E30E-EF81F2C83747}"/>
              </a:ext>
            </a:extLst>
          </p:cNvPr>
          <p:cNvSpPr txBox="1"/>
          <p:nvPr/>
        </p:nvSpPr>
        <p:spPr>
          <a:xfrm>
            <a:off x="809536" y="4705953"/>
            <a:ext cx="73613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3)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사용하는것이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압도적으로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편한경우</a:t>
            </a:r>
            <a:endParaRPr lang="ko-KR" altLang="en-US" sz="2500" b="1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E6FFF-017B-EDC0-4068-C426FC357CB0}"/>
              </a:ext>
            </a:extLst>
          </p:cNvPr>
          <p:cNvSpPr txBox="1"/>
          <p:nvPr/>
        </p:nvSpPr>
        <p:spPr>
          <a:xfrm>
            <a:off x="1040232" y="3459489"/>
            <a:ext cx="945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모든 경우를 하나하나 전부 탐색하는 완전탐색 문제를 풀 때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(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대표적으로 순열 조합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81C21-62AE-3241-9C30-9B418F91FEC9}"/>
              </a:ext>
            </a:extLst>
          </p:cNvPr>
          <p:cNvSpPr txBox="1"/>
          <p:nvPr/>
        </p:nvSpPr>
        <p:spPr>
          <a:xfrm>
            <a:off x="1040233" y="1579375"/>
            <a:ext cx="6899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NanumSquare Neo OTF Regular" pitchFamily="2" charset="-127"/>
                <a:ea typeface="NanumSquare Neo OTF Regular" pitchFamily="2" charset="-127"/>
              </a:rPr>
              <a:t> 중 본인이 익숙한 알고리즘을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7371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490932-8840-B686-75E5-B3B82B52410D}"/>
              </a:ext>
            </a:extLst>
          </p:cNvPr>
          <p:cNvSpPr txBox="1"/>
          <p:nvPr/>
        </p:nvSpPr>
        <p:spPr>
          <a:xfrm>
            <a:off x="809538" y="940414"/>
            <a:ext cx="75207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1)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 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중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어떤것이든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사용해도 무관한 경우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32D47-3400-3871-04F7-8838A4E20FB0}"/>
              </a:ext>
            </a:extLst>
          </p:cNvPr>
          <p:cNvSpPr txBox="1"/>
          <p:nvPr/>
        </p:nvSpPr>
        <p:spPr>
          <a:xfrm>
            <a:off x="809537" y="2825839"/>
            <a:ext cx="73613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000000"/>
                </a:solidFill>
                <a:latin typeface="NanumSquare Neo OTF Regular" pitchFamily="2" charset="-127"/>
                <a:ea typeface="NanumSquare Neo OTF Regular" pitchFamily="2" charset="-127"/>
              </a:rPr>
              <a:t>2)</a:t>
            </a:r>
            <a:r>
              <a:rPr lang="ko-KR" altLang="en-US" sz="2500" b="1" dirty="0">
                <a:solidFill>
                  <a:srgbClr val="000000"/>
                </a:solidFill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사용하는것이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압도적으로 </a:t>
            </a:r>
            <a:r>
              <a:rPr lang="ko-KR" altLang="en-US" sz="2500" b="1" i="0" u="none" strike="noStrike" dirty="0" err="1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편한경우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2576D-4329-49FC-E30E-EF81F2C83747}"/>
              </a:ext>
            </a:extLst>
          </p:cNvPr>
          <p:cNvSpPr txBox="1"/>
          <p:nvPr/>
        </p:nvSpPr>
        <p:spPr>
          <a:xfrm>
            <a:off x="809536" y="4705953"/>
            <a:ext cx="73613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3)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사용하는것이</a:t>
            </a:r>
            <a:r>
              <a:rPr lang="ko-KR" altLang="en-US" sz="2500" b="1" i="0" u="none" strike="noStrike" dirty="0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압도적으로 </a:t>
            </a:r>
            <a:r>
              <a:rPr lang="ko-KR" altLang="en-US" sz="2500" b="1" i="0" u="none" strike="noStrike" dirty="0" err="1">
                <a:solidFill>
                  <a:srgbClr val="FF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편한경우</a:t>
            </a:r>
            <a:endParaRPr lang="ko-KR" altLang="en-US" sz="2500" b="1" dirty="0">
              <a:solidFill>
                <a:srgbClr val="FF0000"/>
              </a:solidFill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E6FFF-017B-EDC0-4068-C426FC357CB0}"/>
              </a:ext>
            </a:extLst>
          </p:cNvPr>
          <p:cNvSpPr txBox="1"/>
          <p:nvPr/>
        </p:nvSpPr>
        <p:spPr>
          <a:xfrm>
            <a:off x="1040232" y="3459489"/>
            <a:ext cx="945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모든 경우를 하나하나 전부 탐색하는 완전탐색 문제를 풀 때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(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대표적으로 순열 조합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21FE4-94DD-25F3-0F46-6744A9D57C51}"/>
              </a:ext>
            </a:extLst>
          </p:cNvPr>
          <p:cNvSpPr txBox="1"/>
          <p:nvPr/>
        </p:nvSpPr>
        <p:spPr>
          <a:xfrm>
            <a:off x="1040232" y="5339603"/>
            <a:ext cx="6899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en" altLang="ko-KR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 DFS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와 마찬가지로 연결된 그래프를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완전탐색하는데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 활용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  <a:p>
            <a:endParaRPr lang="en-US" altLang="ko-KR" sz="2000" b="0" i="0" u="none" strike="noStrike" dirty="0">
              <a:solidFill>
                <a:srgbClr val="000000"/>
              </a:solidFill>
              <a:effectLst/>
              <a:latin typeface="NanumSquare Neo OTF Regular" pitchFamily="2" charset="-127"/>
              <a:ea typeface="NanumSquare Neo OTF Regular" pitchFamily="2" charset="-127"/>
            </a:endParaRPr>
          </a:p>
          <a:p>
            <a:r>
              <a:rPr lang="en" altLang="ko-KR" sz="200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depth(</a:t>
            </a:r>
            <a:r>
              <a:rPr lang="ko-KR" altLang="en-US" sz="200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깊이</a:t>
            </a: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)</a:t>
            </a:r>
            <a:r>
              <a:rPr lang="ko-KR" altLang="en-US" sz="200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특징을 이용한 문제</a:t>
            </a: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(</a:t>
            </a:r>
            <a:r>
              <a:rPr lang="ko-KR" altLang="en-US" sz="200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대표적으로 최단경로</a:t>
            </a: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)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 </a:t>
            </a:r>
            <a:endParaRPr lang="ko-KR" altLang="en-US" sz="20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6D207-B1B9-1B1E-486F-16418766A39A}"/>
              </a:ext>
            </a:extLst>
          </p:cNvPr>
          <p:cNvSpPr txBox="1"/>
          <p:nvPr/>
        </p:nvSpPr>
        <p:spPr>
          <a:xfrm>
            <a:off x="1040233" y="1579375"/>
            <a:ext cx="6899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DFS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Square Neo OTF Regular" pitchFamily="2" charset="-127"/>
                <a:ea typeface="NanumSquare Neo OTF Regular" pitchFamily="2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NanumSquare Neo OTF Regular" pitchFamily="2" charset="-127"/>
                <a:ea typeface="NanumSquare Neo OTF Regular" pitchFamily="2" charset="-127"/>
              </a:rPr>
              <a:t> 중 본인이 익숙한 알고리즘을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556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35564-50C1-658E-59BF-56DD80A4D913}"/>
              </a:ext>
            </a:extLst>
          </p:cNvPr>
          <p:cNvSpPr txBox="1"/>
          <p:nvPr/>
        </p:nvSpPr>
        <p:spPr>
          <a:xfrm>
            <a:off x="580896" y="1843950"/>
            <a:ext cx="110302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b="1" dirty="0">
                <a:effectLst/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최소 점프</a:t>
            </a:r>
            <a:endParaRPr lang="en-US" altLang="ko-KR" sz="10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  <a:p>
            <a:pPr algn="ctr"/>
            <a:r>
              <a:rPr lang="ko-KR" altLang="en-US" sz="10000" b="1" dirty="0">
                <a:highlight>
                  <a:srgbClr val="FFFFFF"/>
                </a:highlight>
                <a:latin typeface="NanumSquare Neo OTF Regular" pitchFamily="2" charset="-127"/>
                <a:ea typeface="NanumSquare Neo OTF Regular" pitchFamily="2" charset="-127"/>
              </a:rPr>
              <a:t>문제 풀이</a:t>
            </a:r>
            <a:endParaRPr lang="en" altLang="ko-KR" sz="10000" b="1" dirty="0">
              <a:effectLst/>
              <a:highlight>
                <a:srgbClr val="FFFFFF"/>
              </a:highlight>
              <a:latin typeface="NanumSquare Neo OTF Regular" pitchFamily="2" charset="-127"/>
              <a:ea typeface="NanumSquare Neo OTF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79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C81E4C9A-241B-C0D2-7B03-E3B9C8B2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015"/>
            <a:ext cx="7772400" cy="66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3018</Words>
  <Application>Microsoft Macintosh PowerPoint</Application>
  <PresentationFormat>와이드스크린</PresentationFormat>
  <Paragraphs>637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6" baseType="lpstr">
      <vt:lpstr>맑은 고딕</vt:lpstr>
      <vt:lpstr>NanumSquare Neo OTF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함상진</dc:creator>
  <cp:lastModifiedBy>함상진</cp:lastModifiedBy>
  <cp:revision>6</cp:revision>
  <dcterms:created xsi:type="dcterms:W3CDTF">2024-03-29T10:24:00Z</dcterms:created>
  <dcterms:modified xsi:type="dcterms:W3CDTF">2024-04-01T06:30:03Z</dcterms:modified>
</cp:coreProperties>
</file>