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6" r:id="rId13"/>
    <p:sldId id="268" r:id="rId14"/>
    <p:sldId id="270" r:id="rId15"/>
    <p:sldId id="277" r:id="rId16"/>
    <p:sldId id="278" r:id="rId17"/>
    <p:sldId id="279" r:id="rId18"/>
    <p:sldId id="280" r:id="rId19"/>
    <p:sldId id="269" r:id="rId20"/>
    <p:sldId id="271" r:id="rId21"/>
    <p:sldId id="281" r:id="rId22"/>
    <p:sldId id="272" r:id="rId23"/>
    <p:sldId id="273" r:id="rId24"/>
    <p:sldId id="282" r:id="rId25"/>
    <p:sldId id="274" r:id="rId26"/>
    <p:sldId id="276" r:id="rId27"/>
    <p:sldId id="27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83659" autoAdjust="0"/>
  </p:normalViewPr>
  <p:slideViewPr>
    <p:cSldViewPr snapToGrid="0">
      <p:cViewPr varScale="1">
        <p:scale>
          <a:sx n="61" d="100"/>
          <a:sy n="61" d="100"/>
        </p:scale>
        <p:origin x="9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EB02B-4F51-4075-946D-2042C317189A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1BC74-52E6-4B13-91AA-5EC6E799D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71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cksal5911/%EB%B9%85%EC%98%A4%ED%91%9C%EA%B8%B0%EB%B2%95-%EC%A0%95%EB%A6%AC-with-J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1BC74-52E6-4B13-91AA-5EC6E799D96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162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E88C1-EE2C-14D1-2E60-A51DB7E63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62A2CD-DA75-C12F-8540-C89526F881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5C90AA-4BF6-46E8-22EC-1D29D2A30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E6657-F79E-7D80-8579-85A75E59E8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1BC74-52E6-4B13-91AA-5EC6E799D96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814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EC6B5-821E-4A1B-0584-3E5D5D07E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FFC7AA-8A24-B51A-60EE-241C914CED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48FEDDF-53E8-B375-912A-35D8E9BCDE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1038A5-3619-96B4-1D33-65D1C8BE34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1BC74-52E6-4B13-91AA-5EC6E799D96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5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CE179-2758-06DE-13D9-235D63A2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1C94D1-6458-9895-AD93-3D743102D4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DEEE90F-714B-537C-45EA-DDD49C85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퀵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정렬의 동작방식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분할된 두 개의 하위 배열에 대해 재귀적으로 위의 과정을 반복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하위 배열이 더 이상 분할되지 않으면 정렬이 완료된다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13757C-A578-DB1D-086C-6AC688ADB6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1BC74-52E6-4B13-91AA-5EC6E799D96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30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041D6-11B2-ED92-B5D1-CCB65F0EC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470D4EC-CC21-B511-9998-535BDE151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BF08FCD-9794-7F90-8A10-78ECA2777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0FA458-85ED-DD64-AF71-FC0E9CA94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1BC74-52E6-4B13-91AA-5EC6E799D96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679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F88FC-7ADC-EA11-3671-26024307F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93B1837-9BFD-446D-AFFB-B1279666FC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4958CD4-F65B-4D43-192D-E2F2504E0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996ADE-FDE2-8555-B84A-6FAE760B6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1BC74-52E6-4B13-91AA-5EC6E799D96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44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195CC-0334-5699-CB8F-05D4DF12C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46FC506-CB83-7E11-05D0-BAC788CF5C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1D7AC91-6E32-64D6-F6FE-6C4BFD849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4378A9-10B3-59F8-BDF6-A468F1A23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1BC74-52E6-4B13-91AA-5EC6E799D96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03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즉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 값이 커질수록 알고리즘의 수행 시간이 어떻게 증가하는지에 따른 지표라고 볼 수 있어요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/>
              <a:t>------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알고리즘의 효율성을 판단하는 데 사용되며 일반적으로 메모리 사용량이 적을수록 더 효율적인 알고리즘이겠죠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-------</a:t>
            </a:r>
          </a:p>
          <a:p>
            <a:r>
              <a:rPr lang="ko-KR" altLang="en-US" dirty="0"/>
              <a:t>근데 이제 보통 저희가 </a:t>
            </a:r>
            <a:r>
              <a:rPr lang="ko-KR" altLang="en-US" dirty="0" err="1"/>
              <a:t>코테</a:t>
            </a:r>
            <a:r>
              <a:rPr lang="ko-KR" altLang="en-US" dirty="0"/>
              <a:t> 문제를 푸는 과정에서는 공간 복잡도 까지 고려하지는 않고</a:t>
            </a:r>
            <a:r>
              <a:rPr lang="en-US" altLang="ko-KR" dirty="0"/>
              <a:t>, </a:t>
            </a:r>
            <a:r>
              <a:rPr lang="ko-KR" altLang="en-US" dirty="0"/>
              <a:t>시간 복잡도를 위주로 판단합니다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대부분 문제가 그렇게 설계되는듯</a:t>
            </a:r>
            <a:r>
              <a:rPr lang="en-US" altLang="ko-KR" dirty="0"/>
              <a:t>..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1BC74-52E6-4B13-91AA-5EC6E799D9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137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최악의 경우를</a:t>
            </a:r>
            <a:r>
              <a:rPr lang="en-US" altLang="ko-KR" dirty="0"/>
              <a:t>~~~ -&gt; </a:t>
            </a:r>
            <a:r>
              <a:rPr lang="ko-KR" altLang="en-US" dirty="0"/>
              <a:t>알고리즘 효율성은 값이 클수록</a:t>
            </a:r>
            <a:r>
              <a:rPr lang="en-US" altLang="ko-KR" dirty="0"/>
              <a:t>, </a:t>
            </a:r>
            <a:r>
              <a:rPr lang="ko-KR" altLang="en-US" dirty="0"/>
              <a:t>즉 그래프가 위로 향할수록 비효율적임</a:t>
            </a:r>
            <a:endParaRPr lang="en-US" altLang="ko-KR" dirty="0"/>
          </a:p>
          <a:p>
            <a:endParaRPr lang="en-US" altLang="ko-KR" dirty="0">
              <a:latin typeface="+mn-lt"/>
              <a:ea typeface="+mn-ea"/>
              <a:cs typeface="+mn-cs"/>
            </a:endParaRPr>
          </a:p>
          <a:p>
            <a:r>
              <a:rPr lang="ko-KR" altLang="en-US" dirty="0">
                <a:latin typeface="+mn-lt"/>
                <a:ea typeface="+mn-ea"/>
                <a:cs typeface="+mn-cs"/>
              </a:rPr>
              <a:t>최악의 경우를 분석함으로써 알고리즘을 설계할 때 성능을 예측하고 어느 정도의 실행 속도를 보장할 수 있는지를 확인할 수 있죠</a:t>
            </a:r>
            <a:endParaRPr lang="en-US" altLang="ko-KR" dirty="0">
              <a:latin typeface="+mn-lt"/>
              <a:ea typeface="+mn-ea"/>
              <a:cs typeface="+mn-cs"/>
            </a:endParaRPr>
          </a:p>
          <a:p>
            <a:endParaRPr lang="en-US" altLang="ko-KR" dirty="0">
              <a:latin typeface="+mn-lt"/>
              <a:ea typeface="+mn-ea"/>
              <a:cs typeface="+mn-cs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복잡도 구하기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hlinkClick r:id="rId3"/>
              </a:rPr>
              <a:t>https://velog.io/@cksal5911/%EB%B9%85%EC%98%A4%ED%91%9C%EA%B8%B0%EB%B2%95-%EC%A0%95%EB%A6%AC-with-JS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1" indent="0">
              <a:buNone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1BC74-52E6-4B13-91AA-5EC6E799D9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458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분할 단계에서는 문제를 작은 부분 문제들로 나누고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정복 단계에서는 부분 문제를 해결</a:t>
            </a:r>
            <a:r>
              <a:rPr lang="en-US" altLang="ko-KR" dirty="0"/>
              <a:t>, </a:t>
            </a:r>
            <a:r>
              <a:rPr lang="ko-KR" altLang="en-US" dirty="0"/>
              <a:t>정복하고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결합 단계에서는 부분 문제의 해들을 모아 원래 문제의 해를 구함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1BC74-52E6-4B13-91AA-5EC6E799D96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76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EF905-1E98-90B3-D9E1-5599413D1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5238F3-E042-EF60-5395-7A8E842BE9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A5DD64-26B8-F561-7CC0-DDEFFEBBAD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02CC40-14D4-3028-C0E2-EF14A0138D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1BC74-52E6-4B13-91AA-5EC6E799D96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913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24592-50C2-760C-E842-5B3CA02F7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A751EB4-A4F7-CC76-D2B9-07700C702E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146E1B-9545-03A9-33A0-BB0C43C25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작동 방식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1.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주어진 리스트를 절반으로 분할하여 부분리스트로 나눈다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(Divide :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분할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2.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해당 부분리스트의 길이가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아니라면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 과정을 되풀이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</a:p>
          <a:p>
            <a:pPr marL="0" indent="0"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3.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인접한 부분리스트끼리 정렬하여 합친다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(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Conqure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: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정복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492DFB-B72B-2BD4-6383-21FC48DDB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1BC74-52E6-4B13-91AA-5EC6E799D96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925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B7C08-E800-056B-BF51-840BAC8D1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463618-55AF-3A57-82E4-4353F25A42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EE8492-CA98-D244-8057-46F704C30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https://st-lab.tistory.com/233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5688F7-49B7-4DCF-6A5B-1764AC8D3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1BC74-52E6-4B13-91AA-5EC6E799D96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596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91CB4-F2C6-F220-A429-1BCB12013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1199B60-0DE0-9B48-E333-C4ACCDAC6F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E039420-D8DE-56C5-986B-AD53A8490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5DD172-CC27-C254-B0B4-17CF3D389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1BC74-52E6-4B13-91AA-5EC6E799D96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39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563FA-7E30-4B2D-6831-00D2DA788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D4A97F-A46C-71AA-A78A-0B09351D95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025B73-2192-9C7A-7BE2-A84B3FA7F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106569-8B13-2AAE-4E64-165C5953E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1BC74-52E6-4B13-91AA-5EC6E799D96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7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7B6AE-1596-44BA-034D-BB55BF0AF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649F68-44C7-98F6-5CFD-0EFE6C992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02DAB8-D1AF-75F6-1FED-D4DE243A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0FC-7B00-4094-9146-96182AD09785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9D748-B143-703F-AA9D-02945BCA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21B6A-665E-270F-B2CA-766A6CEB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50DF-DE04-45E1-8293-D9ED45A88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63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765D7-0DBD-26FA-989A-2F20DD50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CAAF14-5A62-F16C-44F4-B77168269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F1C4A-6F4B-4673-EB4C-9654F7CB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0FC-7B00-4094-9146-96182AD09785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79B32-E0BB-8990-158F-66D7B5ED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A12642-C8C5-7209-5E28-083104A1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50DF-DE04-45E1-8293-D9ED45A88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61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822DC0-45A3-40BA-59D5-C7F065D4A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56E1DF-45BA-F80F-2F2F-37E6010D2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A2039-0471-C449-3546-505132E6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0FC-7B00-4094-9146-96182AD09785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D087D-B146-9EEE-92B8-221FB3D3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49FFB-1AA7-F942-5CD5-5D6A23F8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50DF-DE04-45E1-8293-D9ED45A88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5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C8862-ED32-9A38-49B7-065FC706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F9873-62CC-EA18-1158-8C94A8148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FB6B6-2B52-F250-E7FE-5B43AC9C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0FC-7B00-4094-9146-96182AD09785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C2813-394C-3E61-44BF-D68F2C9A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CA027-8EF9-B6AE-40A5-9ECDA355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50DF-DE04-45E1-8293-D9ED45A88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1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BAD9A-9745-3B31-764C-73A48433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21DDFD-FF7F-764C-FDE2-0EC9ADF7C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CEAE73-0874-66DC-9C88-74C530BE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0FC-7B00-4094-9146-96182AD09785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A9296-B044-CE7A-C28F-FA1CF49D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10932-497F-EF90-75C2-02FF7F65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50DF-DE04-45E1-8293-D9ED45A88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05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12B5A-F0D9-9900-920C-B1777CFE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A5A964-0507-5DB9-AC3C-F1253490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395352-AFA7-F829-111F-B66F52C48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A0FE6-4A63-E579-B39E-CFD9C346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0FC-7B00-4094-9146-96182AD09785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645FA3-ADC2-3E73-64A7-00CAB81E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A01C6B-B6B7-AEA9-7D56-20F0E4FE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50DF-DE04-45E1-8293-D9ED45A88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55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65E14-2BA0-A72C-B8D9-77253203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1FFD6-FE08-00E6-5E8A-B835A2C9D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3C8C7-F812-A6D1-C7AC-5ECACC580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CDAA1B-0DA0-C542-CDEA-347EC5B37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E831F9-63CC-18E8-141E-CD2D2EA41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9CD4D3-8532-4226-A01E-1F591B89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0FC-7B00-4094-9146-96182AD09785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FFA6E6-C5DD-1B45-B87C-CEB128B0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707F95-A954-BB05-B93B-B6AF1E98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50DF-DE04-45E1-8293-D9ED45A88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91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B1E2A-D490-7908-59E9-B670179F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C54B4A-2C70-072E-C1E1-9BBB8065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0FC-7B00-4094-9146-96182AD09785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8BD665-6986-F3FA-7166-12D6F70B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627B5D-C461-9F0A-4F18-C39F07E6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50DF-DE04-45E1-8293-D9ED45A88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D19EFF-FAEF-10B1-055B-28D8A5DD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0FC-7B00-4094-9146-96182AD09785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7F537C-3DDD-AA75-E33E-E8FDCB86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5F93C8-7B39-E00C-0A8C-6566A878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50DF-DE04-45E1-8293-D9ED45A88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39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16735-4B21-3E4F-DDDE-B5FD535C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0CB19-D0E6-BFF5-B4E3-D4D5BD56B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F70CC5-E90F-8380-C163-7868E64AA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4CE90E-8106-83D9-232A-73E093FA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0FC-7B00-4094-9146-96182AD09785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EE6877-0D38-970F-DCF9-4B01CF73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9BF16-8E9D-C50D-861F-BB0E4FB9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50DF-DE04-45E1-8293-D9ED45A88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6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6193F-3AD1-B1C8-5039-150BD2B3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3B2C35-6252-766B-A5E6-2BE18DF79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0460F6-5EE9-AD88-18D0-BDD6DA1A4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D3054-1EE3-8A9A-5F7A-E421C7EA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0FC-7B00-4094-9146-96182AD09785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C00698-3228-D80D-0B32-1763055A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5E611-64FB-8A69-CB9A-8D9A8107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50DF-DE04-45E1-8293-D9ED45A88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81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2C2989-B4AE-8D95-1CFA-943070CA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A309C4-CA1C-667B-5DAD-ACC67A93F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7AC12-2EC6-AED5-F80D-A7D96AC9B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41F0FC-7B00-4094-9146-96182AD09785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7B7FA-1DE7-6881-A90E-2FBC8F83E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FD73E-3EEC-B166-872D-F72858F43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BD50DF-DE04-45E1-8293-D9ED45A88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92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406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micpc.net/problem/24090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F5FC5-DC4E-823F-5424-0B1016BB4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</a:p>
        </p:txBody>
      </p:sp>
    </p:spTree>
    <p:extLst>
      <p:ext uri="{BB962C8B-B14F-4D97-AF65-F5344CB8AC3E}">
        <p14:creationId xmlns:p14="http://schemas.microsoft.com/office/powerpoint/2010/main" val="2225256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23095-93E6-68A3-F84F-71DE55A01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D402A-5DDA-AD7D-5499-0C4D8452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복습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버블 정렬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(Bubble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EDF03-B541-93FB-1261-490F527D3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1836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인접한 두 원소를 비교하여 필요한 경우 위치를 교환하여 배열을 정렬하는 방식</a:t>
            </a:r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D69F70F5-1B51-A546-D50C-6D0959FB0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49" y="3182215"/>
            <a:ext cx="7838902" cy="244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4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16C16-9505-11D7-5968-8257ECE7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복습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버블 정렬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(Bubble Sort)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1EE6B9-4F61-B00E-8705-EC637071C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715" y="1473933"/>
            <a:ext cx="6120570" cy="523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68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D7E09-1CE1-E427-A24C-4C3B74145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18830-C7D9-48D4-6F55-04CD12E5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복습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 정렬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(Selection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EAC8D-0F26-BF65-1370-40C8749FE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1836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중 가장 작은 값의 데이터를 선택하여 앞으로 보내는 정렬</a:t>
            </a:r>
          </a:p>
        </p:txBody>
      </p:sp>
      <p:pic>
        <p:nvPicPr>
          <p:cNvPr id="6" name="그림 5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89C273A4-9B25-D8E9-BF64-88B1A845B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3067915"/>
            <a:ext cx="8437417" cy="263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0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4AFC5-2DDF-2F61-5C84-8A06E5C6F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B232F-D17C-7948-5F97-4E7BF73B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복습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 정렬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(Selection Sort)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979C2B-1140-EB82-84AA-3AE19D3F1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39" y="1690688"/>
            <a:ext cx="6984721" cy="4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20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5A746-DED4-6E95-28EF-46A82A6D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정복</a:t>
            </a:r>
            <a:r>
              <a:rPr lang="en-US" altLang="ko-KR" dirty="0"/>
              <a:t>(Divide and Conquer)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27882-1BAA-DA0D-F358-2C1944925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큰 문제를 작은 문제로 나누어서 해결하는 알고리즘</a:t>
            </a:r>
            <a:endParaRPr lang="en-US" altLang="ko-KR" sz="2400" dirty="0"/>
          </a:p>
          <a:p>
            <a:r>
              <a:rPr lang="ko-KR" altLang="en-US" sz="2400" dirty="0"/>
              <a:t>분할 </a:t>
            </a:r>
            <a:r>
              <a:rPr lang="en-US" altLang="ko-KR" sz="2400" dirty="0"/>
              <a:t>-&gt; </a:t>
            </a:r>
            <a:r>
              <a:rPr lang="ko-KR" altLang="en-US" sz="2400" dirty="0"/>
              <a:t>정복 </a:t>
            </a:r>
            <a:r>
              <a:rPr lang="en-US" altLang="ko-KR" sz="2400" dirty="0"/>
              <a:t>-&gt; </a:t>
            </a:r>
            <a:r>
              <a:rPr lang="ko-KR" altLang="en-US" sz="2400" dirty="0"/>
              <a:t>결합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퀵</a:t>
            </a:r>
            <a:r>
              <a:rPr lang="ko-KR" altLang="en-US" sz="2400" dirty="0"/>
              <a:t> 정렬과 병합 정렬</a:t>
            </a:r>
            <a:endParaRPr lang="en-US" altLang="ko-KR" sz="2400" dirty="0"/>
          </a:p>
          <a:p>
            <a:r>
              <a:rPr lang="ko-KR" altLang="en-US" sz="2400" dirty="0"/>
              <a:t>둘 다 이 방법을 사용</a:t>
            </a:r>
          </a:p>
        </p:txBody>
      </p:sp>
      <p:pic>
        <p:nvPicPr>
          <p:cNvPr id="5" name="그림 4" descr="텍스트, 도표, 스크린샷, 디자인이(가) 표시된 사진&#10;&#10;자동 생성된 설명">
            <a:extLst>
              <a:ext uri="{FF2B5EF4-FFF2-40B4-BE49-F238E27FC236}">
                <a16:creationId xmlns:a16="http://schemas.microsoft.com/office/drawing/2014/main" id="{8C47AB8D-9BC5-2500-1A0C-CAD388C14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64" y="2189533"/>
            <a:ext cx="7121236" cy="466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09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C3AAA-8668-5CFC-DD37-A54106FD5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DF556-9766-BC3B-8C9C-644BC25A9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0342" cy="1325563"/>
          </a:xfrm>
        </p:spPr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병합 정렬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(Merge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7AF978-38CF-18F8-EF9E-61F6EBE4E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1836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배열을 반으로 나누어 각각 정렬한 후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병합하는 과정을 통해 전체 배열을 정렬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작동 방식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1.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주어진 리스트를 절반으로 분할하여 부분리스트로 나눈다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(Divide :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분할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2.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해당 부분리스트의 길이가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아니라면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 과정을 되풀이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3.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인접한 부분리스트끼리 정렬하여 합친다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(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Conqure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: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정복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4053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A6AB4-98FB-1A17-4359-63C0B7397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72578458-B683-7428-4EF5-488DE64BD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82" y="83127"/>
            <a:ext cx="10945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30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BD965-2E12-2E83-BFA0-CDDFA92A9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85847-03BD-6A52-AF07-14AB11E1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0342" cy="1325563"/>
          </a:xfrm>
        </p:spPr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병합 정렬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(Merge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5DE5E8-60F3-3B02-717B-E19979F25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1836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마지막 이전에서 두 부분리스트를 어떻게 정렬하고 합치는가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우선 각각의 부분리스트가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정렬된 상태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＇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라는 점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buFont typeface="Wingdings" panose="05000000000000000000" pitchFamily="2" charset="2"/>
              <a:buChar char="è"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합쳐서 정렬할 때 굳이 삽입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버블 정렬 등을 활용할 필요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부분리스트의 첫 번째 원소부터 순차적으로 비교만 해주면 된다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9686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B6D07-5A5E-751E-BFDC-4D27C550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병합 정렬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(Merge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7C2B54-23D0-EECB-8892-47472FA89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-&gt; </a:t>
            </a:r>
            <a:r>
              <a:rPr lang="en-US" altLang="ko-KR" dirty="0" err="1"/>
              <a:t>Intellij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323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134F8-EC8A-A75E-4878-1654E3B54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CA391-8144-E6D4-2E71-C6EB794CB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0342" cy="1325563"/>
          </a:xfrm>
        </p:spPr>
        <p:txBody>
          <a:bodyPr/>
          <a:lstStyle/>
          <a:p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퀵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정렬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QuickSort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AEF24-60A4-C827-52F1-93487881A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1836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분할 정복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(Divide and Conquer)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방법을 사용하여 구현된 정렬 알고리즘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대규모 데이터를 정렬하는 데 매우 유용하며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많은 프로그래밍 언어에서도 내장된 정렬 함수에 사용되는 알고리즘</a:t>
            </a:r>
          </a:p>
        </p:txBody>
      </p:sp>
    </p:spTree>
    <p:extLst>
      <p:ext uri="{BB962C8B-B14F-4D97-AF65-F5344CB8AC3E}">
        <p14:creationId xmlns:p14="http://schemas.microsoft.com/office/powerpoint/2010/main" val="32782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944F6-903F-430A-9BCA-4A73FEBB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6CC22F-EB1C-07E3-446C-8CC1C25CA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정렬 알고리즘의 특징과 종류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시간 복잡도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종류별 시간 복잡도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복습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버블정렬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&amp;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선택정렬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병합 정렬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(Merge Sort)</a:t>
            </a:r>
          </a:p>
          <a:p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퀵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정렬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(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QuickSort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Arrays.sort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vs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Collections.sort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901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F7ADB-48D6-0041-B938-BC3A9ED48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81D12-6EA4-2A46-2A6A-3C26BA84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0342" cy="1325563"/>
          </a:xfrm>
        </p:spPr>
        <p:txBody>
          <a:bodyPr/>
          <a:lstStyle/>
          <a:p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퀵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정렬의 동작방식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33A88-38A3-106B-598C-CD5A371D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856"/>
            <a:ext cx="10651836" cy="53201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피벗을 하나 선택한다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피벗을 기준으로 양쪽에서 피벗보다 큰 값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혹은 작은 값을 찾는다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2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왼쪽에서부터는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피벗보다</a:t>
            </a:r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큰 값을 찾고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오른쪽에서부터는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피벗보다 작은 값을 찾는다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양 방향에서 찾은 두 원소를 교환한다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왼쪽에서 탐색하는 위치와 오른쪽에서 탐색하는 위치가 엇갈리지 않을 때 까지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번으로 돌아</a:t>
            </a:r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위과정을 반복한다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5. 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엇갈린 기점을 기준으로 두 개의 부분리스트로 나누어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번으로 돌아가 해당 부분리스트의 </a:t>
            </a:r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길이가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아닐 때 까지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 과정을 반복한다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(Divide : 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분할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0" indent="0">
              <a:buNone/>
            </a:pPr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6. 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인접한 부분리스트끼리 합친다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(</a:t>
            </a:r>
            <a:r>
              <a:rPr lang="en-US" altLang="ko-KR" sz="2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Conqure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: 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정복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793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5A03E-4197-51ED-B3B4-2E322F6A5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C7EF4-F98D-EBCA-895A-BED28217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0342" cy="1325563"/>
          </a:xfrm>
        </p:spPr>
        <p:txBody>
          <a:bodyPr/>
          <a:lstStyle/>
          <a:p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퀵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정렬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QuickSort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0E14E-A66F-499F-240A-C4CFB98D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1836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피벗을 선택하는 과정은 여러 방법이 있다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부분배열에서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1.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가장 왼쪽 원소가 피벗이 되는 방법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2.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중간 원소가 피벗이 되는 방법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3.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마지막 원소가 피벗이 되는 방법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이해하기 가장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쉬운면서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기본적인 방법인 왼쪽 피벗 선택 방식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50615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1393A-4E99-4FB6-58AE-E1F4998CF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993EAB6-50B2-DDCB-6FEF-3067F7FBB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28" y="0"/>
            <a:ext cx="5262634" cy="685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10C07A0-6FC5-AE97-E633-9FED76BEC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009" y="1512935"/>
            <a:ext cx="5680963" cy="383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59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7D217-6F1B-6C6B-179C-742398116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D1680B5-478C-0381-2EC1-F24FD1CB9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209" y="0"/>
            <a:ext cx="7273543" cy="68469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1E3D19-5618-BAEE-F48F-192D69FCC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48" y="1933366"/>
            <a:ext cx="5680270" cy="350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24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7FAB263-FDC6-5735-F226-3824BE972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243" y="474348"/>
            <a:ext cx="6395513" cy="590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46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4348F-041A-4B54-11EA-7127E0110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05A86-99F5-CEF2-36CF-7C44CF57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0342" cy="1325563"/>
          </a:xfrm>
        </p:spPr>
        <p:txBody>
          <a:bodyPr/>
          <a:lstStyle/>
          <a:p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퀵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정렬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QuickSort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4FB3D-FF33-091B-6BFE-2B699F09C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1836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코드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Intellij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262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84369-EF57-91ED-7FC9-0229F6402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A1F91-3C35-3832-5452-D578118B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0342" cy="1325563"/>
          </a:xfrm>
        </p:spPr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추천 연습 문제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D0931-2B7E-9AAE-0DB7-EF38B7AF3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1836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병합 정렬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hlinkClick r:id="rId3"/>
              </a:rPr>
              <a:t>https://www.acmicpc.net/problem/24060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퀵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정렬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hlinkClick r:id="rId4"/>
              </a:rPr>
              <a:t>https://www.acmicpc.net/problem/24090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저도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못풀어봐서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풀 예정입니다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ㅎㅎ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453395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23527-1359-819B-F4E1-96141D529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22571-7002-BC05-8D28-BE14778D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343"/>
            <a:ext cx="10970342" cy="1325563"/>
          </a:xfrm>
        </p:spPr>
        <p:txBody>
          <a:bodyPr/>
          <a:lstStyle/>
          <a:p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Arrays.sort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vs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Collections.sort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CD555-70E0-F856-20E8-26CAE4E29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1836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 머리로 이해가 된다면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 시간에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…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920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8FA0F-FAA1-A3C9-2A8A-F87B0EB4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정렬 알고리즘의 특징과 종류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13B5E-FEFA-9372-B002-D94E9E572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0455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알고리즘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>
              <a:buFont typeface="Wingdings" panose="05000000000000000000" pitchFamily="2" charset="2"/>
              <a:buChar char="è"/>
            </a:pP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어떤 문제를 해결하기 위한 동작들의 절차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>
              <a:buFont typeface="Wingdings" panose="05000000000000000000" pitchFamily="2" charset="2"/>
              <a:buChar char="è"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>
              <a:buFont typeface="Wingdings" panose="05000000000000000000" pitchFamily="2" charset="2"/>
              <a:buChar char="è"/>
            </a:pP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일상에서는 내가 목적지까지 가기 위한 과정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>
              <a:buFont typeface="Wingdings" panose="05000000000000000000" pitchFamily="2" charset="2"/>
              <a:buChar char="è"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>
              <a:buFont typeface="Wingdings" panose="05000000000000000000" pitchFamily="2" charset="2"/>
              <a:buChar char="è"/>
            </a:pP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프로그래밍에서는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입력받은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인풋을 통해서 원하는 아웃풋을 얻는 과정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3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C2DFF-1FC7-CAB9-001D-15F1E04E7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F19B1-CD50-7A30-C8BF-3FF82D06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67" y="512609"/>
            <a:ext cx="10515600" cy="2004449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정렬 알고리즘의</a:t>
            </a:r>
            <a:b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b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특징과 종류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D18232-D2C6-52ED-4E1A-34F208AB8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187" y="552058"/>
            <a:ext cx="7505813" cy="575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2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A9BE9-926A-24C6-F624-B4BA8B49D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3B0B8-0089-5C65-6F8C-EE4D6407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정렬 알고리즘의 특징과 종류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397B29-36E5-4258-A0BA-0CD10C5B1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1836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정렬 알고리즘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‘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특정한 기준에 따라 순서대로 정렬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＇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하는 알고리즘을 의미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>
              <a:buFont typeface="Wingdings" panose="05000000000000000000" pitchFamily="2" charset="2"/>
              <a:buChar char="è"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>
              <a:buFont typeface="Wingdings" panose="05000000000000000000" pitchFamily="2" charset="2"/>
              <a:buChar char="è"/>
            </a:pP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주어진 문제를 해결하기 위한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최선의 알고리즘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선택해야 한다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>
              <a:buFont typeface="Wingdings" panose="05000000000000000000" pitchFamily="2" charset="2"/>
              <a:buChar char="è"/>
            </a:pP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고려해야 할 사항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시간 복잡도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&amp;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공간 복잡도</a:t>
            </a:r>
          </a:p>
        </p:txBody>
      </p:sp>
    </p:spTree>
    <p:extLst>
      <p:ext uri="{BB962C8B-B14F-4D97-AF65-F5344CB8AC3E}">
        <p14:creationId xmlns:p14="http://schemas.microsoft.com/office/powerpoint/2010/main" val="402546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68E16-613B-2ED1-DF2B-06C60D333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3697B-66E8-B7C2-F1A3-DE5E7276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정렬 알고리즘의 특징과 종류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A74AD-5A8B-FABE-4841-CE7680C1E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1836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시간 복잡도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>
              <a:buFont typeface="Wingdings" panose="05000000000000000000" pitchFamily="2" charset="2"/>
              <a:buChar char="è"/>
            </a:pP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알고리즘이 실행될 때 필요한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 값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 수행 시간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＇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따라 효율적인 알고리즘을 나타내는 척도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1" indent="0">
              <a:buNone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공간 복잡도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알고리즘이 실행될 때 필요한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메모리 공간의 양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546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EF2D0-A212-9867-CAC4-EC2C276D4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921AA-2D9A-0C14-580B-09BF31E4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0342" cy="1325563"/>
          </a:xfrm>
        </p:spPr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시간 복잡도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빅오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표기법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(Big-O notation)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ADD941-6522-77E6-48A0-E0FE98D4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1836" cy="4351338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빅오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표기법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(Big-O notation)</a:t>
            </a: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>
              <a:buFont typeface="Wingdings" panose="05000000000000000000" pitchFamily="2" charset="2"/>
              <a:buChar char="è"/>
            </a:pP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복잡도를 나타내는 점근 표기법 중 가장 많이 사용되는 표기법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>
              <a:buFont typeface="Wingdings" panose="05000000000000000000" pitchFamily="2" charset="2"/>
              <a:buChar char="è"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가장 많이 사용되는 이유는 알고리즘 효율성을 상한선 기준으로 표기하기 때문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>
              <a:buFont typeface="Wingdings" panose="05000000000000000000" pitchFamily="2" charset="2"/>
              <a:buChar char="è"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>
              <a:buFont typeface="Wingdings" panose="05000000000000000000" pitchFamily="2" charset="2"/>
              <a:buChar char="è"/>
            </a:pP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즉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최악의 경우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고려하는 데 가장 좋은 표기법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39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20D0C-F195-63EF-531D-DA80F378B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6F40E-AF4B-35F9-1A36-0F5B830C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시간 복잡도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A75895-B429-BDFF-DE47-823834BE5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1836" cy="435133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빅오</a:t>
            </a:r>
            <a:r>
              <a:rPr lang="ko-KR" altLang="en-US" dirty="0"/>
              <a:t> 복잡성 차트</a:t>
            </a:r>
            <a:r>
              <a:rPr lang="en-US" altLang="ko-KR" dirty="0"/>
              <a:t>(Big-O Complexity Chart)</a:t>
            </a:r>
            <a:endParaRPr lang="ko-KR" altLang="en-US" dirty="0"/>
          </a:p>
        </p:txBody>
      </p:sp>
      <p:pic>
        <p:nvPicPr>
          <p:cNvPr id="5" name="그림 4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97968C43-195B-181B-F296-4CF441356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030" y="2404196"/>
            <a:ext cx="6591939" cy="445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0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5435F-5D47-3EEE-4942-86B3EBCD4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D6763-BE44-945E-5356-95E7E15B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167620"/>
            <a:ext cx="10515600" cy="2522755"/>
          </a:xfrm>
        </p:spPr>
        <p:txBody>
          <a:bodyPr>
            <a:normAutofit/>
          </a:bodyPr>
          <a:lstStyle/>
          <a:p>
            <a:r>
              <a:rPr lang="ko-KR" altLang="en-US" dirty="0"/>
              <a:t>종류별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시간 복잡도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0268F7-1614-067C-8AAF-B4DF66E8A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041" y="726614"/>
            <a:ext cx="8168959" cy="540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5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912</Words>
  <Application>Microsoft Office PowerPoint</Application>
  <PresentationFormat>와이드스크린</PresentationFormat>
  <Paragraphs>152</Paragraphs>
  <Slides>27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함초롬바탕</vt:lpstr>
      <vt:lpstr>Arial</vt:lpstr>
      <vt:lpstr>Wingdings</vt:lpstr>
      <vt:lpstr>Office 테마</vt:lpstr>
      <vt:lpstr>정렬</vt:lpstr>
      <vt:lpstr>목차</vt:lpstr>
      <vt:lpstr>정렬 알고리즘의 특징과 종류</vt:lpstr>
      <vt:lpstr>정렬 알고리즘의  특징과 종류</vt:lpstr>
      <vt:lpstr>정렬 알고리즘의 특징과 종류</vt:lpstr>
      <vt:lpstr>정렬 알고리즘의 특징과 종류</vt:lpstr>
      <vt:lpstr>시간 복잡도 – 빅오 표기법(Big-O notation)</vt:lpstr>
      <vt:lpstr>시간 복잡도</vt:lpstr>
      <vt:lpstr>종류별  시간 복잡도</vt:lpstr>
      <vt:lpstr>복습 – 버블 정렬 (Bubble Sort)</vt:lpstr>
      <vt:lpstr>복습 – 버블 정렬 (Bubble Sort)</vt:lpstr>
      <vt:lpstr>복습 – 선택 정렬 (Selection Sort)</vt:lpstr>
      <vt:lpstr>복습 – 선택 정렬 (Selection Sort)</vt:lpstr>
      <vt:lpstr>분할 정복(Divide and Conquer)</vt:lpstr>
      <vt:lpstr>병합 정렬 (Merge Sort)</vt:lpstr>
      <vt:lpstr>PowerPoint 프레젠테이션</vt:lpstr>
      <vt:lpstr>병합 정렬 (Merge Sort)</vt:lpstr>
      <vt:lpstr>병합 정렬 (Merge Sort)</vt:lpstr>
      <vt:lpstr>퀵 정렬 (QuickSort)</vt:lpstr>
      <vt:lpstr>퀵 정렬의 동작방식</vt:lpstr>
      <vt:lpstr>퀵 정렬 (QuickSort)</vt:lpstr>
      <vt:lpstr>PowerPoint 프레젠테이션</vt:lpstr>
      <vt:lpstr>PowerPoint 프레젠테이션</vt:lpstr>
      <vt:lpstr>PowerPoint 프레젠테이션</vt:lpstr>
      <vt:lpstr>퀵 정렬 (QuickSort)</vt:lpstr>
      <vt:lpstr>추천 연습 문제</vt:lpstr>
      <vt:lpstr>Arrays.sort() vs Collections.sort()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정렬</dc:title>
  <dc:creator>조은상</dc:creator>
  <cp:lastModifiedBy>조은상</cp:lastModifiedBy>
  <cp:revision>28</cp:revision>
  <dcterms:created xsi:type="dcterms:W3CDTF">2024-04-07T11:00:28Z</dcterms:created>
  <dcterms:modified xsi:type="dcterms:W3CDTF">2024-04-09T07:26:56Z</dcterms:modified>
</cp:coreProperties>
</file>