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2821" autoAdjust="0"/>
  </p:normalViewPr>
  <p:slideViewPr>
    <p:cSldViewPr snapToGrid="0">
      <p:cViewPr>
        <p:scale>
          <a:sx n="66" d="100"/>
          <a:sy n="66" d="100"/>
        </p:scale>
        <p:origin x="2310"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23B57F-0E09-4AB6-A7B5-101EA329EAFD}" type="datetimeFigureOut">
              <a:rPr lang="en-GB" smtClean="0"/>
              <a:t>10/01/2025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CE2633-5D90-407F-846A-FD9734EE2F6A}" type="slidenum">
              <a:rPr lang="en-GB" smtClean="0"/>
              <a:t>‹#›</a:t>
            </a:fld>
            <a:endParaRPr lang="en-GB"/>
          </a:p>
        </p:txBody>
      </p:sp>
    </p:spTree>
    <p:extLst>
      <p:ext uri="{BB962C8B-B14F-4D97-AF65-F5344CB8AC3E}">
        <p14:creationId xmlns:p14="http://schemas.microsoft.com/office/powerpoint/2010/main" val="1874040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Alzheimer’s disease (AD) is a progressive neurodegenerative disorder and the leading cause of dementia globally. It causes significant cognitive decline, memory loss, and functional impairments, affecting patients and caregivers emotionally, physically, and financially. With a growing aging population, early diagnosis is critical for slowing disease progression and improving outcomes, but it remains challenging due to subtle early symptoms and current diagnostic limitations.</a:t>
            </a:r>
          </a:p>
          <a:p>
            <a:r>
              <a:rPr lang="en-US" dirty="0"/>
              <a:t>Neuroimaging plays a vital role in AD research. While MRI reveals structural changes like hippocampal atrophy in later stages, Amyloid PET imaging detects early molecular abnormalities, such as amyloid-beta plaques, which disrupt neural communication before symptoms appear. Artificial intelligence, particularly convolutional neural networks (CNNs), has revolutionized neuroimaging analysis. However, CNNs may perform inconsistently across datasets. Ensemble learning, such as the Weighted Probability-Based Ensemble Method (WPBEM), offers a more robust approach by combining predictions from multiple models.</a:t>
            </a:r>
          </a:p>
          <a:p>
            <a:pPr algn="l"/>
            <a:r>
              <a:rPr lang="en-US" dirty="0"/>
              <a:t>This thesis asks: </a:t>
            </a:r>
            <a:r>
              <a:rPr lang="en-US" sz="1800" b="0" i="0" u="none" strike="noStrike" baseline="0" dirty="0">
                <a:latin typeface="URWPalladioL-Ital"/>
              </a:rPr>
              <a:t>What is the effectiveness of the Weighted Probability-Based Ensemble</a:t>
            </a:r>
          </a:p>
          <a:p>
            <a:pPr algn="l"/>
            <a:r>
              <a:rPr lang="en-US" sz="1800" b="0" i="0" u="none" strike="noStrike" baseline="0" dirty="0">
                <a:latin typeface="URWPalladioL-Ital"/>
              </a:rPr>
              <a:t>Method (WPBEM) compared to its individual convolutional neural</a:t>
            </a:r>
          </a:p>
          <a:p>
            <a:pPr algn="l"/>
            <a:r>
              <a:rPr lang="en-US" sz="1800" b="0" i="0" u="none" strike="noStrike" baseline="0" dirty="0">
                <a:latin typeface="URWPalladioL-Ital"/>
              </a:rPr>
              <a:t>network (CNN) models for the early diagnosis of Alzheimer’s disease</a:t>
            </a:r>
          </a:p>
          <a:p>
            <a:pPr algn="l"/>
            <a:r>
              <a:rPr lang="en-US" sz="1800" b="0" i="0" u="none" strike="noStrike" baseline="0" dirty="0">
                <a:latin typeface="URWPalladioL-Ital"/>
              </a:rPr>
              <a:t>using Amyloid PET neuroimaging data?</a:t>
            </a:r>
            <a:endParaRPr lang="en-GB" dirty="0"/>
          </a:p>
        </p:txBody>
      </p:sp>
      <p:sp>
        <p:nvSpPr>
          <p:cNvPr id="4" name="Slide Number Placeholder 3"/>
          <p:cNvSpPr>
            <a:spLocks noGrp="1"/>
          </p:cNvSpPr>
          <p:nvPr>
            <p:ph type="sldNum" sz="quarter" idx="5"/>
          </p:nvPr>
        </p:nvSpPr>
        <p:spPr/>
        <p:txBody>
          <a:bodyPr/>
          <a:lstStyle/>
          <a:p>
            <a:fld id="{AFCE2633-5D90-407F-846A-FD9734EE2F6A}" type="slidenum">
              <a:rPr lang="en-GB" smtClean="0"/>
              <a:t>2</a:t>
            </a:fld>
            <a:endParaRPr lang="en-GB"/>
          </a:p>
        </p:txBody>
      </p:sp>
    </p:spTree>
    <p:extLst>
      <p:ext uri="{BB962C8B-B14F-4D97-AF65-F5344CB8AC3E}">
        <p14:creationId xmlns:p14="http://schemas.microsoft.com/office/powerpoint/2010/main" val="2263305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BC3322-57D8-789E-9A8D-3FFF459406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183E4B-064A-2914-745D-BC6031B39A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3EF026-C41D-8A55-C85D-E4B87253C995}"/>
              </a:ext>
            </a:extLst>
          </p:cNvPr>
          <p:cNvSpPr>
            <a:spLocks noGrp="1"/>
          </p:cNvSpPr>
          <p:nvPr>
            <p:ph type="body" idx="1"/>
          </p:nvPr>
        </p:nvSpPr>
        <p:spPr/>
        <p:txBody>
          <a:bodyPr/>
          <a:lstStyle/>
          <a:p>
            <a:r>
              <a:rPr lang="en-US" dirty="0"/>
              <a:t>Alzheimer’s disease (AD) is a progressive neurodegenerative disorder and the leading cause of dementia globally. It causes significant cognitive decline, memory loss, and functional impairments, affecting patients and caregivers emotionally, physically, and financially. With a growing aging population, early diagnosis is critical for slowing disease progression and improving outcomes, but it remains challenging due to subtle early symptoms and current diagnostic limitations.</a:t>
            </a:r>
          </a:p>
          <a:p>
            <a:r>
              <a:rPr lang="en-US" dirty="0"/>
              <a:t>Neuroimaging plays a vital role in AD research. While MRI reveals structural changes like hippocampal atrophy in later stages, Amyloid PET imaging detects early molecular abnormalities, such as amyloid-beta plaques, which disrupt neural communication before symptoms appear. Artificial intelligence, particularly convolutional neural networks (CNNs), has revolutionized neuroimaging analysis. However, CNNs may perform inconsistently across datasets. Ensemble learning, such as the Weighted Probability-Based Ensemble Method (WPBEM), offers a more robust approach by combining predictions from multiple models.</a:t>
            </a:r>
          </a:p>
          <a:p>
            <a:pPr algn="l"/>
            <a:r>
              <a:rPr lang="en-US" dirty="0"/>
              <a:t>This thesis asks: </a:t>
            </a:r>
            <a:r>
              <a:rPr lang="en-US" sz="1800" b="0" i="0" u="none" strike="noStrike" baseline="0" dirty="0">
                <a:latin typeface="URWPalladioL-Ital"/>
              </a:rPr>
              <a:t>What is the effectiveness of the Weighted Probability-Based Ensemble</a:t>
            </a:r>
          </a:p>
          <a:p>
            <a:pPr algn="l"/>
            <a:r>
              <a:rPr lang="en-US" sz="1800" b="0" i="0" u="none" strike="noStrike" baseline="0" dirty="0">
                <a:latin typeface="URWPalladioL-Ital"/>
              </a:rPr>
              <a:t>Method (WPBEM) compared to its individual convolutional neural</a:t>
            </a:r>
          </a:p>
          <a:p>
            <a:pPr algn="l"/>
            <a:r>
              <a:rPr lang="en-US" sz="1800" b="0" i="0" u="none" strike="noStrike" baseline="0" dirty="0">
                <a:latin typeface="URWPalladioL-Ital"/>
              </a:rPr>
              <a:t>network (CNN) models for the early diagnosis of Alzheimer’s disease</a:t>
            </a:r>
          </a:p>
          <a:p>
            <a:pPr algn="l"/>
            <a:r>
              <a:rPr lang="en-US" sz="1800" b="0" i="0" u="none" strike="noStrike" baseline="0" dirty="0">
                <a:latin typeface="URWPalladioL-Ital"/>
              </a:rPr>
              <a:t>using Amyloid PET neuroimaging data?</a:t>
            </a:r>
            <a:endParaRPr lang="en-GB" dirty="0"/>
          </a:p>
        </p:txBody>
      </p:sp>
      <p:sp>
        <p:nvSpPr>
          <p:cNvPr id="4" name="Slide Number Placeholder 3">
            <a:extLst>
              <a:ext uri="{FF2B5EF4-FFF2-40B4-BE49-F238E27FC236}">
                <a16:creationId xmlns:a16="http://schemas.microsoft.com/office/drawing/2014/main" id="{644D7F5B-D0B0-B6A4-2682-D4A77376C60A}"/>
              </a:ext>
            </a:extLst>
          </p:cNvPr>
          <p:cNvSpPr>
            <a:spLocks noGrp="1"/>
          </p:cNvSpPr>
          <p:nvPr>
            <p:ph type="sldNum" sz="quarter" idx="5"/>
          </p:nvPr>
        </p:nvSpPr>
        <p:spPr/>
        <p:txBody>
          <a:bodyPr/>
          <a:lstStyle/>
          <a:p>
            <a:fld id="{AFCE2633-5D90-407F-846A-FD9734EE2F6A}" type="slidenum">
              <a:rPr lang="en-GB" smtClean="0"/>
              <a:t>3</a:t>
            </a:fld>
            <a:endParaRPr lang="en-GB"/>
          </a:p>
        </p:txBody>
      </p:sp>
    </p:spTree>
    <p:extLst>
      <p:ext uri="{BB962C8B-B14F-4D97-AF65-F5344CB8AC3E}">
        <p14:creationId xmlns:p14="http://schemas.microsoft.com/office/powerpoint/2010/main" val="3743719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1/10/2025</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799864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51742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46381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93760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1/10/2025</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02783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56175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37564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90863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98577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1/10/2025</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098098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1/10/2025</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40969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1/10/2025</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34459350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07" r:id="rId5"/>
    <p:sldLayoutId id="2147483702" r:id="rId6"/>
    <p:sldLayoutId id="2147483703" r:id="rId7"/>
    <p:sldLayoutId id="2147483704" r:id="rId8"/>
    <p:sldLayoutId id="2147483705" r:id="rId9"/>
    <p:sldLayoutId id="2147483706" r:id="rId10"/>
    <p:sldLayoutId id="2147483708" r:id="rId11"/>
  </p:sldLayoutIdLst>
  <p:hf sldNum="0" hdr="0" ftr="0" dt="0"/>
  <p:txStyles>
    <p:titleStyle>
      <a:lvl1pPr algn="l" defTabSz="914400" rtl="0" eaLnBrk="1" latinLnBrk="0" hangingPunct="1">
        <a:lnSpc>
          <a:spcPct val="90000"/>
        </a:lnSpc>
        <a:spcBef>
          <a:spcPct val="0"/>
        </a:spcBef>
        <a:buNone/>
        <a:defRPr lang="en-US" sz="4800" i="1"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D879A56-BA4A-47BE-B8EA-643910D696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GB"/>
          </a:p>
        </p:txBody>
      </p:sp>
      <p:sp useBgFill="1">
        <p:nvSpPr>
          <p:cNvPr id="20" name="Rectangle 19">
            <a:extLst>
              <a:ext uri="{FF2B5EF4-FFF2-40B4-BE49-F238E27FC236}">
                <a16:creationId xmlns:a16="http://schemas.microsoft.com/office/drawing/2014/main" id="{68E7D62B-6F82-4DD0-9764-C143AEAAC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ln w="6350" cap="sq" cmpd="sng" algn="ctr">
            <a:solidFill>
              <a:schemeClr val="tx1">
                <a:lumMod val="75000"/>
                <a:lumOff val="25000"/>
              </a:schemeClr>
            </a:solidFill>
            <a:prstDash val="solid"/>
            <a:miter lim="800000"/>
          </a:ln>
          <a:effectLst/>
        </p:spPr>
        <p:txBody>
          <a:bodyPr/>
          <a:lstStyle/>
          <a:p>
            <a:endParaRPr lang="en-GB"/>
          </a:p>
        </p:txBody>
      </p:sp>
      <p:sp>
        <p:nvSpPr>
          <p:cNvPr id="2" name="Title 1">
            <a:extLst>
              <a:ext uri="{FF2B5EF4-FFF2-40B4-BE49-F238E27FC236}">
                <a16:creationId xmlns:a16="http://schemas.microsoft.com/office/drawing/2014/main" id="{F473B860-BE3F-82AE-7A39-D9E2EDC0F765}"/>
              </a:ext>
            </a:extLst>
          </p:cNvPr>
          <p:cNvSpPr>
            <a:spLocks noGrp="1"/>
          </p:cNvSpPr>
          <p:nvPr>
            <p:ph type="ctrTitle"/>
          </p:nvPr>
        </p:nvSpPr>
        <p:spPr>
          <a:xfrm>
            <a:off x="5353249" y="1348844"/>
            <a:ext cx="5716338" cy="3042706"/>
          </a:xfrm>
        </p:spPr>
        <p:txBody>
          <a:bodyPr>
            <a:normAutofit/>
          </a:bodyPr>
          <a:lstStyle/>
          <a:p>
            <a:r>
              <a:rPr lang="en-US" sz="3800" b="0" i="0" dirty="0">
                <a:effectLst/>
                <a:latin typeface="Calibri" panose="020F0502020204030204" pitchFamily="34" charset="0"/>
                <a:cs typeface="Calibri" panose="020F0502020204030204" pitchFamily="34" charset="0"/>
              </a:rPr>
              <a:t>Early Diagnosis of Alzheimer's using the Weighted Probability Based Ensemble Method</a:t>
            </a:r>
            <a:br>
              <a:rPr lang="en-US" sz="3800" b="0" dirty="0">
                <a:effectLst/>
                <a:latin typeface="Calibri" panose="020F0502020204030204" pitchFamily="34" charset="0"/>
                <a:cs typeface="Calibri" panose="020F0502020204030204" pitchFamily="34" charset="0"/>
              </a:rPr>
            </a:br>
            <a:br>
              <a:rPr lang="en-US" sz="3800" b="0" dirty="0">
                <a:effectLst/>
                <a:latin typeface="Calibri" panose="020F0502020204030204" pitchFamily="34" charset="0"/>
                <a:cs typeface="Calibri" panose="020F0502020204030204" pitchFamily="34" charset="0"/>
              </a:rPr>
            </a:br>
            <a:r>
              <a:rPr lang="en-US" sz="3800" b="1" i="0" dirty="0">
                <a:effectLst/>
                <a:latin typeface="Calibri" panose="020F0502020204030204" pitchFamily="34" charset="0"/>
                <a:cs typeface="Calibri" panose="020F0502020204030204" pitchFamily="34" charset="0"/>
              </a:rPr>
              <a:t>Bachelor Thesis</a:t>
            </a:r>
            <a:endParaRPr lang="en-GB" sz="3800" b="1" i="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FF395896-7889-E6CE-5055-AF40A0C89F6E}"/>
              </a:ext>
            </a:extLst>
          </p:cNvPr>
          <p:cNvSpPr>
            <a:spLocks noGrp="1"/>
          </p:cNvSpPr>
          <p:nvPr>
            <p:ph type="subTitle" idx="1"/>
          </p:nvPr>
        </p:nvSpPr>
        <p:spPr>
          <a:xfrm>
            <a:off x="5533786" y="4682062"/>
            <a:ext cx="5355264" cy="950976"/>
          </a:xfrm>
        </p:spPr>
        <p:txBody>
          <a:bodyPr>
            <a:normAutofit/>
          </a:bodyPr>
          <a:lstStyle/>
          <a:p>
            <a:pPr>
              <a:lnSpc>
                <a:spcPct val="100000"/>
              </a:lnSpc>
              <a:spcAft>
                <a:spcPts val="600"/>
              </a:spcAft>
            </a:pPr>
            <a:r>
              <a:rPr lang="en-US" b="0">
                <a:effectLst/>
                <a:latin typeface="Calibri" panose="020F0502020204030204" pitchFamily="34" charset="0"/>
                <a:cs typeface="Calibri" panose="020F0502020204030204" pitchFamily="34" charset="0"/>
              </a:rPr>
              <a:t>Name: Hamse Elmi</a:t>
            </a:r>
            <a:br>
              <a:rPr lang="en-US" b="0">
                <a:effectLst/>
                <a:latin typeface="Calibri" panose="020F0502020204030204" pitchFamily="34" charset="0"/>
                <a:cs typeface="Calibri" panose="020F0502020204030204" pitchFamily="34" charset="0"/>
              </a:rPr>
            </a:br>
            <a:r>
              <a:rPr lang="en-US">
                <a:latin typeface="Calibri" panose="020F0502020204030204" pitchFamily="34" charset="0"/>
                <a:cs typeface="Calibri" panose="020F0502020204030204" pitchFamily="34" charset="0"/>
              </a:rPr>
              <a:t>Supervisor: Sasha </a:t>
            </a:r>
            <a:r>
              <a:rPr lang="en-US" err="1">
                <a:latin typeface="Calibri" panose="020F0502020204030204" pitchFamily="34" charset="0"/>
                <a:cs typeface="Calibri" panose="020F0502020204030204" pitchFamily="34" charset="0"/>
              </a:rPr>
              <a:t>Kenjeeva</a:t>
            </a:r>
            <a:br>
              <a:rPr lang="en-US" b="0">
                <a:effectLst/>
                <a:latin typeface="Calibri" panose="020F0502020204030204" pitchFamily="34" charset="0"/>
                <a:cs typeface="Calibri" panose="020F0502020204030204" pitchFamily="34" charset="0"/>
              </a:rPr>
            </a:br>
            <a:endParaRPr lang="en-GB">
              <a:latin typeface="Calibri" panose="020F0502020204030204" pitchFamily="34" charset="0"/>
              <a:cs typeface="Calibri" panose="020F0502020204030204" pitchFamily="34" charset="0"/>
            </a:endParaRPr>
          </a:p>
        </p:txBody>
      </p:sp>
      <p:pic>
        <p:nvPicPr>
          <p:cNvPr id="12" name="Picture 11" descr="Triangular abstract background">
            <a:extLst>
              <a:ext uri="{FF2B5EF4-FFF2-40B4-BE49-F238E27FC236}">
                <a16:creationId xmlns:a16="http://schemas.microsoft.com/office/drawing/2014/main" id="{6A07C2E4-A112-8A50-BC8B-2FFBFBD27144}"/>
              </a:ext>
            </a:extLst>
          </p:cNvPr>
          <p:cNvPicPr>
            <a:picLocks noChangeAspect="1"/>
          </p:cNvPicPr>
          <p:nvPr/>
        </p:nvPicPr>
        <p:blipFill>
          <a:blip r:embed="rId2"/>
          <a:srcRect l="18527" r="29442" b="1"/>
          <a:stretch/>
        </p:blipFill>
        <p:spPr>
          <a:xfrm>
            <a:off x="616737" y="621793"/>
            <a:ext cx="4376501" cy="5614416"/>
          </a:xfrm>
          <a:prstGeom prst="rect">
            <a:avLst/>
          </a:prstGeom>
        </p:spPr>
      </p:pic>
      <p:sp>
        <p:nvSpPr>
          <p:cNvPr id="22" name="Rectangle 21">
            <a:extLst>
              <a:ext uri="{FF2B5EF4-FFF2-40B4-BE49-F238E27FC236}">
                <a16:creationId xmlns:a16="http://schemas.microsoft.com/office/drawing/2014/main" id="{9C283B92-B6AF-4FE0-AF35-F51A67905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cxnSp>
        <p:nvCxnSpPr>
          <p:cNvPr id="24" name="Straight Connector 23">
            <a:extLst>
              <a:ext uri="{FF2B5EF4-FFF2-40B4-BE49-F238E27FC236}">
                <a16:creationId xmlns:a16="http://schemas.microsoft.com/office/drawing/2014/main" id="{9B60A8CB-176B-4FD6-AD24-9D98027E5C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171CA5D-A004-471D-81F2-0B1381DE61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682D131-57BB-442B-BD9B-8F06D2B230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278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B949D8D-8E17-4DBF-BEA8-13C57BF638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C6FC45-D4D9-4025-91DA-272D318D3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393" y="237744"/>
            <a:ext cx="7652977"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4" name="Rectangle 13">
            <a:extLst>
              <a:ext uri="{FF2B5EF4-FFF2-40B4-BE49-F238E27FC236}">
                <a16:creationId xmlns:a16="http://schemas.microsoft.com/office/drawing/2014/main" id="{EA284212-C175-4C82-B112-A5208F70C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3809" y="393365"/>
            <a:ext cx="7328969" cy="6059273"/>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FA1F2D-02FD-5DB1-CED1-A672B85F8F31}"/>
              </a:ext>
            </a:extLst>
          </p:cNvPr>
          <p:cNvSpPr>
            <a:spLocks noGrp="1"/>
          </p:cNvSpPr>
          <p:nvPr>
            <p:ph type="title"/>
          </p:nvPr>
        </p:nvSpPr>
        <p:spPr>
          <a:xfrm>
            <a:off x="868680" y="642593"/>
            <a:ext cx="6281928" cy="1744183"/>
          </a:xfrm>
        </p:spPr>
        <p:txBody>
          <a:bodyPr>
            <a:normAutofit/>
          </a:bodyPr>
          <a:lstStyle/>
          <a:p>
            <a:r>
              <a:rPr lang="en-GB" b="1" i="0">
                <a:latin typeface="Calibri" panose="020F0502020204030204" pitchFamily="34" charset="0"/>
                <a:cs typeface="Calibri" panose="020F0502020204030204" pitchFamily="34" charset="0"/>
              </a:rPr>
              <a:t>Goal of  Research</a:t>
            </a:r>
            <a:endParaRPr lang="en-GB" b="1" i="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30D2121-7F0C-0557-DC43-AC8544BD01BD}"/>
              </a:ext>
            </a:extLst>
          </p:cNvPr>
          <p:cNvSpPr>
            <a:spLocks noGrp="1"/>
          </p:cNvSpPr>
          <p:nvPr>
            <p:ph idx="1"/>
          </p:nvPr>
        </p:nvSpPr>
        <p:spPr>
          <a:xfrm>
            <a:off x="868680" y="2386584"/>
            <a:ext cx="6281928" cy="3648456"/>
          </a:xfrm>
        </p:spPr>
        <p:txBody>
          <a:bodyPr>
            <a:normAutofit fontScale="92500" lnSpcReduction="20000"/>
          </a:bodyPr>
          <a:lstStyle/>
          <a:p>
            <a:pPr marL="0" indent="0">
              <a:lnSpc>
                <a:spcPct val="100000"/>
              </a:lnSpc>
              <a:buNone/>
            </a:pPr>
            <a:r>
              <a:rPr lang="en-US" sz="1100" b="1" dirty="0">
                <a:latin typeface="Calibri" panose="020F0502020204030204" pitchFamily="34" charset="0"/>
                <a:cs typeface="Calibri" panose="020F0502020204030204" pitchFamily="34" charset="0"/>
              </a:rPr>
              <a:t>Alzheimer's disease (AD)</a:t>
            </a:r>
            <a:r>
              <a:rPr lang="en-US" sz="1100" dirty="0">
                <a:latin typeface="Calibri" panose="020F0502020204030204" pitchFamily="34" charset="0"/>
                <a:cs typeface="Calibri" panose="020F0502020204030204" pitchFamily="34" charset="0"/>
              </a:rPr>
              <a:t>: A progressive neurodegenerative disorder and leading cause of dementia globally.</a:t>
            </a:r>
          </a:p>
          <a:p>
            <a:pPr marL="468630" indent="-285750">
              <a:lnSpc>
                <a:spcPct val="100000"/>
              </a:lnSpc>
              <a:buFont typeface="Arial" panose="020B0604020202020204" pitchFamily="34" charset="0"/>
              <a:buChar char="•"/>
            </a:pPr>
            <a:r>
              <a:rPr lang="en-US" sz="1300" dirty="0">
                <a:latin typeface="Calibri" panose="020F0502020204030204" pitchFamily="34" charset="0"/>
                <a:cs typeface="Calibri" panose="020F0502020204030204" pitchFamily="34" charset="0"/>
              </a:rPr>
              <a:t>Causes cognitive decline, memory loss, and functional impairments.</a:t>
            </a:r>
          </a:p>
          <a:p>
            <a:pPr marL="468630" indent="-285750">
              <a:lnSpc>
                <a:spcPct val="100000"/>
              </a:lnSpc>
              <a:buFont typeface="Arial" panose="020B0604020202020204" pitchFamily="34" charset="0"/>
              <a:buChar char="•"/>
            </a:pPr>
            <a:r>
              <a:rPr lang="en-US" sz="1300" dirty="0">
                <a:latin typeface="Calibri" panose="020F0502020204030204" pitchFamily="34" charset="0"/>
                <a:cs typeface="Calibri" panose="020F0502020204030204" pitchFamily="34" charset="0"/>
              </a:rPr>
              <a:t>Impacts patients and caregivers emotionally, physically, and financially.</a:t>
            </a:r>
          </a:p>
          <a:p>
            <a:pPr marL="468630" indent="-285750">
              <a:lnSpc>
                <a:spcPct val="100000"/>
              </a:lnSpc>
              <a:buFont typeface="Arial" panose="020B0604020202020204" pitchFamily="34" charset="0"/>
              <a:buChar char="•"/>
            </a:pPr>
            <a:r>
              <a:rPr lang="en-US" sz="1300" dirty="0">
                <a:latin typeface="Calibri" panose="020F0502020204030204" pitchFamily="34" charset="0"/>
                <a:cs typeface="Calibri" panose="020F0502020204030204" pitchFamily="34" charset="0"/>
              </a:rPr>
              <a:t>Early diagnosis is crucial for improving outcomes but is challenging due to subtle early symptoms and diagnostic limitations.</a:t>
            </a:r>
          </a:p>
          <a:p>
            <a:pPr marL="0" indent="0">
              <a:lnSpc>
                <a:spcPct val="100000"/>
              </a:lnSpc>
              <a:buNone/>
            </a:pPr>
            <a:r>
              <a:rPr lang="en-US" sz="1100" b="1" dirty="0">
                <a:latin typeface="Calibri" panose="020F0502020204030204" pitchFamily="34" charset="0"/>
                <a:cs typeface="Calibri" panose="020F0502020204030204" pitchFamily="34" charset="0"/>
              </a:rPr>
              <a:t>Role of Neuroimaging</a:t>
            </a:r>
            <a:r>
              <a:rPr lang="en-US" sz="1100" dirty="0">
                <a:latin typeface="Calibri" panose="020F0502020204030204" pitchFamily="34" charset="0"/>
                <a:cs typeface="Calibri" panose="020F0502020204030204" pitchFamily="34" charset="0"/>
              </a:rPr>
              <a:t>:</a:t>
            </a:r>
          </a:p>
          <a:p>
            <a:pPr marL="468630" indent="-285750">
              <a:lnSpc>
                <a:spcPct val="100000"/>
              </a:lnSpc>
              <a:buFont typeface="Arial" panose="020B0604020202020204" pitchFamily="34" charset="0"/>
              <a:buChar char="•"/>
            </a:pPr>
            <a:r>
              <a:rPr lang="en-US" sz="1300" dirty="0">
                <a:latin typeface="Calibri" panose="020F0502020204030204" pitchFamily="34" charset="0"/>
                <a:cs typeface="Calibri" panose="020F0502020204030204" pitchFamily="34" charset="0"/>
              </a:rPr>
              <a:t>MRI reveals structural changes like hippocampal atrophy in later stages.</a:t>
            </a:r>
          </a:p>
          <a:p>
            <a:pPr marL="468630" indent="-285750">
              <a:lnSpc>
                <a:spcPct val="100000"/>
              </a:lnSpc>
              <a:buFont typeface="Arial" panose="020B0604020202020204" pitchFamily="34" charset="0"/>
              <a:buChar char="•"/>
            </a:pPr>
            <a:r>
              <a:rPr lang="en-US" sz="1300" dirty="0">
                <a:latin typeface="Calibri" panose="020F0502020204030204" pitchFamily="34" charset="0"/>
                <a:cs typeface="Calibri" panose="020F0502020204030204" pitchFamily="34" charset="0"/>
              </a:rPr>
              <a:t>Amyloid PET detects early molecular abnormalities, such as amyloid-beta plaques, which appear before clinical symptoms.</a:t>
            </a:r>
          </a:p>
          <a:p>
            <a:pPr marL="0" indent="0">
              <a:lnSpc>
                <a:spcPct val="100000"/>
              </a:lnSpc>
              <a:buNone/>
            </a:pPr>
            <a:r>
              <a:rPr lang="en-US" sz="1100" b="1" dirty="0">
                <a:latin typeface="Calibri" panose="020F0502020204030204" pitchFamily="34" charset="0"/>
                <a:cs typeface="Calibri" panose="020F0502020204030204" pitchFamily="34" charset="0"/>
              </a:rPr>
              <a:t>Artificial Intelligence in Neuroimaging</a:t>
            </a:r>
            <a:r>
              <a:rPr lang="en-US" sz="1100" dirty="0">
                <a:latin typeface="Calibri" panose="020F0502020204030204" pitchFamily="34" charset="0"/>
                <a:cs typeface="Calibri" panose="020F0502020204030204" pitchFamily="34" charset="0"/>
              </a:rPr>
              <a:t>:</a:t>
            </a:r>
          </a:p>
          <a:p>
            <a:pPr marL="468630" indent="-285750">
              <a:lnSpc>
                <a:spcPct val="100000"/>
              </a:lnSpc>
              <a:buFont typeface="Arial" panose="020B0604020202020204" pitchFamily="34" charset="0"/>
              <a:buChar char="•"/>
            </a:pPr>
            <a:r>
              <a:rPr lang="en-US" sz="1300" dirty="0">
                <a:latin typeface="Calibri" panose="020F0502020204030204" pitchFamily="34" charset="0"/>
                <a:cs typeface="Calibri" panose="020F0502020204030204" pitchFamily="34" charset="0"/>
              </a:rPr>
              <a:t>CNNs revolutionize medical image analysis but may perform inconsistently across datasets.</a:t>
            </a:r>
          </a:p>
          <a:p>
            <a:pPr marL="468630" indent="-285750">
              <a:lnSpc>
                <a:spcPct val="100000"/>
              </a:lnSpc>
              <a:buFont typeface="Arial" panose="020B0604020202020204" pitchFamily="34" charset="0"/>
              <a:buChar char="•"/>
            </a:pPr>
            <a:r>
              <a:rPr lang="en-US" sz="1300" dirty="0">
                <a:latin typeface="Calibri" panose="020F0502020204030204" pitchFamily="34" charset="0"/>
                <a:cs typeface="Calibri" panose="020F0502020204030204" pitchFamily="34" charset="0"/>
              </a:rPr>
              <a:t>Ensemble learning methods like WPBEM enhance robustness by combining predictions from multiple models.</a:t>
            </a:r>
          </a:p>
          <a:p>
            <a:pPr marL="0" indent="0">
              <a:lnSpc>
                <a:spcPct val="100000"/>
              </a:lnSpc>
              <a:buNone/>
            </a:pPr>
            <a:r>
              <a:rPr lang="en-US" sz="1100" b="1" dirty="0">
                <a:latin typeface="Calibri" panose="020F0502020204030204" pitchFamily="34" charset="0"/>
                <a:cs typeface="Calibri" panose="020F0502020204030204" pitchFamily="34" charset="0"/>
              </a:rPr>
              <a:t>Research Question</a:t>
            </a:r>
            <a:r>
              <a:rPr lang="en-US" sz="1100" dirty="0">
                <a:latin typeface="Calibri" panose="020F0502020204030204" pitchFamily="34" charset="0"/>
                <a:cs typeface="Calibri" panose="020F0502020204030204" pitchFamily="34" charset="0"/>
              </a:rPr>
              <a:t>:</a:t>
            </a:r>
            <a:br>
              <a:rPr lang="en-US" sz="1100" dirty="0">
                <a:latin typeface="Calibri" panose="020F0502020204030204" pitchFamily="34" charset="0"/>
                <a:cs typeface="Calibri" panose="020F0502020204030204" pitchFamily="34" charset="0"/>
              </a:rPr>
            </a:br>
            <a:r>
              <a:rPr lang="en-US" sz="1100" dirty="0">
                <a:latin typeface="Calibri" panose="020F0502020204030204" pitchFamily="34" charset="0"/>
                <a:cs typeface="Calibri" panose="020F0502020204030204" pitchFamily="34" charset="0"/>
              </a:rPr>
              <a:t>What is the effectiveness of the Weighted Probability-Based Ensemble Method (WPBEM) compared to its individual convolutional neural network (CNN) models for the early diagnosis of Alzheimer’s disease using Amyloid PET neuroimaging data?</a:t>
            </a:r>
          </a:p>
          <a:p>
            <a:pPr>
              <a:lnSpc>
                <a:spcPct val="100000"/>
              </a:lnSpc>
            </a:pPr>
            <a:endParaRPr lang="en-GB" sz="1100" dirty="0">
              <a:latin typeface="Calibri" panose="020F0502020204030204" pitchFamily="34" charset="0"/>
              <a:cs typeface="Calibri" panose="020F0502020204030204" pitchFamily="34" charset="0"/>
            </a:endParaRPr>
          </a:p>
        </p:txBody>
      </p:sp>
      <p:pic>
        <p:nvPicPr>
          <p:cNvPr id="5" name="Picture 4" descr="A close-up of a circle&#10;&#10;Description automatically generated">
            <a:extLst>
              <a:ext uri="{FF2B5EF4-FFF2-40B4-BE49-F238E27FC236}">
                <a16:creationId xmlns:a16="http://schemas.microsoft.com/office/drawing/2014/main" id="{1121C7A9-A9F0-04DC-8611-B7777630C7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6242" y="2985261"/>
            <a:ext cx="3322121" cy="888667"/>
          </a:xfrm>
          <a:prstGeom prst="rect">
            <a:avLst/>
          </a:prstGeom>
        </p:spPr>
      </p:pic>
    </p:spTree>
    <p:extLst>
      <p:ext uri="{BB962C8B-B14F-4D97-AF65-F5344CB8AC3E}">
        <p14:creationId xmlns:p14="http://schemas.microsoft.com/office/powerpoint/2010/main" val="670130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DB99DA7-5D92-3799-7FA4-92C197612F46}"/>
            </a:ext>
          </a:extLst>
        </p:cNvPr>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23EBFBD2-DA69-40F0-9B41-6AA12C08F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66E085B8-E6D9-4530-9AE3-4C2B79CE4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1279" y="237744"/>
            <a:ext cx="7652977" cy="6382512"/>
          </a:xfrm>
          <a:prstGeom prst="rect">
            <a:avLst/>
          </a:prstGeom>
          <a:solidFill>
            <a:schemeClr val="bg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998DD89B-7E6C-AE53-C6BA-EA29DE3DDAEE}"/>
              </a:ext>
            </a:extLst>
          </p:cNvPr>
          <p:cNvSpPr>
            <a:spLocks noGrp="1"/>
          </p:cNvSpPr>
          <p:nvPr>
            <p:ph type="title"/>
          </p:nvPr>
        </p:nvSpPr>
        <p:spPr>
          <a:xfrm>
            <a:off x="4706982" y="642593"/>
            <a:ext cx="6736084" cy="1744183"/>
          </a:xfrm>
        </p:spPr>
        <p:txBody>
          <a:bodyPr>
            <a:normAutofit/>
          </a:bodyPr>
          <a:lstStyle/>
          <a:p>
            <a:r>
              <a:rPr lang="en-GB" b="1" i="0">
                <a:latin typeface="Calibri" panose="020F0502020204030204" pitchFamily="34" charset="0"/>
                <a:cs typeface="Calibri" panose="020F0502020204030204" pitchFamily="34" charset="0"/>
              </a:rPr>
              <a:t>Results of Research</a:t>
            </a:r>
          </a:p>
        </p:txBody>
      </p:sp>
      <p:pic>
        <p:nvPicPr>
          <p:cNvPr id="9" name="Picture 8" descr="A graph with numbers and a bar&#10;&#10;Description automatically generated with medium confidence">
            <a:extLst>
              <a:ext uri="{FF2B5EF4-FFF2-40B4-BE49-F238E27FC236}">
                <a16:creationId xmlns:a16="http://schemas.microsoft.com/office/drawing/2014/main" id="{6ADC2C29-9F13-6708-B047-224DA1BD9C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75" y="883961"/>
            <a:ext cx="3318953" cy="1991371"/>
          </a:xfrm>
          <a:prstGeom prst="rect">
            <a:avLst/>
          </a:prstGeom>
        </p:spPr>
      </p:pic>
      <p:pic>
        <p:nvPicPr>
          <p:cNvPr id="13" name="Picture 12" descr="A close-up of a brain scan&#10;&#10;Description automatically generated">
            <a:extLst>
              <a:ext uri="{FF2B5EF4-FFF2-40B4-BE49-F238E27FC236}">
                <a16:creationId xmlns:a16="http://schemas.microsoft.com/office/drawing/2014/main" id="{134895A5-55CB-001F-4666-56DFCD8DB2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532" y="4157990"/>
            <a:ext cx="3321198" cy="1345084"/>
          </a:xfrm>
          <a:prstGeom prst="rect">
            <a:avLst/>
          </a:prstGeom>
        </p:spPr>
      </p:pic>
      <p:sp>
        <p:nvSpPr>
          <p:cNvPr id="7" name="Rectangle 3">
            <a:extLst>
              <a:ext uri="{FF2B5EF4-FFF2-40B4-BE49-F238E27FC236}">
                <a16:creationId xmlns:a16="http://schemas.microsoft.com/office/drawing/2014/main" id="{7C878F7F-80B3-1A0F-D18C-0D1A4544AAE3}"/>
              </a:ext>
            </a:extLst>
          </p:cNvPr>
          <p:cNvSpPr>
            <a:spLocks noGrp="1" noChangeArrowheads="1"/>
          </p:cNvSpPr>
          <p:nvPr>
            <p:ph idx="1"/>
          </p:nvPr>
        </p:nvSpPr>
        <p:spPr bwMode="auto">
          <a:xfrm>
            <a:off x="4834965" y="2386584"/>
            <a:ext cx="6608101" cy="364845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100000"/>
              </a:lnSpc>
              <a:spcBef>
                <a:spcPct val="0"/>
              </a:spcBef>
              <a:spcAft>
                <a:spcPts val="600"/>
              </a:spcAft>
              <a:buClrTx/>
              <a:buSzTx/>
              <a:buNone/>
              <a:tabLst/>
            </a:pPr>
            <a:r>
              <a:rPr lang="en-GB" sz="900" b="1">
                <a:latin typeface="Calibri" panose="020F0502020204030204" pitchFamily="34" charset="0"/>
                <a:cs typeface="Calibri" panose="020F0502020204030204" pitchFamily="34" charset="0"/>
              </a:rPr>
              <a:t>Objective</a:t>
            </a:r>
            <a:r>
              <a:rPr lang="en-GB" sz="900">
                <a:latin typeface="Calibri" panose="020F0502020204030204" pitchFamily="34" charset="0"/>
                <a:cs typeface="Calibri" panose="020F0502020204030204" pitchFamily="34" charset="0"/>
              </a:rPr>
              <a:t>: Evaluate the Weighted Probability-Based Ensemble Method (WPBEM) for classifying Alzheimer’s Disease (AD), Mild Cognitive Impairment (MCI), and Normal Cognition (NC) using Amyloid PET data from the ADNI3 dataset.</a:t>
            </a:r>
          </a:p>
          <a:p>
            <a:pPr marL="0" marR="0" lvl="0" indent="0" defTabSz="914400" rtl="0" eaLnBrk="0" fontAlgn="base" latinLnBrk="0" hangingPunct="0">
              <a:lnSpc>
                <a:spcPct val="100000"/>
              </a:lnSpc>
              <a:spcBef>
                <a:spcPct val="0"/>
              </a:spcBef>
              <a:spcAft>
                <a:spcPts val="600"/>
              </a:spcAft>
              <a:buClrTx/>
              <a:buSzTx/>
              <a:buNone/>
              <a:tabLst/>
            </a:pPr>
            <a:endParaRPr lang="en-GB" sz="900">
              <a:latin typeface="Calibri" panose="020F0502020204030204" pitchFamily="34" charset="0"/>
              <a:cs typeface="Calibri" panose="020F0502020204030204" pitchFamily="34" charset="0"/>
            </a:endParaRPr>
          </a:p>
          <a:p>
            <a:pPr marL="0" marR="0" lvl="0" indent="0" defTabSz="914400" rtl="0" eaLnBrk="0" fontAlgn="base" latinLnBrk="0" hangingPunct="0">
              <a:lnSpc>
                <a:spcPct val="100000"/>
              </a:lnSpc>
              <a:spcBef>
                <a:spcPct val="0"/>
              </a:spcBef>
              <a:spcAft>
                <a:spcPts val="600"/>
              </a:spcAft>
              <a:buClrTx/>
              <a:buSzTx/>
              <a:buNone/>
              <a:tabLst/>
            </a:pPr>
            <a:r>
              <a:rPr kumimoji="0" lang="en-US" altLang="en-US" sz="900" b="1" i="0" u="none" strike="noStrike" cap="none" normalizeH="0" baseline="0">
                <a:ln>
                  <a:noFill/>
                </a:ln>
                <a:effectLst/>
                <a:latin typeface="Calibri" panose="020F0502020204030204" pitchFamily="34" charset="0"/>
                <a:cs typeface="Calibri" panose="020F0502020204030204" pitchFamily="34" charset="0"/>
              </a:rPr>
              <a:t>Approach</a:t>
            </a:r>
            <a:r>
              <a:rPr kumimoji="0" lang="en-US" altLang="en-US" sz="900" b="0" i="0" u="none" strike="noStrike" cap="none" normalizeH="0" baseline="0">
                <a:ln>
                  <a:noFill/>
                </a:ln>
                <a:effectLst/>
                <a:latin typeface="Calibri" panose="020F0502020204030204" pitchFamily="34" charset="0"/>
                <a:cs typeface="Calibri" panose="020F0502020204030204" pitchFamily="34" charset="0"/>
              </a:rPr>
              <a:t>:</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900" b="0" i="0" u="none" strike="noStrike" cap="none" normalizeH="0" baseline="0">
                <a:ln>
                  <a:noFill/>
                </a:ln>
                <a:effectLst/>
                <a:latin typeface="Calibri" panose="020F0502020204030204" pitchFamily="34" charset="0"/>
                <a:cs typeface="Calibri" panose="020F0502020204030204" pitchFamily="34" charset="0"/>
              </a:rPr>
              <a:t>Combined predictions of three CNNs (DenseNet201, ResNet50, VGG19) to improve diagnostic accuracy.</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900" b="0" i="0" u="none" strike="noStrike" cap="none" normalizeH="0" baseline="0">
                <a:ln>
                  <a:noFill/>
                </a:ln>
                <a:effectLst/>
                <a:latin typeface="Calibri" panose="020F0502020204030204" pitchFamily="34" charset="0"/>
                <a:cs typeface="Calibri" panose="020F0502020204030204" pitchFamily="34" charset="0"/>
              </a:rPr>
              <a:t>Preprocessed PET data and optimized model configurations using hyper-tuning.</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900" b="0" i="0" u="none" strike="noStrike" cap="none" normalizeH="0" baseline="0">
                <a:ln>
                  <a:noFill/>
                </a:ln>
                <a:effectLst/>
                <a:latin typeface="Calibri" panose="020F0502020204030204" pitchFamily="34" charset="0"/>
                <a:cs typeface="Calibri" panose="020F0502020204030204" pitchFamily="34" charset="0"/>
              </a:rPr>
              <a:t>Evaluated performance using metrics: accuracy, F1 score, AUC, sensitivity, and specificity.</a:t>
            </a:r>
          </a:p>
          <a:p>
            <a:pPr marL="0" marR="0" lvl="0" indent="0" defTabSz="914400" rtl="0" eaLnBrk="0" fontAlgn="base" latinLnBrk="0" hangingPunct="0">
              <a:lnSpc>
                <a:spcPct val="100000"/>
              </a:lnSpc>
              <a:spcBef>
                <a:spcPct val="0"/>
              </a:spcBef>
              <a:spcAft>
                <a:spcPts val="600"/>
              </a:spcAft>
              <a:buClrTx/>
              <a:buSzTx/>
              <a:buNone/>
              <a:tabLst/>
            </a:pPr>
            <a:r>
              <a:rPr kumimoji="0" lang="en-US" altLang="en-US" sz="900" b="1" i="0" u="none" strike="noStrike" cap="none" normalizeH="0" baseline="0">
                <a:ln>
                  <a:noFill/>
                </a:ln>
                <a:effectLst/>
                <a:latin typeface="Calibri" panose="020F0502020204030204" pitchFamily="34" charset="0"/>
                <a:cs typeface="Calibri" panose="020F0502020204030204" pitchFamily="34" charset="0"/>
              </a:rPr>
              <a:t>Key Findings</a:t>
            </a:r>
            <a:r>
              <a:rPr kumimoji="0" lang="en-US" altLang="en-US" sz="900" b="0" i="0" u="none" strike="noStrike" cap="none" normalizeH="0" baseline="0">
                <a:ln>
                  <a:noFill/>
                </a:ln>
                <a:effectLst/>
                <a:latin typeface="Calibri" panose="020F0502020204030204" pitchFamily="34" charset="0"/>
                <a:cs typeface="Calibri" panose="020F0502020204030204" pitchFamily="34" charset="0"/>
              </a:rPr>
              <a:t>:</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900" b="0" i="0" u="none" strike="noStrike" cap="none" normalizeH="0" baseline="0">
                <a:ln>
                  <a:noFill/>
                </a:ln>
                <a:effectLst/>
                <a:latin typeface="Calibri" panose="020F0502020204030204" pitchFamily="34" charset="0"/>
                <a:cs typeface="Calibri" panose="020F0502020204030204" pitchFamily="34" charset="0"/>
              </a:rPr>
              <a:t>WPBEM achieved 98.48% accuracy, F1 score of 0.985, sensitivity of 0.991, and specificity of 1.000.</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900" b="0" i="0" u="none" strike="noStrike" cap="none" normalizeH="0" baseline="0">
                <a:ln>
                  <a:noFill/>
                </a:ln>
                <a:effectLst/>
                <a:latin typeface="Calibri" panose="020F0502020204030204" pitchFamily="34" charset="0"/>
                <a:cs typeface="Calibri" panose="020F0502020204030204" pitchFamily="34" charset="0"/>
              </a:rPr>
              <a:t>Demonstrated superior performance, especially in distinguishing MCI from NC and AD.</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900" b="0" i="0" u="none" strike="noStrike" cap="none" normalizeH="0" baseline="0">
                <a:ln>
                  <a:noFill/>
                </a:ln>
                <a:effectLst/>
                <a:latin typeface="Calibri" panose="020F0502020204030204" pitchFamily="34" charset="0"/>
                <a:cs typeface="Calibri" panose="020F0502020204030204" pitchFamily="34" charset="0"/>
              </a:rPr>
              <a:t>Reduced false positives, improving clinical applicability and patient outcomes.</a:t>
            </a:r>
          </a:p>
          <a:p>
            <a:pPr marL="0" marR="0" lvl="0" indent="0" defTabSz="914400" rtl="0" eaLnBrk="0" fontAlgn="base" latinLnBrk="0" hangingPunct="0">
              <a:lnSpc>
                <a:spcPct val="100000"/>
              </a:lnSpc>
              <a:spcBef>
                <a:spcPct val="0"/>
              </a:spcBef>
              <a:spcAft>
                <a:spcPts val="600"/>
              </a:spcAft>
              <a:buClrTx/>
              <a:buSzTx/>
              <a:buNone/>
              <a:tabLst/>
            </a:pPr>
            <a:r>
              <a:rPr kumimoji="0" lang="en-US" altLang="en-US" sz="900" b="1" i="0" u="none" strike="noStrike" cap="none" normalizeH="0" baseline="0">
                <a:ln>
                  <a:noFill/>
                </a:ln>
                <a:effectLst/>
                <a:latin typeface="Calibri" panose="020F0502020204030204" pitchFamily="34" charset="0"/>
                <a:cs typeface="Calibri" panose="020F0502020204030204" pitchFamily="34" charset="0"/>
              </a:rPr>
              <a:t>Significance</a:t>
            </a:r>
            <a:r>
              <a:rPr kumimoji="0" lang="en-US" altLang="en-US" sz="900" b="0" i="0" u="none" strike="noStrike" cap="none" normalizeH="0" baseline="0">
                <a:ln>
                  <a:noFill/>
                </a:ln>
                <a:effectLst/>
                <a:latin typeface="Calibri" panose="020F0502020204030204" pitchFamily="34" charset="0"/>
                <a:cs typeface="Calibri" panose="020F0502020204030204" pitchFamily="34" charset="0"/>
              </a:rPr>
              <a:t>:</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900" b="0" i="0" u="none" strike="noStrike" cap="none" normalizeH="0" baseline="0">
                <a:ln>
                  <a:noFill/>
                </a:ln>
                <a:effectLst/>
                <a:latin typeface="Calibri" panose="020F0502020204030204" pitchFamily="34" charset="0"/>
                <a:cs typeface="Calibri" panose="020F0502020204030204" pitchFamily="34" charset="0"/>
              </a:rPr>
              <a:t>WPBEM enhances early diagnosis of AD, supporting timely interventions and better disease management.</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900" b="0" i="0" u="none" strike="noStrike" cap="none" normalizeH="0" baseline="0">
                <a:ln>
                  <a:noFill/>
                </a:ln>
                <a:effectLst/>
                <a:latin typeface="Calibri" panose="020F0502020204030204" pitchFamily="34" charset="0"/>
                <a:cs typeface="Calibri" panose="020F0502020204030204" pitchFamily="34" charset="0"/>
              </a:rPr>
              <a:t>The framework is generalizable to other neurodegenerative diseases and multi-modal datasets.</a:t>
            </a:r>
          </a:p>
          <a:p>
            <a:pPr marL="0" marR="0" lvl="0" indent="0" defTabSz="914400" rtl="0" eaLnBrk="0" fontAlgn="base" latinLnBrk="0" hangingPunct="0">
              <a:lnSpc>
                <a:spcPct val="100000"/>
              </a:lnSpc>
              <a:spcBef>
                <a:spcPct val="0"/>
              </a:spcBef>
              <a:spcAft>
                <a:spcPts val="600"/>
              </a:spcAft>
              <a:buClrTx/>
              <a:buSzTx/>
              <a:buNone/>
              <a:tabLst/>
            </a:pPr>
            <a:endParaRPr kumimoji="0" lang="en-US" altLang="en-US" sz="900" b="1" i="0" u="none" strike="noStrike" cap="none" normalizeH="0" baseline="0">
              <a:ln>
                <a:noFill/>
              </a:ln>
              <a:effectLst/>
              <a:latin typeface="Calibri" panose="020F0502020204030204" pitchFamily="34" charset="0"/>
              <a:cs typeface="Calibri" panose="020F0502020204030204" pitchFamily="34" charset="0"/>
            </a:endParaRPr>
          </a:p>
          <a:p>
            <a:pPr marL="0" marR="0" lvl="0" indent="0" defTabSz="914400" rtl="0" eaLnBrk="0" fontAlgn="base" latinLnBrk="0" hangingPunct="0">
              <a:lnSpc>
                <a:spcPct val="100000"/>
              </a:lnSpc>
              <a:spcBef>
                <a:spcPct val="0"/>
              </a:spcBef>
              <a:spcAft>
                <a:spcPts val="600"/>
              </a:spcAft>
              <a:buClrTx/>
              <a:buSzTx/>
              <a:buNone/>
              <a:tabLst/>
            </a:pPr>
            <a:r>
              <a:rPr kumimoji="0" lang="en-US" altLang="en-US" sz="900" b="1" i="0" u="none" strike="noStrike" cap="none" normalizeH="0" baseline="0">
                <a:ln>
                  <a:noFill/>
                </a:ln>
                <a:effectLst/>
                <a:latin typeface="Calibri" panose="020F0502020204030204" pitchFamily="34" charset="0"/>
                <a:cs typeface="Calibri" panose="020F0502020204030204" pitchFamily="34" charset="0"/>
              </a:rPr>
              <a:t>Conclusion</a:t>
            </a:r>
            <a:r>
              <a:rPr kumimoji="0" lang="en-US" altLang="en-US" sz="900" b="0" i="0" u="none" strike="noStrike" cap="none" normalizeH="0" baseline="0">
                <a:ln>
                  <a:noFill/>
                </a:ln>
                <a:effectLst/>
                <a:latin typeface="Calibri" panose="020F0502020204030204" pitchFamily="34" charset="0"/>
                <a:cs typeface="Calibri" panose="020F0502020204030204" pitchFamily="34" charset="0"/>
              </a:rPr>
              <a:t>: WPBEM underscores the value of ensemble learning in neuroinformatics and offers potential for advancing precision medicine in early AD diagnosis.</a:t>
            </a:r>
          </a:p>
        </p:txBody>
      </p:sp>
      <p:sp>
        <p:nvSpPr>
          <p:cNvPr id="46" name="Rectangle 45">
            <a:extLst>
              <a:ext uri="{FF2B5EF4-FFF2-40B4-BE49-F238E27FC236}">
                <a16:creationId xmlns:a16="http://schemas.microsoft.com/office/drawing/2014/main" id="{4F2304C2-1AD0-4AFD-93A0-BB1D998E0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41371" y="374904"/>
            <a:ext cx="7378773" cy="6108192"/>
          </a:xfrm>
          <a:prstGeom prst="rect">
            <a:avLst/>
          </a:prstGeom>
          <a:noFill/>
          <a:ln w="6350" cap="sq" cmpd="sng" algn="ctr">
            <a:solidFill>
              <a:schemeClr val="tx1">
                <a:lumMod val="75000"/>
                <a:lumOff val="25000"/>
              </a:schemeClr>
            </a:solidFill>
            <a:prstDash val="solid"/>
            <a:miter lim="800000"/>
          </a:ln>
          <a:effectLst/>
        </p:spPr>
        <p:txBody>
          <a:bodyPr/>
          <a:lstStyle/>
          <a:p>
            <a:endParaRPr lang="en-GB"/>
          </a:p>
        </p:txBody>
      </p:sp>
    </p:spTree>
    <p:extLst>
      <p:ext uri="{BB962C8B-B14F-4D97-AF65-F5344CB8AC3E}">
        <p14:creationId xmlns:p14="http://schemas.microsoft.com/office/powerpoint/2010/main" val="37720951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Savon">
      <a:majorFont>
        <a:latin typeface="Goudy Old Style"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oudy Old Style"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TotalTime>
  <Words>791</Words>
  <Application>Microsoft Office PowerPoint</Application>
  <PresentationFormat>Widescreen</PresentationFormat>
  <Paragraphs>44</Paragraphs>
  <Slides>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Aptos</vt:lpstr>
      <vt:lpstr>Arial</vt:lpstr>
      <vt:lpstr>Calibri</vt:lpstr>
      <vt:lpstr>Garamond</vt:lpstr>
      <vt:lpstr>Goudy Old Style</vt:lpstr>
      <vt:lpstr>URWPalladioL-Ital</vt:lpstr>
      <vt:lpstr>SavonVTI</vt:lpstr>
      <vt:lpstr>Early Diagnosis of Alzheimer's using the Weighted Probability Based Ensemble Method  Bachelor Thesis</vt:lpstr>
      <vt:lpstr>Goal of  Research</vt:lpstr>
      <vt:lpstr>Results of Research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Hamse Elmi</dc:creator>
  <cp:lastModifiedBy>Hamse Elmi</cp:lastModifiedBy>
  <cp:revision>1</cp:revision>
  <dcterms:created xsi:type="dcterms:W3CDTF">2025-01-10T17:42:05Z</dcterms:created>
  <dcterms:modified xsi:type="dcterms:W3CDTF">2025-01-10T17:59:27Z</dcterms:modified>
</cp:coreProperties>
</file>