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71" r:id="rId4"/>
    <p:sldId id="268" r:id="rId5"/>
    <p:sldId id="270" r:id="rId6"/>
    <p:sldId id="26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5E4E11F4-89A1-40A8-80CD-A72BBD6E225A}">
          <p14:sldIdLst>
            <p14:sldId id="256"/>
            <p14:sldId id="266"/>
            <p14:sldId id="271"/>
            <p14:sldId id="268"/>
            <p14:sldId id="270"/>
            <p14:sldId id="269"/>
          </p14:sldIdLst>
        </p14:section>
        <p14:section name="전투 우선순위" id="{DA88B1F3-29C2-4CBC-A3D8-FA1D4EB70CA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oc8yIVULp6K+dfz3fr5kxV1y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chaeEun" initials="jc" lastIdx="1" clrIdx="0">
    <p:extLst>
      <p:ext uri="{19B8F6BF-5375-455C-9EA6-DF929625EA0E}">
        <p15:presenceInfo xmlns:p15="http://schemas.microsoft.com/office/powerpoint/2012/main" userId="fe8ef83b264e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  <a:srgbClr val="FBE5D6"/>
    <a:srgbClr val="FBE4D4"/>
    <a:srgbClr val="FF8080"/>
    <a:srgbClr val="D5E3CF"/>
    <a:srgbClr val="EAEFF7"/>
    <a:srgbClr val="D2DE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90" y="11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7T22:20:50.513" idx="1">
    <p:pos x="10" y="10"/>
    <p:text>스턴이랑 회복 우선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57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28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12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47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35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 방식 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448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대상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버프냐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디버프냐에</a:t>
            </a:r>
            <a:r>
              <a:rPr lang="ko-KR" altLang="en-US" sz="1200" dirty="0">
                <a:latin typeface="+mn-ea"/>
                <a:ea typeface="+mn-ea"/>
              </a:rPr>
              <a:t> 따라 뒤에 적용되는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+ </a:t>
            </a:r>
            <a:r>
              <a:rPr lang="ko-KR" altLang="en-US" sz="1200" dirty="0">
                <a:latin typeface="+mn-ea"/>
                <a:ea typeface="+mn-ea"/>
              </a:rPr>
              <a:t>혹은 </a:t>
            </a:r>
            <a:r>
              <a:rPr lang="en-US" altLang="ko-KR" sz="1200" dirty="0">
                <a:latin typeface="+mn-ea"/>
                <a:ea typeface="+mn-ea"/>
              </a:rPr>
              <a:t>–</a:t>
            </a:r>
            <a:r>
              <a:rPr lang="ko-KR" altLang="en-US" sz="1200" dirty="0">
                <a:latin typeface="+mn-ea"/>
                <a:ea typeface="+mn-ea"/>
              </a:rPr>
              <a:t>로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순서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버프는 기본 스킬에 버프가 적용 되는지 확인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이후 버프 적용 확률을 확인 한 뒤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에 따라 적용 방식을 확인한다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적용되는 버프 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버프는 기본 </a:t>
            </a:r>
            <a:r>
              <a:rPr lang="en-US" altLang="ko-KR" sz="1200" dirty="0" err="1">
                <a:latin typeface="+mn-ea"/>
                <a:ea typeface="+mn-ea"/>
              </a:rPr>
              <a:t>BuffsTableIndex</a:t>
            </a:r>
            <a:r>
              <a:rPr lang="ko-KR" altLang="en-US" sz="1200" dirty="0">
                <a:latin typeface="+mn-ea"/>
                <a:ea typeface="+mn-ea"/>
              </a:rPr>
              <a:t>가 다르게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되면 다른 버프로 취급한다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다른 버프는 효과가 동일해도 중첩 되어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BuffTableIndex</a:t>
            </a:r>
            <a:r>
              <a:rPr lang="ko-KR" altLang="en-US" sz="1200" dirty="0">
                <a:latin typeface="+mn-ea"/>
                <a:ea typeface="+mn-ea"/>
              </a:rPr>
              <a:t>가 같을 경우 지속시간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지속턴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만 갱신된다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53" name="Google Shape;272;p8" descr="Jax Truesight">
            <a:extLst>
              <a:ext uri="{FF2B5EF4-FFF2-40B4-BE49-F238E27FC236}">
                <a16:creationId xmlns:a16="http://schemas.microsoft.com/office/drawing/2014/main" id="{215EF5BC-1F67-F335-5C39-0AE1FAD5F0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31" t="35604" r="16774" b="1885"/>
          <a:stretch/>
        </p:blipFill>
        <p:spPr>
          <a:xfrm>
            <a:off x="1532777" y="4752617"/>
            <a:ext cx="1330337" cy="114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75;p8" descr="Caliber-O">
            <a:extLst>
              <a:ext uri="{FF2B5EF4-FFF2-40B4-BE49-F238E27FC236}">
                <a16:creationId xmlns:a16="http://schemas.microsoft.com/office/drawing/2014/main" id="{B0FFD238-AF1B-6806-BCBD-CDDA072D9A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995577" y="4556413"/>
            <a:ext cx="1569466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 적용 방식 버프 공격은 버프가 적용 되어 있는 스킬에 적용된 모든 대상에게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버프와 </a:t>
            </a:r>
            <a:r>
              <a:rPr lang="ko-KR" altLang="en-US" sz="1200" dirty="0" err="1">
                <a:latin typeface="+mn-ea"/>
                <a:ea typeface="+mn-ea"/>
              </a:rPr>
              <a:t>디버프는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BuffCheck</a:t>
            </a:r>
            <a:r>
              <a:rPr lang="ko-KR" altLang="en-US" sz="1200" dirty="0">
                <a:latin typeface="+mn-ea"/>
                <a:ea typeface="+mn-ea"/>
              </a:rPr>
              <a:t>를 통해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면 버프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면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판단한다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플레이어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쫄과</a:t>
            </a:r>
            <a:r>
              <a:rPr lang="ko-KR" altLang="en-US" sz="1200" dirty="0">
                <a:latin typeface="+mn-ea"/>
                <a:ea typeface="+mn-ea"/>
              </a:rPr>
              <a:t> 보스 몬스터가 각각 실시간 그리고 </a:t>
            </a:r>
            <a:r>
              <a:rPr lang="ko-KR" altLang="en-US" sz="1200" dirty="0" err="1">
                <a:latin typeface="+mn-ea"/>
                <a:ea typeface="+mn-ea"/>
              </a:rPr>
              <a:t>턴제로</a:t>
            </a:r>
            <a:r>
              <a:rPr lang="ko-KR" altLang="en-US" sz="1200" dirty="0">
                <a:latin typeface="+mn-ea"/>
                <a:ea typeface="+mn-ea"/>
              </a:rPr>
              <a:t> 나뉘기 때문에 뒤의 지속시간 </a:t>
            </a:r>
            <a:r>
              <a:rPr lang="en-US" altLang="ko-KR" sz="1200" dirty="0">
                <a:latin typeface="+mn-ea"/>
                <a:ea typeface="+mn-ea"/>
              </a:rPr>
              <a:t>&amp; </a:t>
            </a:r>
            <a:r>
              <a:rPr lang="ko-KR" altLang="en-US" sz="1200" dirty="0" err="1">
                <a:latin typeface="+mn-ea"/>
                <a:ea typeface="+mn-ea"/>
              </a:rPr>
              <a:t>지속턴을</a:t>
            </a:r>
            <a:r>
              <a:rPr lang="ko-KR" altLang="en-US" sz="1200" dirty="0">
                <a:latin typeface="+mn-ea"/>
                <a:ea typeface="+mn-ea"/>
              </a:rPr>
              <a:t> 통해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플레이어 혹은 보스에게 적용되는지 결정된다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60" name="Google Shape;109;p2">
            <a:extLst>
              <a:ext uri="{FF2B5EF4-FFF2-40B4-BE49-F238E27FC236}">
                <a16:creationId xmlns:a16="http://schemas.microsoft.com/office/drawing/2014/main" id="{C0F70FFB-CF22-4BBD-7EEE-9098DFC28079}"/>
              </a:ext>
            </a:extLst>
          </p:cNvPr>
          <p:cNvSpPr/>
          <p:nvPr/>
        </p:nvSpPr>
        <p:spPr>
          <a:xfrm>
            <a:off x="898079" y="3255516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 확인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10;p2">
            <a:extLst>
              <a:ext uri="{FF2B5EF4-FFF2-40B4-BE49-F238E27FC236}">
                <a16:creationId xmlns:a16="http://schemas.microsoft.com/office/drawing/2014/main" id="{17708BDE-47FC-E1D1-1BB0-D8AC1811C4A3}"/>
              </a:ext>
            </a:extLst>
          </p:cNvPr>
          <p:cNvSpPr/>
          <p:nvPr/>
        </p:nvSpPr>
        <p:spPr>
          <a:xfrm>
            <a:off x="2966605" y="3255667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확률 확인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11;p2">
            <a:extLst>
              <a:ext uri="{FF2B5EF4-FFF2-40B4-BE49-F238E27FC236}">
                <a16:creationId xmlns:a16="http://schemas.microsoft.com/office/drawing/2014/main" id="{9D4FA759-D9F5-214A-92D8-6A978D1BBDDB}"/>
              </a:ext>
            </a:extLst>
          </p:cNvPr>
          <p:cNvSpPr/>
          <p:nvPr/>
        </p:nvSpPr>
        <p:spPr>
          <a:xfrm>
            <a:off x="7103656" y="3255516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 적용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12;p2">
            <a:extLst>
              <a:ext uri="{FF2B5EF4-FFF2-40B4-BE49-F238E27FC236}">
                <a16:creationId xmlns:a16="http://schemas.microsoft.com/office/drawing/2014/main" id="{D318951B-2FB0-171C-6C7E-7F4741CA58F0}"/>
              </a:ext>
            </a:extLst>
          </p:cNvPr>
          <p:cNvSpPr/>
          <p:nvPr/>
        </p:nvSpPr>
        <p:spPr>
          <a:xfrm>
            <a:off x="5035131" y="3255516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확인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113;p2">
            <a:extLst>
              <a:ext uri="{FF2B5EF4-FFF2-40B4-BE49-F238E27FC236}">
                <a16:creationId xmlns:a16="http://schemas.microsoft.com/office/drawing/2014/main" id="{D0304FE7-A838-B3D5-8661-862C142AEF16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2081420" y="3528234"/>
            <a:ext cx="885300" cy="3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114;p2">
            <a:extLst>
              <a:ext uri="{FF2B5EF4-FFF2-40B4-BE49-F238E27FC236}">
                <a16:creationId xmlns:a16="http://schemas.microsoft.com/office/drawing/2014/main" id="{5D93A55A-D62D-218D-0E1A-64758E231A15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 rot="10800000" flipH="1">
            <a:off x="4149946" y="3528085"/>
            <a:ext cx="885300" cy="3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" name="Google Shape;115;p2">
            <a:extLst>
              <a:ext uri="{FF2B5EF4-FFF2-40B4-BE49-F238E27FC236}">
                <a16:creationId xmlns:a16="http://schemas.microsoft.com/office/drawing/2014/main" id="{D7DFBD33-E220-22D4-730B-16113D23B059}"/>
              </a:ext>
            </a:extLst>
          </p:cNvPr>
          <p:cNvCxnSpPr>
            <a:stCxn id="64" idx="3"/>
            <a:endCxn id="63" idx="1"/>
          </p:cNvCxnSpPr>
          <p:nvPr/>
        </p:nvCxnSpPr>
        <p:spPr>
          <a:xfrm>
            <a:off x="6218472" y="3528234"/>
            <a:ext cx="885300" cy="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AC1A8F-A26B-3C16-378A-E7014F893438}"/>
              </a:ext>
            </a:extLst>
          </p:cNvPr>
          <p:cNvSpPr txBox="1"/>
          <p:nvPr/>
        </p:nvSpPr>
        <p:spPr>
          <a:xfrm>
            <a:off x="585536" y="2878132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순서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1B2DF-7DD3-E4CD-B4D9-A4DB9FE635CD}"/>
              </a:ext>
            </a:extLst>
          </p:cNvPr>
          <p:cNvSpPr txBox="1"/>
          <p:nvPr/>
        </p:nvSpPr>
        <p:spPr>
          <a:xfrm>
            <a:off x="585536" y="4238664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방식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08" name="Google Shape;102;p2">
            <a:extLst>
              <a:ext uri="{FF2B5EF4-FFF2-40B4-BE49-F238E27FC236}">
                <a16:creationId xmlns:a16="http://schemas.microsoft.com/office/drawing/2014/main" id="{B5B8AA08-B2B1-4485-D3CE-C673F4203D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8260" t="11391" r="28492" b="35262"/>
          <a:stretch/>
        </p:blipFill>
        <p:spPr>
          <a:xfrm flipH="1">
            <a:off x="4009764" y="4678630"/>
            <a:ext cx="1251642" cy="1251642"/>
          </a:xfrm>
          <a:custGeom>
            <a:avLst/>
            <a:gdLst/>
            <a:ahLst/>
            <a:cxnLst/>
            <a:rect l="l" t="t" r="r" b="b"/>
            <a:pathLst>
              <a:path w="2718522" h="2718522" extrusionOk="0">
                <a:moveTo>
                  <a:pt x="0" y="0"/>
                </a:moveTo>
                <a:lnTo>
                  <a:pt x="2718522" y="0"/>
                </a:lnTo>
                <a:lnTo>
                  <a:pt x="2718522" y="2718522"/>
                </a:lnTo>
                <a:lnTo>
                  <a:pt x="0" y="2718522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09" name="Google Shape;104;p2">
            <a:extLst>
              <a:ext uri="{FF2B5EF4-FFF2-40B4-BE49-F238E27FC236}">
                <a16:creationId xmlns:a16="http://schemas.microsoft.com/office/drawing/2014/main" id="{06F7B685-879E-3B7C-4789-1750713A4D88}"/>
              </a:ext>
            </a:extLst>
          </p:cNvPr>
          <p:cNvCxnSpPr>
            <a:cxnSpLocks/>
          </p:cNvCxnSpPr>
          <p:nvPr/>
        </p:nvCxnSpPr>
        <p:spPr>
          <a:xfrm flipV="1">
            <a:off x="2517084" y="5315925"/>
            <a:ext cx="1944812" cy="11679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05;p2">
            <a:extLst>
              <a:ext uri="{FF2B5EF4-FFF2-40B4-BE49-F238E27FC236}">
                <a16:creationId xmlns:a16="http://schemas.microsoft.com/office/drawing/2014/main" id="{5B5AA79B-2B90-F8C0-CE88-979F3A7B6A69}"/>
              </a:ext>
            </a:extLst>
          </p:cNvPr>
          <p:cNvCxnSpPr>
            <a:cxnSpLocks/>
          </p:cNvCxnSpPr>
          <p:nvPr/>
        </p:nvCxnSpPr>
        <p:spPr>
          <a:xfrm flipH="1" flipV="1">
            <a:off x="4721665" y="5292692"/>
            <a:ext cx="2148829" cy="111539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7;p2">
            <a:extLst>
              <a:ext uri="{FF2B5EF4-FFF2-40B4-BE49-F238E27FC236}">
                <a16:creationId xmlns:a16="http://schemas.microsoft.com/office/drawing/2014/main" id="{43C80CBB-CC38-8903-538A-19447F43EB21}"/>
              </a:ext>
            </a:extLst>
          </p:cNvPr>
          <p:cNvSpPr txBox="1"/>
          <p:nvPr/>
        </p:nvSpPr>
        <p:spPr>
          <a:xfrm>
            <a:off x="1906161" y="5930272"/>
            <a:ext cx="165670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[110] 1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7;p2">
            <a:extLst>
              <a:ext uri="{FF2B5EF4-FFF2-40B4-BE49-F238E27FC236}">
                <a16:creationId xmlns:a16="http://schemas.microsoft.com/office/drawing/2014/main" id="{F3D41B31-E4B9-9D6C-3FB4-F6211047062B}"/>
              </a:ext>
            </a:extLst>
          </p:cNvPr>
          <p:cNvSpPr txBox="1"/>
          <p:nvPr/>
        </p:nvSpPr>
        <p:spPr>
          <a:xfrm>
            <a:off x="5618849" y="5930272"/>
            <a:ext cx="17175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[112] 2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7;p2">
            <a:extLst>
              <a:ext uri="{FF2B5EF4-FFF2-40B4-BE49-F238E27FC236}">
                <a16:creationId xmlns:a16="http://schemas.microsoft.com/office/drawing/2014/main" id="{23A7E07F-E4EC-C1E4-0F4B-C58C8EFDCD37}"/>
              </a:ext>
            </a:extLst>
          </p:cNvPr>
          <p:cNvSpPr txBox="1"/>
          <p:nvPr/>
        </p:nvSpPr>
        <p:spPr>
          <a:xfrm>
            <a:off x="3733821" y="4302174"/>
            <a:ext cx="17175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[110, 112]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790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 err="1"/>
              <a:t>EffTime</a:t>
            </a:r>
            <a:r>
              <a:rPr lang="en-US" altLang="ko-KR" dirty="0"/>
              <a:t> &amp; </a:t>
            </a:r>
            <a:r>
              <a:rPr lang="en-US" altLang="ko-KR" dirty="0" err="1"/>
              <a:t>EffTurn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476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방식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일반적인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의 경우 시간이기 때문에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시간이 지속되는 동안 </a:t>
            </a:r>
            <a:r>
              <a:rPr lang="ko-KR" altLang="en-US" sz="1200" dirty="0" err="1">
                <a:latin typeface="+mn-ea"/>
                <a:ea typeface="+mn-ea"/>
              </a:rPr>
              <a:t>디버프는</a:t>
            </a:r>
            <a:r>
              <a:rPr lang="ko-KR" altLang="en-US" sz="1200" dirty="0">
                <a:latin typeface="+mn-ea"/>
                <a:ea typeface="+mn-ea"/>
              </a:rPr>
              <a:t>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의 경우 매 턴 </a:t>
            </a:r>
            <a:r>
              <a:rPr lang="ko-KR" altLang="en-US" sz="1200" dirty="0" err="1">
                <a:latin typeface="+mn-ea"/>
                <a:ea typeface="+mn-ea"/>
              </a:rPr>
              <a:t>디버프를</a:t>
            </a:r>
            <a:r>
              <a:rPr lang="ko-KR" altLang="en-US" sz="1200" dirty="0">
                <a:latin typeface="+mn-ea"/>
                <a:ea typeface="+mn-ea"/>
              </a:rPr>
              <a:t> 체크하여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삭제 되는지 확인이 필요하다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예시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110 : </a:t>
            </a:r>
            <a:r>
              <a:rPr lang="ko-KR" altLang="en-US" sz="1200" dirty="0">
                <a:latin typeface="+mn-ea"/>
                <a:ea typeface="+mn-ea"/>
              </a:rPr>
              <a:t>스턴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en-US" altLang="ko-KR" sz="1200" dirty="0">
                <a:latin typeface="+mn-ea"/>
                <a:ea typeface="+mn-ea"/>
              </a:rPr>
              <a:t> == 3,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en-US" altLang="ko-KR" sz="1200" dirty="0">
                <a:latin typeface="+mn-ea"/>
                <a:ea typeface="+mn-ea"/>
              </a:rPr>
              <a:t> == 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111 : </a:t>
            </a:r>
            <a:r>
              <a:rPr lang="ko-KR" altLang="en-US" sz="1200" dirty="0">
                <a:latin typeface="+mn-ea"/>
                <a:ea typeface="+mn-ea"/>
              </a:rPr>
              <a:t>스턴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en-US" altLang="ko-KR" sz="1200" dirty="0">
                <a:latin typeface="+mn-ea"/>
                <a:ea typeface="+mn-ea"/>
              </a:rPr>
              <a:t> == 0,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en-US" altLang="ko-KR" sz="1200" dirty="0">
                <a:latin typeface="+mn-ea"/>
                <a:ea typeface="+mn-ea"/>
              </a:rPr>
              <a:t> == 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112 : </a:t>
            </a:r>
            <a:r>
              <a:rPr lang="ko-KR" altLang="en-US" sz="1200" dirty="0" err="1">
                <a:latin typeface="+mn-ea"/>
                <a:ea typeface="+mn-ea"/>
              </a:rPr>
              <a:t>독뎀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en-US" altLang="ko-KR" sz="1200" dirty="0">
                <a:latin typeface="+mn-ea"/>
                <a:ea typeface="+mn-ea"/>
              </a:rPr>
              <a:t> ==12,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en-US" altLang="ko-KR" sz="1200" dirty="0">
                <a:latin typeface="+mn-ea"/>
                <a:ea typeface="+mn-ea"/>
              </a:rPr>
              <a:t> == 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3" name="Google Shape;272;p8" descr="Jax Truesight">
            <a:extLst>
              <a:ext uri="{FF2B5EF4-FFF2-40B4-BE49-F238E27FC236}">
                <a16:creationId xmlns:a16="http://schemas.microsoft.com/office/drawing/2014/main" id="{215EF5BC-1F67-F335-5C39-0AE1FAD5F0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31" t="35604" r="16774" b="1885"/>
          <a:stretch/>
        </p:blipFill>
        <p:spPr>
          <a:xfrm>
            <a:off x="1532777" y="4752617"/>
            <a:ext cx="1330337" cy="114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75;p8" descr="Caliber-O">
            <a:extLst>
              <a:ext uri="{FF2B5EF4-FFF2-40B4-BE49-F238E27FC236}">
                <a16:creationId xmlns:a16="http://schemas.microsoft.com/office/drawing/2014/main" id="{B0FFD238-AF1B-6806-BCBD-CDDA072D9A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995577" y="4529518"/>
            <a:ext cx="1569466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지속되는 시간으로 플레이어와 </a:t>
            </a:r>
            <a:r>
              <a:rPr lang="ko-KR" altLang="en-US" sz="1200" dirty="0" err="1">
                <a:latin typeface="+mn-ea"/>
                <a:ea typeface="+mn-ea"/>
              </a:rPr>
              <a:t>쫄몹에게만</a:t>
            </a:r>
            <a:r>
              <a:rPr lang="ko-KR" altLang="en-US" sz="1200" dirty="0">
                <a:latin typeface="+mn-ea"/>
                <a:ea typeface="+mn-ea"/>
              </a:rPr>
              <a:t> 적용되며 효과를 받은 대상이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ko-KR" altLang="en-US" sz="1200" dirty="0" err="1">
                <a:latin typeface="+mn-ea"/>
                <a:ea typeface="+mn-ea"/>
              </a:rPr>
              <a:t>적혀있는</a:t>
            </a:r>
            <a:r>
              <a:rPr lang="ko-KR" altLang="en-US" sz="1200" dirty="0">
                <a:latin typeface="+mn-ea"/>
                <a:ea typeface="+mn-ea"/>
              </a:rPr>
              <a:t> 초 만큼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지속 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지속되는 턴으로 보스 몬스터에게만 적용되며 효과를 받은 대상이 </a:t>
            </a: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ko-KR" altLang="en-US" sz="1200" dirty="0" err="1">
                <a:latin typeface="+mn-ea"/>
                <a:ea typeface="+mn-ea"/>
              </a:rPr>
              <a:t>적혀있는</a:t>
            </a:r>
            <a:r>
              <a:rPr lang="ko-KR" altLang="en-US" sz="1200" dirty="0">
                <a:latin typeface="+mn-ea"/>
                <a:ea typeface="+mn-ea"/>
              </a:rPr>
              <a:t> 턴만큼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지속된다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을 다 가지고 있을 경우 적용되는 대상에 따라 지속시간을 적용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1B2DF-7DD3-E4CD-B4D9-A4DB9FE635CD}"/>
              </a:ext>
            </a:extLst>
          </p:cNvPr>
          <p:cNvSpPr txBox="1"/>
          <p:nvPr/>
        </p:nvSpPr>
        <p:spPr>
          <a:xfrm>
            <a:off x="585536" y="4238664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방식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08" name="Google Shape;102;p2">
            <a:extLst>
              <a:ext uri="{FF2B5EF4-FFF2-40B4-BE49-F238E27FC236}">
                <a16:creationId xmlns:a16="http://schemas.microsoft.com/office/drawing/2014/main" id="{B5B8AA08-B2B1-4485-D3CE-C673F4203D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8260" t="11391" r="28492" b="35262"/>
          <a:stretch/>
        </p:blipFill>
        <p:spPr>
          <a:xfrm flipH="1">
            <a:off x="4009764" y="4678630"/>
            <a:ext cx="1251642" cy="1251642"/>
          </a:xfrm>
          <a:custGeom>
            <a:avLst/>
            <a:gdLst/>
            <a:ahLst/>
            <a:cxnLst/>
            <a:rect l="l" t="t" r="r" b="b"/>
            <a:pathLst>
              <a:path w="2718522" h="2718522" extrusionOk="0">
                <a:moveTo>
                  <a:pt x="0" y="0"/>
                </a:moveTo>
                <a:lnTo>
                  <a:pt x="2718522" y="0"/>
                </a:lnTo>
                <a:lnTo>
                  <a:pt x="2718522" y="2718522"/>
                </a:lnTo>
                <a:lnTo>
                  <a:pt x="0" y="2718522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09" name="Google Shape;104;p2">
            <a:extLst>
              <a:ext uri="{FF2B5EF4-FFF2-40B4-BE49-F238E27FC236}">
                <a16:creationId xmlns:a16="http://schemas.microsoft.com/office/drawing/2014/main" id="{06F7B685-879E-3B7C-4789-1750713A4D88}"/>
              </a:ext>
            </a:extLst>
          </p:cNvPr>
          <p:cNvCxnSpPr>
            <a:cxnSpLocks/>
          </p:cNvCxnSpPr>
          <p:nvPr/>
        </p:nvCxnSpPr>
        <p:spPr>
          <a:xfrm flipV="1">
            <a:off x="2517084" y="5315925"/>
            <a:ext cx="1944812" cy="11679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110" name="Google Shape;105;p2">
            <a:extLst>
              <a:ext uri="{FF2B5EF4-FFF2-40B4-BE49-F238E27FC236}">
                <a16:creationId xmlns:a16="http://schemas.microsoft.com/office/drawing/2014/main" id="{5B5AA79B-2B90-F8C0-CE88-979F3A7B6A69}"/>
              </a:ext>
            </a:extLst>
          </p:cNvPr>
          <p:cNvCxnSpPr>
            <a:cxnSpLocks/>
          </p:cNvCxnSpPr>
          <p:nvPr/>
        </p:nvCxnSpPr>
        <p:spPr>
          <a:xfrm flipH="1" flipV="1">
            <a:off x="4778356" y="5304451"/>
            <a:ext cx="2092138" cy="72885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triangle" w="sm" len="sm"/>
            <a:tailEnd type="none" w="med" len="med"/>
          </a:ln>
        </p:spPr>
      </p:cxnSp>
      <p:sp>
        <p:nvSpPr>
          <p:cNvPr id="111" name="Google Shape;117;p2">
            <a:extLst>
              <a:ext uri="{FF2B5EF4-FFF2-40B4-BE49-F238E27FC236}">
                <a16:creationId xmlns:a16="http://schemas.microsoft.com/office/drawing/2014/main" id="{43C80CBB-CC38-8903-538A-19447F43EB21}"/>
              </a:ext>
            </a:extLst>
          </p:cNvPr>
          <p:cNvSpPr txBox="1"/>
          <p:nvPr/>
        </p:nvSpPr>
        <p:spPr>
          <a:xfrm>
            <a:off x="1185422" y="5811019"/>
            <a:ext cx="20318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 : 3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초간 스턴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 :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112 : 12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초간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독데미지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7;p2">
            <a:extLst>
              <a:ext uri="{FF2B5EF4-FFF2-40B4-BE49-F238E27FC236}">
                <a16:creationId xmlns:a16="http://schemas.microsoft.com/office/drawing/2014/main" id="{23A7E07F-E4EC-C1E4-0F4B-C58C8EFDCD37}"/>
              </a:ext>
            </a:extLst>
          </p:cNvPr>
          <p:cNvSpPr txBox="1"/>
          <p:nvPr/>
        </p:nvSpPr>
        <p:spPr>
          <a:xfrm>
            <a:off x="3389114" y="4421540"/>
            <a:ext cx="24069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[110, 111, 112]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17;p2">
            <a:extLst>
              <a:ext uri="{FF2B5EF4-FFF2-40B4-BE49-F238E27FC236}">
                <a16:creationId xmlns:a16="http://schemas.microsoft.com/office/drawing/2014/main" id="{9B08B5E7-D7EE-6A7C-C395-DCF65347843C}"/>
              </a:ext>
            </a:extLst>
          </p:cNvPr>
          <p:cNvSpPr txBox="1"/>
          <p:nvPr/>
        </p:nvSpPr>
        <p:spPr>
          <a:xfrm>
            <a:off x="5982705" y="5811019"/>
            <a:ext cx="20318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 :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 : 1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턴 스턴 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112 : 3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턴간 독 데미지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5F8B6-7A66-0AD1-D68A-AA77D4B25E05}"/>
              </a:ext>
            </a:extLst>
          </p:cNvPr>
          <p:cNvSpPr txBox="1"/>
          <p:nvPr/>
        </p:nvSpPr>
        <p:spPr>
          <a:xfrm>
            <a:off x="1460707" y="4522372"/>
            <a:ext cx="125164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latin typeface="+mn-ea"/>
                <a:ea typeface="+mn-ea"/>
              </a:rPr>
              <a:t>쫄몹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13D77-9BE9-163D-4241-347C1E4C086E}"/>
              </a:ext>
            </a:extLst>
          </p:cNvPr>
          <p:cNvSpPr txBox="1"/>
          <p:nvPr/>
        </p:nvSpPr>
        <p:spPr>
          <a:xfrm>
            <a:off x="6134789" y="4477547"/>
            <a:ext cx="125164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보스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20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485295" y="1534879"/>
            <a:ext cx="3655516" cy="282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효과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1~5</a:t>
            </a:r>
            <a:r>
              <a:rPr lang="ko-KR" altLang="en-US" sz="1200" dirty="0">
                <a:latin typeface="+mn-ea"/>
                <a:ea typeface="+mn-ea"/>
              </a:rPr>
              <a:t>의 능력치 증감은 기능에서 </a:t>
            </a:r>
            <a:r>
              <a:rPr lang="en-US" altLang="ko-KR" sz="1200" dirty="0">
                <a:latin typeface="+mn-ea"/>
                <a:ea typeface="+mn-ea"/>
              </a:rPr>
              <a:t>Ture</a:t>
            </a:r>
            <a:r>
              <a:rPr lang="ko-KR" altLang="en-US" sz="1200" dirty="0">
                <a:latin typeface="+mn-ea"/>
                <a:ea typeface="+mn-ea"/>
              </a:rPr>
              <a:t>일 때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버프로 적용 되고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일 때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6~9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ko-KR" altLang="en-US" sz="1200" dirty="0" err="1">
                <a:latin typeface="+mn-ea"/>
                <a:ea typeface="+mn-ea"/>
              </a:rPr>
              <a:t>디버프로만</a:t>
            </a:r>
            <a:r>
              <a:rPr lang="ko-KR" altLang="en-US" sz="1200" dirty="0">
                <a:latin typeface="+mn-ea"/>
                <a:ea typeface="+mn-ea"/>
              </a:rPr>
              <a:t> 적용되며 </a:t>
            </a:r>
            <a:r>
              <a:rPr lang="en-US" altLang="ko-KR" sz="1200" dirty="0" err="1">
                <a:latin typeface="+mn-ea"/>
                <a:ea typeface="+mn-ea"/>
              </a:rPr>
              <a:t>CheckBuff</a:t>
            </a:r>
            <a:r>
              <a:rPr lang="ko-KR" altLang="en-US" sz="1200" dirty="0">
                <a:latin typeface="+mn-ea"/>
                <a:ea typeface="+mn-ea"/>
              </a:rPr>
              <a:t>에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영향을 받지 않고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로 취급한다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10~12</a:t>
            </a:r>
            <a:r>
              <a:rPr lang="ko-KR" altLang="en-US" sz="1200" dirty="0">
                <a:latin typeface="+mn-ea"/>
                <a:ea typeface="+mn-ea"/>
              </a:rPr>
              <a:t>는 버프로만 적용되며 </a:t>
            </a:r>
            <a:r>
              <a:rPr lang="en-US" altLang="ko-KR" sz="1200" dirty="0" err="1">
                <a:latin typeface="+mn-ea"/>
                <a:ea typeface="+mn-ea"/>
              </a:rPr>
              <a:t>CheckBuff</a:t>
            </a:r>
            <a:r>
              <a:rPr lang="ko-KR" altLang="en-US" sz="1200" dirty="0">
                <a:latin typeface="+mn-ea"/>
                <a:ea typeface="+mn-ea"/>
              </a:rPr>
              <a:t>에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영향을 받지 않고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로 취급한다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13</a:t>
            </a:r>
            <a:r>
              <a:rPr lang="ko-KR" altLang="en-US" sz="1200" dirty="0">
                <a:latin typeface="+mn-ea"/>
                <a:ea typeface="+mn-ea"/>
              </a:rPr>
              <a:t>은 보스만 사용 가능하며 </a:t>
            </a:r>
            <a:r>
              <a:rPr lang="en-US" altLang="ko-KR" sz="1200" dirty="0" err="1">
                <a:latin typeface="+mn-ea"/>
                <a:ea typeface="+mn-ea"/>
              </a:rPr>
              <a:t>CheckBuff</a:t>
            </a:r>
            <a:r>
              <a:rPr lang="ko-KR" altLang="en-US" sz="1200" dirty="0">
                <a:latin typeface="+mn-ea"/>
                <a:ea typeface="+mn-ea"/>
              </a:rPr>
              <a:t>에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영향을 받지 않고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로 취급 되며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SummonMon</a:t>
            </a:r>
            <a:r>
              <a:rPr lang="ko-KR" altLang="en-US" sz="1200" dirty="0">
                <a:latin typeface="+mn-ea"/>
                <a:ea typeface="+mn-ea"/>
              </a:rPr>
              <a:t>에 지정된 몬스터를 소환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BuffEffect</a:t>
            </a:r>
            <a:r>
              <a:rPr lang="ko-KR" altLang="en-US" sz="1200" dirty="0">
                <a:latin typeface="+mn-ea"/>
                <a:ea typeface="+mn-ea"/>
              </a:rPr>
              <a:t>에 적용되는 종류는 아래와 같다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아래의 표의 색에 따라 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디버프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보스 전용 스킬로 나뉜다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</p:txBody>
      </p:sp>
      <p:graphicFrame>
        <p:nvGraphicFramePr>
          <p:cNvPr id="32" name="Google Shape;133;p3">
            <a:extLst>
              <a:ext uri="{FF2B5EF4-FFF2-40B4-BE49-F238E27FC236}">
                <a16:creationId xmlns:a16="http://schemas.microsoft.com/office/drawing/2014/main" id="{CD5AC1CC-2277-EA5D-C626-CAB10DE97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272931"/>
              </p:ext>
            </p:extLst>
          </p:nvPr>
        </p:nvGraphicFramePr>
        <p:xfrm>
          <a:off x="644879" y="2399645"/>
          <a:ext cx="7668775" cy="25570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6694"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err="1"/>
                        <a:t>BuffEffect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/>
                        <a:t>int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공격력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방어력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방어력에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이동 속도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이속에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치명타 확률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확률에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치명타 배율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배율에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스턴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행동을 막는다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도트 피해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주어진 시간동안 대상에게 일정 피해를 준다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넉백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적용된 대상을 스킬 중심에서부터 밖으로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밀어낸다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밀어내기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스킬이 발동된 시간 동안 범위 안에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쫄이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들어오지 못한다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무적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버프가 적용되고 있는 동안 모든 피해 무효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즉시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대상의 체력을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도트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주기 만큼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지속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소환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SummonMon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지정 되어있는 쫄 몬스터를 스킬의 중앙에 소환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9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 형태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485295" y="1534879"/>
            <a:ext cx="3655516" cy="421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효과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도트의 효과의 경우 </a:t>
            </a: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가 효과의 주기가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예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면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초 마다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en-US" altLang="ko-KR" sz="1200" dirty="0">
                <a:latin typeface="+mn-ea"/>
                <a:ea typeface="+mn-ea"/>
              </a:rPr>
              <a:t> * </a:t>
            </a:r>
            <a:r>
              <a:rPr lang="en-US" altLang="ko-KR" sz="1200" dirty="0" err="1">
                <a:latin typeface="+mn-ea"/>
                <a:ea typeface="+mn-ea"/>
              </a:rPr>
              <a:t>Atk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만큼 피해 혹은 회복을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값에는 적용되지 않는다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보스 적용 예외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넉백의</a:t>
            </a:r>
            <a:r>
              <a:rPr lang="ko-KR" altLang="en-US" sz="1200" dirty="0">
                <a:latin typeface="+mn-ea"/>
                <a:ea typeface="+mn-ea"/>
              </a:rPr>
              <a:t> 경우 보스 몬스터에게는 어떠한 영향을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주지 않는다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보스의 도트 피해 </a:t>
            </a:r>
            <a:r>
              <a:rPr lang="en-US" altLang="ko-KR" sz="1200" dirty="0">
                <a:latin typeface="+mn-ea"/>
                <a:ea typeface="+mn-ea"/>
              </a:rPr>
              <a:t>&amp; </a:t>
            </a:r>
            <a:r>
              <a:rPr lang="ko-KR" altLang="en-US" sz="1200" dirty="0">
                <a:latin typeface="+mn-ea"/>
                <a:ea typeface="+mn-ea"/>
              </a:rPr>
              <a:t>회복은 </a:t>
            </a:r>
            <a:r>
              <a:rPr lang="en-US" altLang="ko-KR" sz="1200" dirty="0">
                <a:latin typeface="+mn-ea"/>
                <a:ea typeface="+mn-ea"/>
              </a:rPr>
              <a:t>DoT</a:t>
            </a:r>
            <a:r>
              <a:rPr lang="ko-KR" altLang="en-US" sz="1200" dirty="0">
                <a:latin typeface="+mn-ea"/>
                <a:ea typeface="+mn-ea"/>
              </a:rPr>
              <a:t>에 영향을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받지 않고 버프가 지속되는 매 턴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만큼 영향을 준다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보스의 스턴의 경우 스턴이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회 소모될 때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만큼 </a:t>
            </a:r>
            <a:r>
              <a:rPr lang="ko-KR" altLang="en-US" sz="1200" dirty="0" err="1">
                <a:latin typeface="+mn-ea"/>
                <a:ea typeface="+mn-ea"/>
              </a:rPr>
              <a:t>스테미너를</a:t>
            </a:r>
            <a:r>
              <a:rPr lang="ko-KR" altLang="en-US" sz="1200" dirty="0">
                <a:latin typeface="+mn-ea"/>
                <a:ea typeface="+mn-ea"/>
              </a:rPr>
              <a:t> 소모한다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는 앞선 </a:t>
            </a:r>
            <a:r>
              <a:rPr lang="en-US" altLang="ko-KR" sz="1200" dirty="0" err="1">
                <a:latin typeface="+mn-ea"/>
                <a:ea typeface="+mn-ea"/>
              </a:rPr>
              <a:t>BuffEffect</a:t>
            </a:r>
            <a:r>
              <a:rPr lang="ko-KR" altLang="en-US" sz="1200" dirty="0">
                <a:latin typeface="+mn-ea"/>
                <a:ea typeface="+mn-ea"/>
              </a:rPr>
              <a:t>와 </a:t>
            </a:r>
            <a:r>
              <a:rPr lang="en-US" altLang="ko-KR" sz="1200" dirty="0" err="1">
                <a:latin typeface="+mn-ea"/>
                <a:ea typeface="+mn-ea"/>
              </a:rPr>
              <a:t>EffType</a:t>
            </a:r>
            <a:r>
              <a:rPr lang="ko-KR" altLang="en-US" sz="1200" dirty="0">
                <a:latin typeface="+mn-ea"/>
                <a:ea typeface="+mn-ea"/>
              </a:rPr>
              <a:t>에 따라 크게 변동 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기본은 </a:t>
            </a:r>
            <a:r>
              <a:rPr lang="en-US" altLang="ko-KR" sz="1200" dirty="0" err="1">
                <a:latin typeface="+mn-ea"/>
                <a:ea typeface="+mn-ea"/>
              </a:rPr>
              <a:t>EffType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일 경우 고정 값</a:t>
            </a:r>
            <a:r>
              <a:rPr lang="en-US" altLang="ko-KR" sz="1200" dirty="0">
                <a:latin typeface="+mn-ea"/>
                <a:ea typeface="+mn-ea"/>
              </a:rPr>
              <a:t>[Char/Boss]</a:t>
            </a:r>
            <a:r>
              <a:rPr lang="ko-KR" altLang="en-US" sz="1200" dirty="0">
                <a:latin typeface="+mn-ea"/>
                <a:ea typeface="+mn-ea"/>
              </a:rPr>
              <a:t>의 직접 공격력을 고정 값으로 깎는다</a:t>
            </a:r>
            <a:r>
              <a:rPr lang="en-US" altLang="ko-KR" sz="1200" dirty="0">
                <a:latin typeface="+mn-ea"/>
                <a:ea typeface="+mn-ea"/>
              </a:rPr>
              <a:t>. False</a:t>
            </a:r>
            <a:r>
              <a:rPr lang="ko-KR" altLang="en-US" sz="1200" dirty="0">
                <a:latin typeface="+mn-ea"/>
                <a:ea typeface="+mn-ea"/>
              </a:rPr>
              <a:t>일 경우 배율로 감소 시킨다</a:t>
            </a:r>
            <a:r>
              <a:rPr lang="en-US" altLang="ko-KR" sz="1200" dirty="0">
                <a:latin typeface="+mn-ea"/>
                <a:ea typeface="+mn-ea"/>
              </a:rPr>
              <a:t>. [Power</a:t>
            </a:r>
            <a:r>
              <a:rPr lang="ko-KR" altLang="en-US" sz="1200" dirty="0">
                <a:latin typeface="+mn-ea"/>
                <a:ea typeface="+mn-ea"/>
              </a:rPr>
              <a:t>값에 영향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도트 피해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회복은 </a:t>
            </a:r>
            <a:r>
              <a:rPr lang="en-US" altLang="ko-KR" sz="1200" dirty="0" err="1">
                <a:latin typeface="+mn-ea"/>
                <a:ea typeface="+mn-ea"/>
              </a:rPr>
              <a:t>EffectTye</a:t>
            </a:r>
            <a:r>
              <a:rPr lang="ko-KR" altLang="en-US" sz="1200" dirty="0">
                <a:latin typeface="+mn-ea"/>
                <a:ea typeface="+mn-ea"/>
              </a:rPr>
              <a:t>에 영향을 받지 않고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는 시전자의 </a:t>
            </a:r>
            <a:r>
              <a:rPr lang="en-US" altLang="ko-KR" sz="1200" dirty="0" err="1">
                <a:latin typeface="+mn-ea"/>
                <a:ea typeface="+mn-ea"/>
              </a:rPr>
              <a:t>Atk</a:t>
            </a:r>
            <a:r>
              <a:rPr lang="ko-KR" altLang="en-US" sz="1200" dirty="0">
                <a:latin typeface="+mn-ea"/>
                <a:ea typeface="+mn-ea"/>
              </a:rPr>
              <a:t>의 배율로 피해와 회복을 진행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또 </a:t>
            </a: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 값 을 주기로 효과가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넉백은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만큼 대상을 중앙에서 밖으로 밀어 낸다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즉시 회복은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*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>
                <a:latin typeface="+mn-ea"/>
                <a:ea typeface="+mn-ea"/>
              </a:rPr>
              <a:t>시전자의 </a:t>
            </a:r>
            <a:r>
              <a:rPr lang="en-US" altLang="ko-KR" sz="1200" dirty="0" err="1">
                <a:latin typeface="+mn-ea"/>
                <a:ea typeface="+mn-ea"/>
              </a:rPr>
              <a:t>Atk</a:t>
            </a:r>
            <a:r>
              <a:rPr lang="en-US" altLang="ko-KR" sz="1200" dirty="0">
                <a:latin typeface="+mn-ea"/>
                <a:ea typeface="+mn-ea"/>
              </a:rPr>
              <a:t>] </a:t>
            </a:r>
            <a:r>
              <a:rPr lang="ko-KR" altLang="en-US" sz="1200" dirty="0">
                <a:latin typeface="+mn-ea"/>
                <a:ea typeface="+mn-ea"/>
              </a:rPr>
              <a:t>값 만큼 회복 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5" name="Google Shape;133;p3">
            <a:extLst>
              <a:ext uri="{FF2B5EF4-FFF2-40B4-BE49-F238E27FC236}">
                <a16:creationId xmlns:a16="http://schemas.microsoft.com/office/drawing/2014/main" id="{DA38318F-A1E8-9E75-AA10-A560B3BB3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33684"/>
              </p:ext>
            </p:extLst>
          </p:nvPr>
        </p:nvGraphicFramePr>
        <p:xfrm>
          <a:off x="644879" y="3724508"/>
          <a:ext cx="7668775" cy="25570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6694"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err="1"/>
                        <a:t>BuffEffect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/>
                        <a:t>int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공격력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방어력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방어력에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이동 속도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이속에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치명타 확률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확률에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치명타 배율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배율에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스턴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행동을 막는다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도트 피해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DoT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주기 만큼 대상에게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 피해를 준다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넉백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적용된 대상을 스킬 중심에서부터 밖으로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밀어낸다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밀어내기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스킬이 발동된 시간 동안 범위 안에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쫄이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들어오지 못한다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무적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버프가 적용되고 있는 동안 모든 피해 무효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즉시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대상의 체력을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도트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주기 만큼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지속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소환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SummonMon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지정 되어있는 쫄 몬스터를 스킬의 중앙에 소환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 순위 </a:t>
            </a:r>
            <a:r>
              <a:rPr lang="en-US" altLang="ko-KR" dirty="0"/>
              <a:t>&amp; </a:t>
            </a:r>
            <a:r>
              <a:rPr lang="ko-KR" altLang="en-US" dirty="0"/>
              <a:t>이펙트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적용되는 버프는 항상 합연산을 우선으로 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버프에 적용되는 이펙트는 </a:t>
            </a: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EffAppealPrf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EffPosDelay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로 관리한다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Pos</a:t>
            </a:r>
            <a:r>
              <a:rPr lang="ko-KR" altLang="en-US" sz="1200" dirty="0">
                <a:latin typeface="+mn-ea"/>
                <a:ea typeface="+mn-ea"/>
              </a:rPr>
              <a:t>가 포함된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개는 </a:t>
            </a:r>
            <a:r>
              <a:rPr lang="en-US" altLang="ko-KR" sz="1200" dirty="0">
                <a:latin typeface="+mn-ea"/>
                <a:ea typeface="+mn-ea"/>
              </a:rPr>
              <a:t>1~3</a:t>
            </a:r>
            <a:r>
              <a:rPr lang="ko-KR" altLang="en-US" sz="1200" dirty="0">
                <a:latin typeface="+mn-ea"/>
                <a:ea typeface="+mn-ea"/>
              </a:rPr>
              <a:t>으로 구분되며 구분된 위치에 </a:t>
            </a:r>
            <a:r>
              <a:rPr lang="en-US" altLang="ko-KR" sz="1200" dirty="0" err="1">
                <a:latin typeface="+mn-ea"/>
                <a:ea typeface="+mn-ea"/>
              </a:rPr>
              <a:t>Prf</a:t>
            </a:r>
            <a:r>
              <a:rPr lang="ko-KR" altLang="en-US" sz="1200" dirty="0">
                <a:latin typeface="+mn-ea"/>
                <a:ea typeface="+mn-ea"/>
              </a:rPr>
              <a:t>에 해당하는 이펙트가 지속시간 동안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*</a:t>
            </a:r>
            <a:r>
              <a:rPr lang="en-US" altLang="ko-KR" sz="1200" dirty="0" err="1">
                <a:latin typeface="+mn-ea"/>
                <a:ea typeface="+mn-ea"/>
              </a:rPr>
              <a:t>Prf</a:t>
            </a:r>
            <a:r>
              <a:rPr lang="ko-KR" altLang="en-US" sz="1200" dirty="0">
                <a:latin typeface="+mn-ea"/>
                <a:ea typeface="+mn-ea"/>
              </a:rPr>
              <a:t>에 해당하는 </a:t>
            </a:r>
            <a:r>
              <a:rPr lang="ko-KR" altLang="en-US" sz="1200" dirty="0" err="1">
                <a:latin typeface="+mn-ea"/>
                <a:ea typeface="+mn-ea"/>
              </a:rPr>
              <a:t>이펙트트</a:t>
            </a:r>
            <a:r>
              <a:rPr lang="ko-KR" altLang="en-US" sz="1200" dirty="0">
                <a:latin typeface="+mn-ea"/>
                <a:ea typeface="+mn-ea"/>
              </a:rPr>
              <a:t> 인덱스를 가져 온다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7" name="Google Shape;272;p8" descr="Jax Truesight">
            <a:extLst>
              <a:ext uri="{FF2B5EF4-FFF2-40B4-BE49-F238E27FC236}">
                <a16:creationId xmlns:a16="http://schemas.microsoft.com/office/drawing/2014/main" id="{C9B7BA72-F603-EBCB-FC27-D0E6F1C8C8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31" t="35604" r="16774" b="1885"/>
          <a:stretch/>
        </p:blipFill>
        <p:spPr>
          <a:xfrm>
            <a:off x="1158598" y="2933714"/>
            <a:ext cx="2704207" cy="231789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BD5D98-6B1E-41FB-AFEE-6F9B7B945B62}"/>
              </a:ext>
            </a:extLst>
          </p:cNvPr>
          <p:cNvSpPr txBox="1"/>
          <p:nvPr/>
        </p:nvSpPr>
        <p:spPr>
          <a:xfrm>
            <a:off x="8485295" y="1534879"/>
            <a:ext cx="3655516" cy="421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방식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ko-KR" altLang="en-US" sz="1200" dirty="0">
                <a:latin typeface="+mn-ea"/>
                <a:ea typeface="+mn-ea"/>
              </a:rPr>
              <a:t>는 즉발형 이펙트로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될 때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회성으로 발현하고 사라지는 이펙트의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위치를 지정한다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EffAppealPrf</a:t>
            </a:r>
            <a:r>
              <a:rPr lang="ko-KR" altLang="en-US" sz="1200" dirty="0">
                <a:latin typeface="+mn-ea"/>
                <a:ea typeface="+mn-ea"/>
              </a:rPr>
              <a:t>는 위의 </a:t>
            </a: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ko-KR" altLang="en-US" sz="1200" dirty="0">
                <a:latin typeface="+mn-ea"/>
                <a:ea typeface="+mn-ea"/>
              </a:rPr>
              <a:t>의 위치에 해당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이펙트를 플레이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EffPosDelay</a:t>
            </a:r>
            <a:r>
              <a:rPr lang="ko-KR" altLang="en-US" sz="1200" dirty="0">
                <a:latin typeface="+mn-ea"/>
                <a:ea typeface="+mn-ea"/>
              </a:rPr>
              <a:t>는 지속형 이펙트로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중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이 끝나지 않았을 때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되는 </a:t>
            </a: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가 플레이 되는 위치를 지정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에 지정된 이펙트는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이 종료 </a:t>
            </a:r>
            <a:r>
              <a:rPr lang="ko-KR" altLang="en-US" sz="1200" dirty="0" err="1">
                <a:latin typeface="+mn-ea"/>
                <a:ea typeface="+mn-ea"/>
              </a:rPr>
              <a:t>될때</a:t>
            </a:r>
            <a:r>
              <a:rPr lang="ko-KR" altLang="en-US" sz="1200" dirty="0">
                <a:latin typeface="+mn-ea"/>
                <a:ea typeface="+mn-ea"/>
              </a:rPr>
              <a:t> 까지 이펙트가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 버프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 적용과 동시에 추가에 표시된 버프를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바로 적용한다</a:t>
            </a:r>
            <a:r>
              <a:rPr lang="en-US" altLang="ko-KR" sz="1200" dirty="0">
                <a:latin typeface="+mn-ea"/>
                <a:ea typeface="+mn-ea"/>
              </a:rPr>
              <a:t>. [</a:t>
            </a:r>
            <a:r>
              <a:rPr lang="ko-KR" altLang="en-US" sz="1200" dirty="0">
                <a:latin typeface="+mn-ea"/>
                <a:ea typeface="+mn-ea"/>
              </a:rPr>
              <a:t>추가 스킬과 동일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76ECE0-DE08-E86E-3A10-43FFACBD8281}"/>
              </a:ext>
            </a:extLst>
          </p:cNvPr>
          <p:cNvSpPr/>
          <p:nvPr/>
        </p:nvSpPr>
        <p:spPr>
          <a:xfrm>
            <a:off x="2445843" y="5066964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0D48F00-5960-96E4-BF2F-35E782C19EA7}"/>
              </a:ext>
            </a:extLst>
          </p:cNvPr>
          <p:cNvSpPr/>
          <p:nvPr/>
        </p:nvSpPr>
        <p:spPr>
          <a:xfrm>
            <a:off x="2426703" y="3960604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07F784C-AA25-C9E0-99DB-F81996594119}"/>
              </a:ext>
            </a:extLst>
          </p:cNvPr>
          <p:cNvSpPr/>
          <p:nvPr/>
        </p:nvSpPr>
        <p:spPr>
          <a:xfrm>
            <a:off x="2468702" y="3189063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2C710-A09C-FF10-F120-69A0EB4476C7}"/>
              </a:ext>
            </a:extLst>
          </p:cNvPr>
          <p:cNvSpPr txBox="1"/>
          <p:nvPr/>
        </p:nvSpPr>
        <p:spPr>
          <a:xfrm>
            <a:off x="3872123" y="3064251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 </a:t>
            </a:r>
            <a:r>
              <a:rPr lang="ko-KR" altLang="en-US" sz="1200" b="1" dirty="0">
                <a:latin typeface="+mn-ea"/>
                <a:ea typeface="+mn-ea"/>
              </a:rPr>
              <a:t>머리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74A98-9890-C137-AA0B-EB185AF76468}"/>
              </a:ext>
            </a:extLst>
          </p:cNvPr>
          <p:cNvSpPr txBox="1"/>
          <p:nvPr/>
        </p:nvSpPr>
        <p:spPr>
          <a:xfrm>
            <a:off x="3872123" y="3841417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2. </a:t>
            </a:r>
            <a:r>
              <a:rPr lang="ko-KR" altLang="en-US" sz="1200" b="1" dirty="0">
                <a:latin typeface="+mn-ea"/>
                <a:ea typeface="+mn-ea"/>
              </a:rPr>
              <a:t>몸통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D7092-7733-7627-85DB-6642345790D5}"/>
              </a:ext>
            </a:extLst>
          </p:cNvPr>
          <p:cNvSpPr txBox="1"/>
          <p:nvPr/>
        </p:nvSpPr>
        <p:spPr>
          <a:xfrm>
            <a:off x="3872123" y="4947175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3. </a:t>
            </a:r>
            <a:r>
              <a:rPr lang="ko-KR" altLang="en-US" sz="1200" b="1" dirty="0">
                <a:latin typeface="+mn-ea"/>
                <a:ea typeface="+mn-ea"/>
              </a:rPr>
              <a:t>다리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14B571-B20D-B01D-F960-D2A45AAA4F64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>
          <a:xfrm>
            <a:off x="2552700" y="3231060"/>
            <a:ext cx="13194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BBD1D4-C3D6-8812-FBD8-96C3F66193F5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2510701" y="4002601"/>
            <a:ext cx="1361422" cy="5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3C250F-4621-DFFC-1718-910801123A88}"/>
              </a:ext>
            </a:extLst>
          </p:cNvPr>
          <p:cNvCxnSpPr>
            <a:cxnSpLocks/>
            <a:stCxn id="3" idx="6"/>
            <a:endCxn id="24" idx="1"/>
          </p:cNvCxnSpPr>
          <p:nvPr/>
        </p:nvCxnSpPr>
        <p:spPr>
          <a:xfrm>
            <a:off x="2529841" y="5108961"/>
            <a:ext cx="1342282" cy="5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94E9DC-2B36-3008-21C7-2EFC44569E54}"/>
              </a:ext>
            </a:extLst>
          </p:cNvPr>
          <p:cNvSpPr txBox="1"/>
          <p:nvPr/>
        </p:nvSpPr>
        <p:spPr>
          <a:xfrm>
            <a:off x="893394" y="2733421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r>
              <a:rPr lang="ko-KR" altLang="en-US" sz="1200" b="1" dirty="0">
                <a:latin typeface="+mn-ea"/>
                <a:ea typeface="+mn-ea"/>
              </a:rPr>
              <a:t> 위치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4C7F5-C67A-AE57-7807-DE5CA28746A6}"/>
              </a:ext>
            </a:extLst>
          </p:cNvPr>
          <p:cNvSpPr txBox="1"/>
          <p:nvPr/>
        </p:nvSpPr>
        <p:spPr>
          <a:xfrm>
            <a:off x="893394" y="5324768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 버프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61BCB2-312C-0433-CDB4-F5E30F7175AD}"/>
              </a:ext>
            </a:extLst>
          </p:cNvPr>
          <p:cNvSpPr txBox="1"/>
          <p:nvPr/>
        </p:nvSpPr>
        <p:spPr>
          <a:xfrm>
            <a:off x="609600" y="5614545"/>
            <a:ext cx="767580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EffAdded</a:t>
            </a:r>
            <a:r>
              <a:rPr lang="ko-KR" altLang="en-US" sz="1200" dirty="0">
                <a:latin typeface="+mn-ea"/>
                <a:ea typeface="+mn-ea"/>
              </a:rPr>
              <a:t>는 추가로 적용되는 버프로 한번에 다수의 버프를 적용할 때 사용된다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버프가 종료 되지 않더라도 적용 될 때 같이 </a:t>
            </a:r>
            <a:r>
              <a:rPr lang="en-US" altLang="ko-KR" sz="1200" dirty="0" err="1">
                <a:latin typeface="+mn-ea"/>
                <a:ea typeface="+mn-ea"/>
              </a:rPr>
              <a:t>EffAdded</a:t>
            </a:r>
            <a:r>
              <a:rPr lang="ko-KR" altLang="en-US" sz="1200" dirty="0">
                <a:latin typeface="+mn-ea"/>
                <a:ea typeface="+mn-ea"/>
              </a:rPr>
              <a:t>에 있는 버프가 같이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83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1139</Words>
  <Application>Microsoft Office PowerPoint</Application>
  <PresentationFormat>와이드스크린</PresentationFormat>
  <Paragraphs>191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[Path To Yggdrasil]</vt:lpstr>
      <vt:lpstr>버프 디버프 적용 방식 </vt:lpstr>
      <vt:lpstr>EffTime &amp; EffTurn</vt:lpstr>
      <vt:lpstr>버프 디버프 적용</vt:lpstr>
      <vt:lpstr>버프 디버프 적용 형태</vt:lpstr>
      <vt:lpstr>버프 디버프 적용 순위 &amp; 이펙트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jeong chaeEun</cp:lastModifiedBy>
  <cp:revision>624</cp:revision>
  <dcterms:created xsi:type="dcterms:W3CDTF">2021-10-11T05:06:49Z</dcterms:created>
  <dcterms:modified xsi:type="dcterms:W3CDTF">2022-10-17T15:33:06Z</dcterms:modified>
</cp:coreProperties>
</file>