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7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sp>
        <p:nvSpPr>
          <p:cNvPr id="1048597"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8"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61" name="Title 1"/>
          <p:cNvSpPr>
            <a:spLocks noGrp="1"/>
          </p:cNvSpPr>
          <p:nvPr>
            <p:ph type="title"/>
          </p:nvPr>
        </p:nvSpPr>
        <p:spPr/>
        <p:txBody>
          <a:bodyPr/>
          <a:p>
            <a:r>
              <a:rPr altLang="zh-CN" lang="en-US" smtClean="0"/>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4" name="Footer Placeholder 4"/>
          <p:cNvSpPr>
            <a:spLocks noGrp="1"/>
          </p:cNvSpPr>
          <p:nvPr>
            <p:ph type="ftr" sz="quarter" idx="11"/>
          </p:nvPr>
        </p:nvSpPr>
        <p:spPr/>
        <p:txBody>
          <a:bodyPr/>
          <a:p>
            <a:endParaRPr altLang="en-US" lang="zh-CN"/>
          </a:p>
        </p:txBody>
      </p:sp>
      <p:sp>
        <p:nvSpPr>
          <p:cNvPr id="104866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50"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51"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4"/>
          <p:cNvSpPr>
            <a:spLocks noGrp="1"/>
          </p:cNvSpPr>
          <p:nvPr>
            <p:ph type="ftr" sz="quarter" idx="11"/>
          </p:nvPr>
        </p:nvSpPr>
        <p:spPr/>
        <p:txBody>
          <a:bodyPr/>
          <a:p>
            <a:endParaRPr altLang="en-US" lang="zh-CN"/>
          </a:p>
        </p:txBody>
      </p:sp>
      <p:sp>
        <p:nvSpPr>
          <p:cNvPr id="104865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89" name="Title 1"/>
          <p:cNvSpPr>
            <a:spLocks noGrp="1"/>
          </p:cNvSpPr>
          <p:nvPr>
            <p:ph type="title"/>
          </p:nvPr>
        </p:nvSpPr>
        <p:spPr/>
        <p:txBody>
          <a:bodyPr/>
          <a:p>
            <a:r>
              <a:rPr altLang="zh-CN" lang="en-US" smtClean="0"/>
              <a:t>Click to edit Master title style</a:t>
            </a:r>
            <a:endParaRPr dirty="0" lang="en-US"/>
          </a:p>
        </p:txBody>
      </p:sp>
      <p:sp>
        <p:nvSpPr>
          <p:cNvPr id="104859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2" name="Footer Placeholder 4"/>
          <p:cNvSpPr>
            <a:spLocks noGrp="1"/>
          </p:cNvSpPr>
          <p:nvPr>
            <p:ph type="ftr" sz="quarter" idx="11"/>
          </p:nvPr>
        </p:nvSpPr>
        <p:spPr/>
        <p:txBody>
          <a:bodyPr/>
          <a:p>
            <a:endParaRPr altLang="en-US" lang="zh-CN"/>
          </a:p>
        </p:txBody>
      </p:sp>
      <p:sp>
        <p:nvSpPr>
          <p:cNvPr id="104859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4" name=""/>
        <p:cNvGrpSpPr/>
        <p:nvPr/>
      </p:nvGrpSpPr>
      <p:grpSpPr>
        <a:xfrm>
          <a:off x="0" y="0"/>
          <a:ext cx="0" cy="0"/>
          <a:chOff x="0" y="0"/>
          <a:chExt cx="0" cy="0"/>
        </a:xfrm>
      </p:grpSpPr>
      <p:sp>
        <p:nvSpPr>
          <p:cNvPr id="1048581"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582"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32" name="Title 1"/>
          <p:cNvSpPr>
            <a:spLocks noGrp="1"/>
          </p:cNvSpPr>
          <p:nvPr>
            <p:ph type="title"/>
          </p:nvPr>
        </p:nvSpPr>
        <p:spPr/>
        <p:txBody>
          <a:bodyPr/>
          <a:p>
            <a:r>
              <a:rPr altLang="zh-CN" lang="en-US" smtClean="0"/>
              <a:t>Click to edit Master title style</a:t>
            </a:r>
            <a:endParaRPr dirty="0" lang="en-US"/>
          </a:p>
        </p:txBody>
      </p:sp>
      <p:sp>
        <p:nvSpPr>
          <p:cNvPr id="1048633"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4"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6" name="Footer Placeholder 5"/>
          <p:cNvSpPr>
            <a:spLocks noGrp="1"/>
          </p:cNvSpPr>
          <p:nvPr>
            <p:ph type="ftr" sz="quarter" idx="11"/>
          </p:nvPr>
        </p:nvSpPr>
        <p:spPr/>
        <p:txBody>
          <a:bodyPr/>
          <a:p>
            <a:endParaRPr altLang="en-US" lang="zh-CN"/>
          </a:p>
        </p:txBody>
      </p:sp>
      <p:sp>
        <p:nvSpPr>
          <p:cNvPr id="104863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38"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9"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0"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2"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4" name="Footer Placeholder 7"/>
          <p:cNvSpPr>
            <a:spLocks noGrp="1"/>
          </p:cNvSpPr>
          <p:nvPr>
            <p:ph type="ftr" sz="quarter" idx="11"/>
          </p:nvPr>
        </p:nvSpPr>
        <p:spPr/>
        <p:txBody>
          <a:bodyPr/>
          <a:p>
            <a:endParaRPr altLang="en-US" lang="zh-CN"/>
          </a:p>
        </p:txBody>
      </p:sp>
      <p:sp>
        <p:nvSpPr>
          <p:cNvPr id="1048645"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46" name="Title 1"/>
          <p:cNvSpPr>
            <a:spLocks noGrp="1"/>
          </p:cNvSpPr>
          <p:nvPr>
            <p:ph type="title"/>
          </p:nvPr>
        </p:nvSpPr>
        <p:spPr/>
        <p:txBody>
          <a:bodyPr/>
          <a:p>
            <a:r>
              <a:rPr altLang="zh-CN" lang="en-US" smtClean="0"/>
              <a:t>Click to edit Master title style</a:t>
            </a:r>
            <a:endParaRPr dirty="0" lang="en-US"/>
          </a:p>
        </p:txBody>
      </p:sp>
      <p:sp>
        <p:nvSpPr>
          <p:cNvPr id="1048647"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8" name="Footer Placeholder 3"/>
          <p:cNvSpPr>
            <a:spLocks noGrp="1"/>
          </p:cNvSpPr>
          <p:nvPr>
            <p:ph type="ftr" sz="quarter" idx="11"/>
          </p:nvPr>
        </p:nvSpPr>
        <p:spPr/>
        <p:txBody>
          <a:bodyPr/>
          <a:p>
            <a:endParaRPr altLang="en-US" lang="zh-CN"/>
          </a:p>
        </p:txBody>
      </p:sp>
      <p:sp>
        <p:nvSpPr>
          <p:cNvPr id="1048649"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2"/>
          <p:cNvSpPr>
            <a:spLocks noGrp="1"/>
          </p:cNvSpPr>
          <p:nvPr>
            <p:ph type="ftr" sz="quarter" idx="11"/>
          </p:nvPr>
        </p:nvSpPr>
        <p:spPr/>
        <p:txBody>
          <a:bodyPr/>
          <a:p>
            <a:endParaRPr altLang="en-US" lang="zh-CN"/>
          </a:p>
        </p:txBody>
      </p:sp>
      <p:sp>
        <p:nvSpPr>
          <p:cNvPr id="104861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66"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0" name="Footer Placeholder 5"/>
          <p:cNvSpPr>
            <a:spLocks noGrp="1"/>
          </p:cNvSpPr>
          <p:nvPr>
            <p:ph type="ftr" sz="quarter" idx="11"/>
          </p:nvPr>
        </p:nvSpPr>
        <p:spPr/>
        <p:txBody>
          <a:bodyPr/>
          <a:p>
            <a:endParaRPr altLang="en-US" lang="zh-CN"/>
          </a:p>
        </p:txBody>
      </p:sp>
      <p:sp>
        <p:nvSpPr>
          <p:cNvPr id="104867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5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5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9" name="Footer Placeholder 5"/>
          <p:cNvSpPr>
            <a:spLocks noGrp="1"/>
          </p:cNvSpPr>
          <p:nvPr>
            <p:ph type="ftr" sz="quarter" idx="11"/>
          </p:nvPr>
        </p:nvSpPr>
        <p:spPr/>
        <p:txBody>
          <a:bodyPr/>
          <a:p>
            <a:endParaRPr altLang="en-US" lang="zh-CN"/>
          </a:p>
        </p:txBody>
      </p:sp>
      <p:sp>
        <p:nvSpPr>
          <p:cNvPr id="104866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602" name="Title 1"/>
          <p:cNvSpPr>
            <a:spLocks noGrp="1"/>
          </p:cNvSpPr>
          <p:nvPr>
            <p:ph type="ctrTitle"/>
          </p:nvPr>
        </p:nvSpPr>
        <p:spPr>
          <a:xfrm>
            <a:off x="685800" y="1122363"/>
            <a:ext cx="7772400" cy="4000543"/>
          </a:xfrm>
        </p:spPr>
        <p:txBody>
          <a:bodyPr>
            <a:normAutofit fontScale="90000"/>
          </a:bodyPr>
          <a:p>
            <a:r>
              <a:rPr altLang="zh-CN" sz="7333" lang="en-US">
                <a:latin typeface="Roboto Black"/>
              </a:rPr>
              <a:t>INTERACTIVE PROGRAMMING AND TECHNOLOGIES 1</a:t>
            </a:r>
            <a:endParaRPr altLang="zh-CN" sz="7333" lang="en-US">
              <a:latin typeface="Roboto Black"/>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8" name=""/>
          <p:cNvSpPr txBox="1"/>
          <p:nvPr/>
        </p:nvSpPr>
        <p:spPr>
          <a:xfrm>
            <a:off x="729326" y="599885"/>
            <a:ext cx="7840148" cy="955040"/>
          </a:xfrm>
          <a:prstGeom prst="rect"/>
        </p:spPr>
        <p:txBody>
          <a:bodyPr rtlCol="0" wrap="square">
            <a:spAutoFit/>
          </a:bodyPr>
          <a:p>
            <a:r>
              <a:rPr sz="4800" lang="en-US">
                <a:solidFill>
                  <a:srgbClr val="000000"/>
                </a:solidFill>
                <a:latin typeface="Roboto Condensed Bold"/>
              </a:rPr>
              <a:t>Step 5) Save the settings</a:t>
            </a:r>
            <a:endParaRPr sz="4800" lang="en-US">
              <a:solidFill>
                <a:srgbClr val="000000"/>
              </a:solidFill>
              <a:latin typeface="Roboto Condensed Bold"/>
            </a:endParaRPr>
          </a:p>
        </p:txBody>
      </p:sp>
      <p:sp>
        <p:nvSpPr>
          <p:cNvPr id="1048619" name=""/>
          <p:cNvSpPr txBox="1"/>
          <p:nvPr/>
        </p:nvSpPr>
        <p:spPr>
          <a:xfrm>
            <a:off x="738343" y="1765591"/>
            <a:ext cx="8138644" cy="2123440"/>
          </a:xfrm>
          <a:prstGeom prst="rect"/>
        </p:spPr>
        <p:txBody>
          <a:bodyPr rtlCol="0" wrap="square">
            <a:spAutoFit/>
          </a:bodyPr>
          <a:p>
            <a:pPr indent="-457200" marL="457200">
              <a:buFont typeface="Wingdings" charset="2"/>
              <a:buChar char="l"/>
            </a:pPr>
            <a:r>
              <a:rPr sz="2800" lang="en-US">
                <a:solidFill>
                  <a:srgbClr val="000000"/>
                </a:solidFill>
                <a:latin typeface="Roboto Medium"/>
              </a:rPr>
              <a:t>After you have deactivated the User Account Control, click on OK button on the warning message box.</a:t>
            </a:r>
            <a:r>
              <a:rPr sz="2800" lang="en-US">
                <a:solidFill>
                  <a:srgbClr val="000000"/>
                </a:solidFill>
                <a:latin typeface="Roboto Medium"/>
              </a:rPr>
              <a:t> </a:t>
            </a:r>
            <a:r>
              <a:rPr sz="2800" lang="en-US">
                <a:solidFill>
                  <a:srgbClr val="000000"/>
                </a:solidFill>
                <a:latin typeface="Roboto Medium"/>
              </a:rPr>
              <a:t>T</a:t>
            </a:r>
            <a:r>
              <a:rPr sz="2800" lang="en-US">
                <a:solidFill>
                  <a:srgbClr val="000000"/>
                </a:solidFill>
                <a:latin typeface="Roboto Medium"/>
              </a:rPr>
              <a:t>h</a:t>
            </a:r>
            <a:r>
              <a:rPr sz="2800" lang="en-US">
                <a:solidFill>
                  <a:srgbClr val="000000"/>
                </a:solidFill>
                <a:latin typeface="Roboto Medium"/>
              </a:rPr>
              <a:t>i</a:t>
            </a:r>
            <a:r>
              <a:rPr sz="2800" lang="en-US">
                <a:solidFill>
                  <a:srgbClr val="000000"/>
                </a:solidFill>
                <a:latin typeface="Roboto Medium"/>
              </a:rPr>
              <a:t>s time you get following message</a:t>
            </a:r>
            <a:r>
              <a:rPr sz="2800" lang="en-US">
                <a:solidFill>
                  <a:srgbClr val="000000"/>
                </a:solidFill>
                <a:latin typeface="Roboto Medium"/>
              </a:rPr>
              <a:t>.</a:t>
            </a:r>
            <a:endParaRPr sz="2800" lang="en-US">
              <a:solidFill>
                <a:srgbClr val="000000"/>
              </a:solidFill>
              <a:latin typeface="Roboto Medium"/>
            </a:endParaRPr>
          </a:p>
        </p:txBody>
      </p:sp>
      <p:pic>
        <p:nvPicPr>
          <p:cNvPr id="2097155" name=""/>
          <p:cNvPicPr>
            <a:picLocks/>
          </p:cNvPicPr>
          <p:nvPr/>
        </p:nvPicPr>
        <p:blipFill>
          <a:blip xmlns:r="http://schemas.openxmlformats.org/officeDocument/2006/relationships" r:embed="rId2"/>
          <a:stretch>
            <a:fillRect/>
          </a:stretch>
        </p:blipFill>
        <p:spPr>
          <a:xfrm rot="0">
            <a:off x="1336077" y="3889031"/>
            <a:ext cx="7233396" cy="2517231"/>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20" name=""/>
          <p:cNvSpPr txBox="1"/>
          <p:nvPr/>
        </p:nvSpPr>
        <p:spPr>
          <a:xfrm>
            <a:off x="823524" y="662771"/>
            <a:ext cx="7279008" cy="955040"/>
          </a:xfrm>
          <a:prstGeom prst="rect"/>
        </p:spPr>
        <p:txBody>
          <a:bodyPr rtlCol="0" wrap="square">
            <a:spAutoFit/>
          </a:bodyPr>
          <a:p>
            <a:r>
              <a:rPr sz="4800" lang="en-US">
                <a:solidFill>
                  <a:srgbClr val="000000"/>
                </a:solidFill>
                <a:latin typeface="Roboto Condensed Bold"/>
              </a:rPr>
              <a:t>Step 6) Click Next</a:t>
            </a:r>
            <a:endParaRPr sz="4800" lang="en-US">
              <a:solidFill>
                <a:srgbClr val="000000"/>
              </a:solidFill>
              <a:latin typeface="Roboto Condensed Bold"/>
            </a:endParaRPr>
          </a:p>
        </p:txBody>
      </p:sp>
      <p:sp>
        <p:nvSpPr>
          <p:cNvPr id="1048621" name=""/>
          <p:cNvSpPr txBox="1"/>
          <p:nvPr/>
        </p:nvSpPr>
        <p:spPr>
          <a:xfrm>
            <a:off x="911095" y="1782657"/>
            <a:ext cx="7321810" cy="599440"/>
          </a:xfrm>
          <a:prstGeom prst="rect"/>
        </p:spPr>
        <p:txBody>
          <a:bodyPr rtlCol="0" wrap="square">
            <a:spAutoFit/>
          </a:bodyPr>
          <a:p>
            <a:pPr indent="-457200" marL="457200">
              <a:buFont typeface="Wingdings" charset="2"/>
              <a:buChar char="l"/>
            </a:pPr>
            <a:r>
              <a:rPr sz="2800" lang="en-US">
                <a:solidFill>
                  <a:srgbClr val="000000"/>
                </a:solidFill>
                <a:latin typeface="Roboto Medium"/>
              </a:rPr>
              <a:t>In the succeeding screen, click next</a:t>
            </a:r>
            <a:endParaRPr sz="2800" lang="en-US">
              <a:solidFill>
                <a:srgbClr val="000000"/>
              </a:solidFill>
              <a:latin typeface="Roboto Medium"/>
            </a:endParaRPr>
          </a:p>
        </p:txBody>
      </p:sp>
      <p:pic>
        <p:nvPicPr>
          <p:cNvPr id="2097156" name=""/>
          <p:cNvPicPr>
            <a:picLocks/>
          </p:cNvPicPr>
          <p:nvPr/>
        </p:nvPicPr>
        <p:blipFill>
          <a:blip xmlns:r="http://schemas.openxmlformats.org/officeDocument/2006/relationships" r:embed="rId2"/>
          <a:stretch>
            <a:fillRect/>
          </a:stretch>
        </p:blipFill>
        <p:spPr>
          <a:xfrm rot="0">
            <a:off x="1568663" y="2529809"/>
            <a:ext cx="6793126" cy="344870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dir="l" isContent="0" isInverted="0"/>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5" name=""/>
        <p:cNvGrpSpPr/>
        <p:nvPr/>
      </p:nvGrpSpPr>
      <p:grpSpPr>
        <a:xfrm>
          <a:off x="0" y="0"/>
          <a:ext cx="0" cy="0"/>
          <a:chOff x="0" y="0"/>
          <a:chExt cx="0" cy="0"/>
        </a:xfrm>
      </p:grpSpPr>
      <p:sp>
        <p:nvSpPr>
          <p:cNvPr id="1048622" name=""/>
          <p:cNvSpPr txBox="1"/>
          <p:nvPr/>
        </p:nvSpPr>
        <p:spPr>
          <a:xfrm>
            <a:off x="628708" y="297517"/>
            <a:ext cx="7934362" cy="1818640"/>
          </a:xfrm>
          <a:prstGeom prst="rect"/>
        </p:spPr>
        <p:txBody>
          <a:bodyPr rtlCol="0" wrap="square">
            <a:spAutoFit/>
          </a:bodyPr>
          <a:p>
            <a:r>
              <a:rPr sz="4800" lang="en-US">
                <a:solidFill>
                  <a:srgbClr val="000000"/>
                </a:solidFill>
                <a:latin typeface="Roboto Condensed Bold"/>
              </a:rPr>
              <a:t>Step 7) Choose the Insatllation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 </a:t>
            </a:r>
            <a:r>
              <a:rPr sz="4800" lang="en-US">
                <a:solidFill>
                  <a:srgbClr val="000000"/>
                </a:solidFill>
                <a:latin typeface="Roboto Condensed Bold"/>
              </a:rPr>
              <a:t>p</a:t>
            </a:r>
            <a:r>
              <a:rPr sz="4800" lang="en-US">
                <a:solidFill>
                  <a:srgbClr val="000000"/>
                </a:solidFill>
                <a:latin typeface="Roboto Condensed Bold"/>
              </a:rPr>
              <a:t>a</a:t>
            </a:r>
            <a:r>
              <a:rPr sz="4800" lang="en-US">
                <a:solidFill>
                  <a:srgbClr val="000000"/>
                </a:solidFill>
                <a:latin typeface="Roboto Condensed Bold"/>
              </a:rPr>
              <a:t>th</a:t>
            </a:r>
            <a:endParaRPr sz="4800" lang="en-US">
              <a:solidFill>
                <a:srgbClr val="000000"/>
              </a:solidFill>
              <a:latin typeface="Roboto Condensed Bold"/>
            </a:endParaRPr>
          </a:p>
        </p:txBody>
      </p:sp>
      <p:sp>
        <p:nvSpPr>
          <p:cNvPr id="1048623" name=""/>
          <p:cNvSpPr txBox="1"/>
          <p:nvPr/>
        </p:nvSpPr>
        <p:spPr>
          <a:xfrm>
            <a:off x="628708" y="2116156"/>
            <a:ext cx="7469993" cy="1107440"/>
          </a:xfrm>
          <a:prstGeom prst="rect"/>
        </p:spPr>
        <p:txBody>
          <a:bodyPr rtlCol="0" wrap="square">
            <a:spAutoFit/>
          </a:bodyPr>
          <a:p>
            <a:pPr indent="-457200" marL="457200">
              <a:buFont typeface="Wingdings" charset="2"/>
              <a:buChar char="l"/>
            </a:pPr>
            <a:r>
              <a:rPr sz="2800" lang="en-US">
                <a:solidFill>
                  <a:srgbClr val="000000"/>
                </a:solidFill>
                <a:latin typeface="Roboto Medium"/>
              </a:rPr>
              <a:t>In the next screen, Change the installation path if required. Click Next</a:t>
            </a:r>
            <a:endParaRPr sz="2800" lang="en-US">
              <a:solidFill>
                <a:srgbClr val="000000"/>
              </a:solidFill>
              <a:latin typeface="Roboto Medium"/>
            </a:endParaRPr>
          </a:p>
        </p:txBody>
      </p:sp>
      <p:pic>
        <p:nvPicPr>
          <p:cNvPr id="2097157" name=""/>
          <p:cNvPicPr>
            <a:picLocks/>
          </p:cNvPicPr>
          <p:nvPr/>
        </p:nvPicPr>
        <p:blipFill>
          <a:blip xmlns:r="http://schemas.openxmlformats.org/officeDocument/2006/relationships" r:embed="rId2"/>
          <a:stretch>
            <a:fillRect/>
          </a:stretch>
        </p:blipFill>
        <p:spPr>
          <a:xfrm rot="21573494">
            <a:off x="1569243" y="3185463"/>
            <a:ext cx="6822304" cy="320361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24" name=""/>
          <p:cNvSpPr txBox="1"/>
          <p:nvPr/>
        </p:nvSpPr>
        <p:spPr>
          <a:xfrm>
            <a:off x="812758" y="662320"/>
            <a:ext cx="7510481" cy="1818640"/>
          </a:xfrm>
          <a:prstGeom prst="rect"/>
        </p:spPr>
        <p:txBody>
          <a:bodyPr rtlCol="0" wrap="square">
            <a:spAutoFit/>
          </a:bodyPr>
          <a:p>
            <a:r>
              <a:rPr sz="4800" lang="en-US">
                <a:solidFill>
                  <a:srgbClr val="000000"/>
                </a:solidFill>
                <a:latin typeface="Roboto Condensed Bold"/>
              </a:rPr>
              <a:t>Step 8) Check the necessary services</a:t>
            </a:r>
            <a:endParaRPr sz="4800" lang="en-US">
              <a:solidFill>
                <a:srgbClr val="000000"/>
              </a:solidFill>
              <a:latin typeface="Roboto Condensed Bold"/>
            </a:endParaRPr>
          </a:p>
        </p:txBody>
      </p:sp>
      <p:sp>
        <p:nvSpPr>
          <p:cNvPr id="1048625" name=""/>
          <p:cNvSpPr txBox="1"/>
          <p:nvPr/>
        </p:nvSpPr>
        <p:spPr>
          <a:xfrm>
            <a:off x="875596" y="2683643"/>
            <a:ext cx="4326640" cy="3571239"/>
          </a:xfrm>
          <a:prstGeom prst="rect"/>
        </p:spPr>
        <p:txBody>
          <a:bodyPr rtlCol="0" wrap="square">
            <a:spAutoFit/>
          </a:bodyPr>
          <a:p>
            <a:pPr indent="-457200" marL="457200">
              <a:buFont typeface="Wingdings" charset="2"/>
              <a:buChar char="l"/>
            </a:pPr>
            <a:r>
              <a:rPr sz="2800" lang="en-US">
                <a:solidFill>
                  <a:srgbClr val="000000"/>
                </a:solidFill>
                <a:latin typeface="Roboto Medium"/>
              </a:rPr>
              <a:t>In the next screen select Apache and MySQL. You may optionally select FileZilla (FTP Client) if needed. Click Install</a:t>
            </a:r>
            <a:endParaRPr sz="2800" lang="en-US">
              <a:solidFill>
                <a:srgbClr val="000000"/>
              </a:solidFill>
              <a:latin typeface="Roboto Medium"/>
            </a:endParaRPr>
          </a:p>
          <a:p>
            <a:endParaRPr sz="2800" lang="en-US">
              <a:solidFill>
                <a:srgbClr val="000000"/>
              </a:solidFill>
            </a:endParaRPr>
          </a:p>
        </p:txBody>
      </p:sp>
      <p:pic>
        <p:nvPicPr>
          <p:cNvPr id="2097158" name=""/>
          <p:cNvPicPr>
            <a:picLocks/>
          </p:cNvPicPr>
          <p:nvPr/>
        </p:nvPicPr>
        <p:blipFill>
          <a:blip xmlns:r="http://schemas.openxmlformats.org/officeDocument/2006/relationships" r:embed="rId2"/>
          <a:stretch>
            <a:fillRect/>
          </a:stretch>
        </p:blipFill>
        <p:spPr>
          <a:xfrm rot="0">
            <a:off x="5046429" y="2480960"/>
            <a:ext cx="3493715" cy="362911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p14:prism dir="l" isContent="1" isInverted="0"/>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7" name=""/>
        <p:cNvGrpSpPr/>
        <p:nvPr/>
      </p:nvGrpSpPr>
      <p:grpSpPr>
        <a:xfrm>
          <a:off x="0" y="0"/>
          <a:ext cx="0" cy="0"/>
          <a:chOff x="0" y="0"/>
          <a:chExt cx="0" cy="0"/>
        </a:xfrm>
      </p:grpSpPr>
      <p:sp>
        <p:nvSpPr>
          <p:cNvPr id="1048626" name=""/>
          <p:cNvSpPr txBox="1"/>
          <p:nvPr/>
        </p:nvSpPr>
        <p:spPr>
          <a:xfrm>
            <a:off x="1524000" y="1684075"/>
            <a:ext cx="7248140" cy="3774440"/>
          </a:xfrm>
          <a:prstGeom prst="rect"/>
        </p:spPr>
        <p:txBody>
          <a:bodyPr rtlCol="0" wrap="square">
            <a:spAutoFit/>
          </a:bodyPr>
          <a:p>
            <a:r>
              <a:rPr sz="2000" lang="en-US">
                <a:solidFill>
                  <a:srgbClr val="000000"/>
                </a:solidFill>
                <a:latin typeface="Roboto Medium"/>
              </a:rPr>
              <a:t>Note a service is a long-running program in windows that does not require user intervention. Services can be set to run automatically whenever the windows operating system is started. For you to use Apache and MySQL, they are supposed to be running in the background. Installing them as services runs both Apache and MySQL automatically in the background whenever you power up your computer. If you have not installed Apache and MySQL as services, then you have to manually start them every time that you want to use them. You will have to do this from the XAMPP control panel.PHP</a:t>
            </a:r>
            <a:r>
              <a:rPr sz="2000" lang="en-US">
                <a:solidFill>
                  <a:srgbClr val="000000"/>
                </a:solidFill>
                <a:latin typeface="Roboto Medium"/>
              </a:rPr>
              <a:t>.</a:t>
            </a:r>
            <a:endParaRPr sz="2000" lang="en-US">
              <a:solidFill>
                <a:srgbClr val="000000"/>
              </a:solidFill>
              <a:latin typeface="Roboto Medium"/>
            </a:endParaRPr>
          </a:p>
        </p:txBody>
      </p:sp>
      <p:sp>
        <p:nvSpPr>
          <p:cNvPr id="1048627" name=""/>
          <p:cNvSpPr/>
          <p:nvPr/>
        </p:nvSpPr>
        <p:spPr>
          <a:xfrm>
            <a:off x="0" y="160075"/>
            <a:ext cx="3048000" cy="1524000"/>
          </a:xfrm>
          <a:prstGeom prst="rightArrow"/>
          <a:solidFill>
            <a:srgbClr val="FFCC99"/>
          </a:solidFill>
          <a:ln w="63500">
            <a:solidFill>
              <a:srgbClr val="000000"/>
            </a:solidFill>
            <a:prstDash val="dash"/>
          </a:ln>
        </p:spPr>
        <p:txBody>
          <a:bodyPr anchor="ctr"/>
          <a:p>
            <a:pPr algn="ctr"/>
            <a:r>
              <a:rPr sz="4000" lang="en-US"/>
              <a:t>N</a:t>
            </a:r>
            <a:r>
              <a:rPr sz="4000" lang="en-US"/>
              <a:t>O</a:t>
            </a:r>
            <a:r>
              <a:rPr sz="4000" lang="en-US"/>
              <a:t>T</a:t>
            </a:r>
            <a:r>
              <a:rPr sz="4000" lang="en-US"/>
              <a:t>E</a:t>
            </a:r>
            <a:r>
              <a:rPr sz="4000" lang="en-US"/>
              <a:t>!</a:t>
            </a:r>
            <a:r>
              <a:rPr sz="4000" lang="en-US"/>
              <a:t>!</a:t>
            </a:r>
            <a:endParaRPr sz="40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ipe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8" name=""/>
        <p:cNvGrpSpPr/>
        <p:nvPr/>
      </p:nvGrpSpPr>
      <p:grpSpPr>
        <a:xfrm>
          <a:off x="0" y="0"/>
          <a:ext cx="0" cy="0"/>
          <a:chOff x="0" y="0"/>
          <a:chExt cx="0" cy="0"/>
        </a:xfrm>
      </p:grpSpPr>
      <p:sp>
        <p:nvSpPr>
          <p:cNvPr id="1048628" name=""/>
          <p:cNvSpPr txBox="1"/>
          <p:nvPr/>
        </p:nvSpPr>
        <p:spPr>
          <a:xfrm>
            <a:off x="813269" y="928451"/>
            <a:ext cx="7517461" cy="955041"/>
          </a:xfrm>
          <a:prstGeom prst="rect"/>
        </p:spPr>
        <p:txBody>
          <a:bodyPr rtlCol="0" wrap="square">
            <a:spAutoFit/>
          </a:bodyPr>
          <a:p>
            <a:r>
              <a:rPr sz="4800" lang="en-US">
                <a:solidFill>
                  <a:srgbClr val="000000"/>
                </a:solidFill>
                <a:latin typeface="Roboto Condensed Bold"/>
              </a:rPr>
              <a:t>Step 9) Finish the installation</a:t>
            </a:r>
            <a:endParaRPr sz="4800" lang="en-US">
              <a:solidFill>
                <a:srgbClr val="000000"/>
              </a:solidFill>
              <a:latin typeface="Roboto Condensed Bold"/>
            </a:endParaRPr>
          </a:p>
        </p:txBody>
      </p:sp>
      <p:sp>
        <p:nvSpPr>
          <p:cNvPr id="1048629" name=""/>
          <p:cNvSpPr txBox="1"/>
          <p:nvPr/>
        </p:nvSpPr>
        <p:spPr>
          <a:xfrm>
            <a:off x="872225" y="1883492"/>
            <a:ext cx="7399546" cy="1107440"/>
          </a:xfrm>
          <a:prstGeom prst="rect"/>
        </p:spPr>
        <p:txBody>
          <a:bodyPr rtlCol="0" wrap="square">
            <a:spAutoFit/>
          </a:bodyPr>
          <a:p>
            <a:pPr indent="-457200" marL="457200">
              <a:buFont typeface="Wingdings" charset="2"/>
              <a:buChar char="l"/>
            </a:pPr>
            <a:r>
              <a:rPr sz="2800" lang="en-US">
                <a:solidFill>
                  <a:srgbClr val="000000"/>
                </a:solidFill>
                <a:latin typeface="Roboto Medium"/>
              </a:rPr>
              <a:t>On successful completion of installation, you will see following window</a:t>
            </a:r>
            <a:endParaRPr sz="2800" lang="en-US">
              <a:solidFill>
                <a:srgbClr val="000000"/>
              </a:solidFill>
              <a:latin typeface="Roboto Medium"/>
            </a:endParaRPr>
          </a:p>
        </p:txBody>
      </p:sp>
      <p:pic>
        <p:nvPicPr>
          <p:cNvPr id="2097159" name=""/>
          <p:cNvPicPr>
            <a:picLocks/>
          </p:cNvPicPr>
          <p:nvPr/>
        </p:nvPicPr>
        <p:blipFill>
          <a:blip xmlns:r="http://schemas.openxmlformats.org/officeDocument/2006/relationships" r:embed="rId2"/>
          <a:stretch>
            <a:fillRect/>
          </a:stretch>
        </p:blipFill>
        <p:spPr>
          <a:xfrm rot="0">
            <a:off x="1608601" y="2990931"/>
            <a:ext cx="6663170" cy="329465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dir="out" orient="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9" name=""/>
        <p:cNvGrpSpPr/>
        <p:nvPr/>
      </p:nvGrpSpPr>
      <p:grpSpPr>
        <a:xfrm>
          <a:off x="0" y="0"/>
          <a:ext cx="0" cy="0"/>
          <a:chOff x="0" y="0"/>
          <a:chExt cx="0" cy="0"/>
        </a:xfrm>
      </p:grpSpPr>
      <p:pic>
        <p:nvPicPr>
          <p:cNvPr id="2097160" name=""/>
          <p:cNvPicPr>
            <a:picLocks/>
          </p:cNvPicPr>
          <p:nvPr/>
        </p:nvPicPr>
        <p:blipFill>
          <a:blip xmlns:r="http://schemas.openxmlformats.org/officeDocument/2006/relationships" r:embed="rId2"/>
          <a:stretch>
            <a:fillRect/>
          </a:stretch>
        </p:blipFill>
        <p:spPr>
          <a:xfrm rot="0">
            <a:off x="1459046" y="659742"/>
            <a:ext cx="6090624" cy="2769257"/>
          </a:xfrm>
          <a:prstGeom prst="rect"/>
        </p:spPr>
      </p:pic>
      <p:sp>
        <p:nvSpPr>
          <p:cNvPr id="1048630" name=""/>
          <p:cNvSpPr txBox="1"/>
          <p:nvPr/>
        </p:nvSpPr>
        <p:spPr>
          <a:xfrm>
            <a:off x="1497209" y="3428999"/>
            <a:ext cx="6149580" cy="1107440"/>
          </a:xfrm>
          <a:prstGeom prst="rect"/>
        </p:spPr>
        <p:txBody>
          <a:bodyPr rtlCol="0" wrap="square">
            <a:spAutoFit/>
          </a:bodyPr>
          <a:p>
            <a:r>
              <a:rPr sz="2800" lang="en-US">
                <a:solidFill>
                  <a:srgbClr val="000000"/>
                </a:solidFill>
                <a:latin typeface="Roboto Medium"/>
              </a:rPr>
              <a:t>S</a:t>
            </a:r>
            <a:r>
              <a:rPr sz="2800" lang="en-US">
                <a:solidFill>
                  <a:srgbClr val="000000"/>
                </a:solidFill>
                <a:latin typeface="Roboto Medium"/>
              </a:rPr>
              <a:t>U</a:t>
            </a:r>
            <a:r>
              <a:rPr sz="2800" lang="en-US">
                <a:solidFill>
                  <a:srgbClr val="000000"/>
                </a:solidFill>
                <a:latin typeface="Roboto Medium"/>
              </a:rPr>
              <a:t>B</a:t>
            </a:r>
            <a:r>
              <a:rPr sz="2800" lang="en-US">
                <a:solidFill>
                  <a:srgbClr val="000000"/>
                </a:solidFill>
                <a:latin typeface="Roboto Medium"/>
              </a:rPr>
              <a:t>M</a:t>
            </a:r>
            <a:r>
              <a:rPr sz="2800" lang="en-US">
                <a:solidFill>
                  <a:srgbClr val="000000"/>
                </a:solidFill>
                <a:latin typeface="Roboto Medium"/>
              </a:rPr>
              <a:t>I</a:t>
            </a:r>
            <a:r>
              <a:rPr sz="2800" lang="en-US">
                <a:solidFill>
                  <a:srgbClr val="000000"/>
                </a:solidFill>
                <a:latin typeface="Roboto Medium"/>
              </a:rPr>
              <a:t>T</a:t>
            </a:r>
            <a:r>
              <a:rPr sz="2800" lang="en-US">
                <a:solidFill>
                  <a:srgbClr val="000000"/>
                </a:solidFill>
                <a:latin typeface="Roboto Medium"/>
              </a:rPr>
              <a:t>T</a:t>
            </a:r>
            <a:r>
              <a:rPr sz="2800" lang="en-US">
                <a:solidFill>
                  <a:srgbClr val="000000"/>
                </a:solidFill>
                <a:latin typeface="Roboto Medium"/>
              </a:rPr>
              <a:t>E</a:t>
            </a:r>
            <a:r>
              <a:rPr sz="2800" lang="en-US">
                <a:solidFill>
                  <a:srgbClr val="000000"/>
                </a:solidFill>
                <a:latin typeface="Roboto Medium"/>
              </a:rPr>
              <a:t>D</a:t>
            </a:r>
            <a:r>
              <a:rPr sz="2800" lang="en-US">
                <a:solidFill>
                  <a:srgbClr val="000000"/>
                </a:solidFill>
                <a:latin typeface="Roboto Medium"/>
              </a:rPr>
              <a:t> </a:t>
            </a:r>
            <a:r>
              <a:rPr sz="2800" lang="en-US">
                <a:solidFill>
                  <a:srgbClr val="000000"/>
                </a:solidFill>
                <a:latin typeface="Roboto Medium"/>
              </a:rPr>
              <a:t>B</a:t>
            </a:r>
            <a:r>
              <a:rPr sz="2800" lang="en-US">
                <a:solidFill>
                  <a:srgbClr val="000000"/>
                </a:solidFill>
                <a:latin typeface="Roboto Medium"/>
              </a:rPr>
              <a:t>Y</a:t>
            </a:r>
            <a:r>
              <a:rPr sz="2800" lang="en-US">
                <a:solidFill>
                  <a:srgbClr val="000000"/>
                </a:solidFill>
                <a:latin typeface="Roboto Medium"/>
              </a:rPr>
              <a:t>:</a:t>
            </a:r>
            <a:r>
              <a:rPr sz="2800" lang="en-US">
                <a:solidFill>
                  <a:srgbClr val="000000"/>
                </a:solidFill>
                <a:latin typeface="Roboto Medium"/>
              </a:rPr>
              <a:t> </a:t>
            </a:r>
            <a:endParaRPr sz="2800" lang="en-US">
              <a:solidFill>
                <a:srgbClr val="000000"/>
              </a:solidFill>
              <a:latin typeface="Roboto Medium"/>
            </a:endParaRPr>
          </a:p>
          <a:p>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H</a:t>
            </a:r>
            <a:r>
              <a:rPr sz="2800" lang="en-US">
                <a:solidFill>
                  <a:srgbClr val="000000"/>
                </a:solidFill>
                <a:latin typeface="Roboto Medium"/>
              </a:rPr>
              <a:t>a</a:t>
            </a:r>
            <a:r>
              <a:rPr sz="2800" lang="en-US">
                <a:solidFill>
                  <a:srgbClr val="000000"/>
                </a:solidFill>
                <a:latin typeface="Roboto Medium"/>
              </a:rPr>
              <a:t>m</a:t>
            </a:r>
            <a:r>
              <a:rPr sz="2800" lang="en-US">
                <a:solidFill>
                  <a:srgbClr val="000000"/>
                </a:solidFill>
                <a:latin typeface="Roboto Medium"/>
              </a:rPr>
              <a:t>t</a:t>
            </a:r>
            <a:r>
              <a:rPr sz="2800" lang="en-US">
                <a:solidFill>
                  <a:srgbClr val="000000"/>
                </a:solidFill>
                <a:latin typeface="Roboto Medium"/>
              </a:rPr>
              <a:t>i</a:t>
            </a:r>
            <a:r>
              <a:rPr sz="2800" lang="en-US">
                <a:solidFill>
                  <a:srgbClr val="000000"/>
                </a:solidFill>
                <a:latin typeface="Roboto Medium"/>
              </a:rPr>
              <a:t>g</a:t>
            </a:r>
            <a:r>
              <a:rPr sz="2800" lang="en-US">
                <a:solidFill>
                  <a:srgbClr val="000000"/>
                </a:solidFill>
                <a:latin typeface="Roboto Medium"/>
              </a:rPr>
              <a:t>,</a:t>
            </a:r>
            <a:r>
              <a:rPr sz="2800" lang="en-US">
                <a:solidFill>
                  <a:srgbClr val="000000"/>
                </a:solidFill>
                <a:latin typeface="Roboto Medium"/>
              </a:rPr>
              <a:t> </a:t>
            </a:r>
            <a:r>
              <a:rPr sz="2800" lang="en-US">
                <a:solidFill>
                  <a:srgbClr val="000000"/>
                </a:solidFill>
                <a:latin typeface="Roboto Medium"/>
              </a:rPr>
              <a:t>M</a:t>
            </a:r>
            <a:r>
              <a:rPr sz="2800" lang="en-US">
                <a:solidFill>
                  <a:srgbClr val="000000"/>
                </a:solidFill>
                <a:latin typeface="Roboto Medium"/>
              </a:rPr>
              <a:t>a</a:t>
            </a:r>
            <a:r>
              <a:rPr sz="2800" lang="en-US">
                <a:solidFill>
                  <a:srgbClr val="000000"/>
                </a:solidFill>
                <a:latin typeface="Roboto Medium"/>
              </a:rPr>
              <a:t>e</a:t>
            </a:r>
            <a:r>
              <a:rPr sz="2800" lang="en-US">
                <a:solidFill>
                  <a:srgbClr val="000000"/>
                </a:solidFill>
                <a:latin typeface="Roboto Medium"/>
              </a:rPr>
              <a:t> </a:t>
            </a:r>
            <a:r>
              <a:rPr sz="2800" lang="en-US">
                <a:solidFill>
                  <a:srgbClr val="000000"/>
                </a:solidFill>
                <a:latin typeface="Roboto Medium"/>
              </a:rPr>
              <a:t>A</a:t>
            </a:r>
            <a:r>
              <a:rPr sz="2800" lang="en-US">
                <a:solidFill>
                  <a:srgbClr val="000000"/>
                </a:solidFill>
                <a:latin typeface="Roboto Medium"/>
              </a:rPr>
              <a:t>n</a:t>
            </a:r>
            <a:r>
              <a:rPr sz="2800" lang="en-US">
                <a:solidFill>
                  <a:srgbClr val="000000"/>
                </a:solidFill>
                <a:latin typeface="Roboto Medium"/>
              </a:rPr>
              <a:t>n</a:t>
            </a:r>
            <a:r>
              <a:rPr sz="2800" lang="en-US">
                <a:solidFill>
                  <a:srgbClr val="000000"/>
                </a:solidFill>
                <a:latin typeface="Roboto Medium"/>
              </a:rPr>
              <a:t> </a:t>
            </a:r>
            <a:r>
              <a:rPr sz="2800" lang="en-US">
                <a:solidFill>
                  <a:srgbClr val="000000"/>
                </a:solidFill>
                <a:latin typeface="Roboto Medium"/>
              </a:rPr>
              <a:t>B</a:t>
            </a:r>
            <a:r>
              <a:rPr sz="2800" lang="en-US">
                <a:solidFill>
                  <a:srgbClr val="000000"/>
                </a:solidFill>
                <a:latin typeface="Roboto Medium"/>
              </a:rPr>
              <a:t>.</a:t>
            </a:r>
            <a:r>
              <a:rPr sz="2800" lang="en-US">
                <a:solidFill>
                  <a:srgbClr val="000000"/>
                </a:solidFill>
                <a:latin typeface="Roboto Medium"/>
              </a:rPr>
              <a:t> </a:t>
            </a:r>
            <a:r>
              <a:rPr sz="2800" lang="en-US">
                <a:solidFill>
                  <a:srgbClr val="000000"/>
                </a:solidFill>
                <a:latin typeface="Roboto Medium"/>
              </a:rPr>
              <a:t>B</a:t>
            </a:r>
            <a:r>
              <a:rPr sz="2800" lang="en-US">
                <a:solidFill>
                  <a:srgbClr val="000000"/>
                </a:solidFill>
                <a:latin typeface="Roboto Medium"/>
              </a:rPr>
              <a:t>S</a:t>
            </a:r>
            <a:r>
              <a:rPr sz="2800" lang="en-US">
                <a:solidFill>
                  <a:srgbClr val="000000"/>
                </a:solidFill>
                <a:latin typeface="Roboto Medium"/>
              </a:rPr>
              <a:t>I</a:t>
            </a:r>
            <a:r>
              <a:rPr sz="2800" lang="en-US">
                <a:solidFill>
                  <a:srgbClr val="000000"/>
                </a:solidFill>
                <a:latin typeface="Roboto Medium"/>
              </a:rPr>
              <a:t>T</a:t>
            </a:r>
            <a:r>
              <a:rPr sz="2800" lang="en-US">
                <a:solidFill>
                  <a:srgbClr val="000000"/>
                </a:solidFill>
                <a:latin typeface="Roboto Medium"/>
              </a:rPr>
              <a:t>-</a:t>
            </a:r>
            <a:r>
              <a:rPr sz="2800" lang="en-US">
                <a:solidFill>
                  <a:srgbClr val="000000"/>
                </a:solidFill>
                <a:latin typeface="Roboto Medium"/>
              </a:rPr>
              <a:t>2</a:t>
            </a:r>
            <a:r>
              <a:rPr sz="2800" lang="en-US">
                <a:solidFill>
                  <a:srgbClr val="000000"/>
                </a:solidFill>
                <a:latin typeface="Roboto Medium"/>
              </a:rPr>
              <a:t>A</a:t>
            </a:r>
            <a:endParaRPr sz="2800" lang="en-US">
              <a:solidFill>
                <a:srgbClr val="000000"/>
              </a:solidFill>
              <a:latin typeface="Roboto Medium"/>
            </a:endParaRPr>
          </a:p>
        </p:txBody>
      </p:sp>
      <p:sp>
        <p:nvSpPr>
          <p:cNvPr id="1048631" name=""/>
          <p:cNvSpPr txBox="1"/>
          <p:nvPr/>
        </p:nvSpPr>
        <p:spPr>
          <a:xfrm>
            <a:off x="1497208" y="4936913"/>
            <a:ext cx="4632749" cy="1107440"/>
          </a:xfrm>
          <a:prstGeom prst="rect"/>
        </p:spPr>
        <p:txBody>
          <a:bodyPr rtlCol="0" wrap="square">
            <a:spAutoFit/>
          </a:bodyPr>
          <a:p>
            <a:r>
              <a:rPr sz="2800" lang="en-US">
                <a:solidFill>
                  <a:srgbClr val="000000"/>
                </a:solidFill>
                <a:latin typeface="Roboto Medium"/>
              </a:rPr>
              <a:t>S</a:t>
            </a:r>
            <a:r>
              <a:rPr sz="2800" lang="en-US">
                <a:solidFill>
                  <a:srgbClr val="000000"/>
                </a:solidFill>
                <a:latin typeface="Roboto Medium"/>
              </a:rPr>
              <a:t>U</a:t>
            </a:r>
            <a:r>
              <a:rPr sz="2800" lang="en-US">
                <a:solidFill>
                  <a:srgbClr val="000000"/>
                </a:solidFill>
                <a:latin typeface="Roboto Medium"/>
              </a:rPr>
              <a:t>B</a:t>
            </a:r>
            <a:r>
              <a:rPr sz="2800" lang="en-US">
                <a:solidFill>
                  <a:srgbClr val="000000"/>
                </a:solidFill>
                <a:latin typeface="Roboto Medium"/>
              </a:rPr>
              <a:t>M</a:t>
            </a:r>
            <a:r>
              <a:rPr sz="2800" lang="en-US">
                <a:solidFill>
                  <a:srgbClr val="000000"/>
                </a:solidFill>
                <a:latin typeface="Roboto Medium"/>
              </a:rPr>
              <a:t>I</a:t>
            </a:r>
            <a:r>
              <a:rPr sz="2800" lang="en-US">
                <a:solidFill>
                  <a:srgbClr val="000000"/>
                </a:solidFill>
                <a:latin typeface="Roboto Medium"/>
              </a:rPr>
              <a:t>T</a:t>
            </a:r>
            <a:r>
              <a:rPr sz="2800" lang="en-US">
                <a:solidFill>
                  <a:srgbClr val="000000"/>
                </a:solidFill>
                <a:latin typeface="Roboto Medium"/>
              </a:rPr>
              <a:t>T</a:t>
            </a:r>
            <a:r>
              <a:rPr sz="2800" lang="en-US">
                <a:solidFill>
                  <a:srgbClr val="000000"/>
                </a:solidFill>
                <a:latin typeface="Roboto Medium"/>
              </a:rPr>
              <a:t>E</a:t>
            </a:r>
            <a:r>
              <a:rPr sz="2800" lang="en-US">
                <a:solidFill>
                  <a:srgbClr val="000000"/>
                </a:solidFill>
                <a:latin typeface="Roboto Medium"/>
              </a:rPr>
              <a:t>D</a:t>
            </a:r>
            <a:r>
              <a:rPr sz="2800" lang="en-US">
                <a:solidFill>
                  <a:srgbClr val="000000"/>
                </a:solidFill>
                <a:latin typeface="Roboto Medium"/>
              </a:rPr>
              <a:t> </a:t>
            </a:r>
            <a:r>
              <a:rPr sz="2800" lang="en-US">
                <a:solidFill>
                  <a:srgbClr val="000000"/>
                </a:solidFill>
                <a:latin typeface="Roboto Medium"/>
              </a:rPr>
              <a:t>T</a:t>
            </a:r>
            <a:r>
              <a:rPr sz="2800" lang="en-US">
                <a:solidFill>
                  <a:srgbClr val="000000"/>
                </a:solidFill>
                <a:latin typeface="Roboto Medium"/>
              </a:rPr>
              <a:t>O</a:t>
            </a:r>
            <a:r>
              <a:rPr sz="2800" lang="en-US">
                <a:solidFill>
                  <a:srgbClr val="000000"/>
                </a:solidFill>
                <a:latin typeface="Roboto Medium"/>
              </a:rPr>
              <a:t>:</a:t>
            </a:r>
            <a:r>
              <a:rPr sz="2800" lang="en-US">
                <a:solidFill>
                  <a:srgbClr val="000000"/>
                </a:solidFill>
                <a:latin typeface="Roboto Medium"/>
              </a:rPr>
              <a:t> </a:t>
            </a:r>
            <a:endParaRPr sz="2800" lang="en-US">
              <a:solidFill>
                <a:srgbClr val="000000"/>
              </a:solidFill>
              <a:latin typeface="Roboto Medium"/>
            </a:endParaRPr>
          </a:p>
          <a:p>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 </a:t>
            </a:r>
            <a:r>
              <a:rPr sz="2800" lang="en-US">
                <a:solidFill>
                  <a:srgbClr val="000000"/>
                </a:solidFill>
                <a:latin typeface="Roboto Medium"/>
              </a:rPr>
              <a:t>M</a:t>
            </a:r>
            <a:r>
              <a:rPr sz="2800" lang="en-US">
                <a:solidFill>
                  <a:srgbClr val="000000"/>
                </a:solidFill>
                <a:latin typeface="Roboto Medium"/>
              </a:rPr>
              <a:t>r</a:t>
            </a:r>
            <a:r>
              <a:rPr sz="2800" lang="en-US">
                <a:solidFill>
                  <a:srgbClr val="000000"/>
                </a:solidFill>
                <a:latin typeface="Roboto Medium"/>
              </a:rPr>
              <a:t>.</a:t>
            </a:r>
            <a:r>
              <a:rPr sz="2800" lang="en-US">
                <a:solidFill>
                  <a:srgbClr val="000000"/>
                </a:solidFill>
                <a:latin typeface="Roboto Medium"/>
              </a:rPr>
              <a:t> </a:t>
            </a:r>
            <a:r>
              <a:rPr sz="2800" lang="en-US">
                <a:solidFill>
                  <a:srgbClr val="000000"/>
                </a:solidFill>
                <a:latin typeface="Roboto Medium"/>
              </a:rPr>
              <a:t>J</a:t>
            </a:r>
            <a:r>
              <a:rPr sz="2800" lang="en-US">
                <a:solidFill>
                  <a:srgbClr val="000000"/>
                </a:solidFill>
                <a:latin typeface="Roboto Medium"/>
              </a:rPr>
              <a:t>a</a:t>
            </a:r>
            <a:r>
              <a:rPr sz="2800" lang="en-US">
                <a:solidFill>
                  <a:srgbClr val="000000"/>
                </a:solidFill>
                <a:latin typeface="Roboto Medium"/>
              </a:rPr>
              <a:t>s</a:t>
            </a:r>
            <a:r>
              <a:rPr sz="2800" lang="en-US">
                <a:solidFill>
                  <a:srgbClr val="000000"/>
                </a:solidFill>
                <a:latin typeface="Roboto Medium"/>
              </a:rPr>
              <a:t>o</a:t>
            </a:r>
            <a:r>
              <a:rPr sz="2800" lang="en-US">
                <a:solidFill>
                  <a:srgbClr val="000000"/>
                </a:solidFill>
                <a:latin typeface="Roboto Medium"/>
              </a:rPr>
              <a:t>n</a:t>
            </a:r>
            <a:r>
              <a:rPr sz="2800" lang="en-US">
                <a:solidFill>
                  <a:srgbClr val="000000"/>
                </a:solidFill>
                <a:latin typeface="Roboto Medium"/>
              </a:rPr>
              <a:t> </a:t>
            </a:r>
            <a:r>
              <a:rPr sz="2800" lang="en-US">
                <a:solidFill>
                  <a:srgbClr val="000000"/>
                </a:solidFill>
                <a:latin typeface="Roboto Medium"/>
              </a:rPr>
              <a:t>N</a:t>
            </a:r>
            <a:r>
              <a:rPr sz="2800" lang="en-US">
                <a:solidFill>
                  <a:srgbClr val="000000"/>
                </a:solidFill>
                <a:latin typeface="Roboto Medium"/>
              </a:rPr>
              <a:t>i</a:t>
            </a:r>
            <a:r>
              <a:rPr sz="2800" lang="en-US">
                <a:solidFill>
                  <a:srgbClr val="000000"/>
                </a:solidFill>
                <a:latin typeface="Roboto Medium"/>
              </a:rPr>
              <a:t>t</a:t>
            </a:r>
            <a:r>
              <a:rPr sz="2800" lang="en-US">
                <a:solidFill>
                  <a:srgbClr val="000000"/>
                </a:solidFill>
                <a:latin typeface="Roboto Medium"/>
              </a:rPr>
              <a:t>u</a:t>
            </a:r>
            <a:r>
              <a:rPr sz="2800" lang="en-US">
                <a:solidFill>
                  <a:srgbClr val="000000"/>
                </a:solidFill>
                <a:latin typeface="Roboto Medium"/>
              </a:rPr>
              <a:t>r</a:t>
            </a:r>
            <a:r>
              <a:rPr sz="2800" lang="en-US">
                <a:solidFill>
                  <a:srgbClr val="000000"/>
                </a:solidFill>
                <a:latin typeface="Roboto Medium"/>
              </a:rPr>
              <a:t>a</a:t>
            </a:r>
            <a:endParaRPr sz="2800" lang="en-US">
              <a:solidFill>
                <a:srgbClr val="000000"/>
              </a:solidFill>
              <a:latin typeface="Roboto Medium"/>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
          <p:cNvSpPr>
            <a:spLocks noGrp="1"/>
          </p:cNvSpPr>
          <p:nvPr>
            <p:ph type="body" idx="1"/>
          </p:nvPr>
        </p:nvSpPr>
        <p:spPr>
          <a:xfrm rot="21593464">
            <a:off x="1419779" y="2051696"/>
            <a:ext cx="7525437" cy="4448460"/>
          </a:xfrm>
        </p:spPr>
        <p:txBody>
          <a:bodyPr anchor="t">
            <a:noAutofit/>
          </a:bodyPr>
          <a:p>
            <a:pPr algn="ctr" indent="0" marL="0">
              <a:lnSpc>
                <a:spcPct val="100000"/>
              </a:lnSpc>
              <a:buNone/>
            </a:pPr>
            <a:r>
              <a:rPr b="1" sz="2800" lang="en-US">
                <a:latin typeface="Roboto Light"/>
              </a:rPr>
              <a:t>XAMPP is an open-source, cross-platform web server that consists of a web server, MySQL database engine, and PHP and Perl programming packages. It is compiled and maintained by Apache. It allows users to create WordPress websites online using a local web server on their computer. It supports Windows, Linux, and Mac.</a:t>
            </a:r>
            <a:endParaRPr b="1" sz="2800" lang="en-US">
              <a:latin typeface="Roboto Light"/>
            </a:endParaRPr>
          </a:p>
          <a:p>
            <a:pPr algn="r">
              <a:lnSpc>
                <a:spcPct val="100000"/>
              </a:lnSpc>
            </a:pPr>
            <a:endParaRPr b="1" sz="2800" lang="en-US">
              <a:latin typeface="Roboto Light"/>
            </a:endParaRPr>
          </a:p>
        </p:txBody>
      </p:sp>
      <p:sp>
        <p:nvSpPr>
          <p:cNvPr id="1048587" name=""/>
          <p:cNvSpPr/>
          <p:nvPr/>
        </p:nvSpPr>
        <p:spPr>
          <a:xfrm>
            <a:off x="1631955" y="555222"/>
            <a:ext cx="6542567" cy="1319116"/>
          </a:xfrm>
          <a:prstGeom prst="roundRect"/>
          <a:solidFill>
            <a:srgbClr val="FFCC99"/>
          </a:solidFill>
          <a:ln w="63500">
            <a:solidFill>
              <a:srgbClr val="000000"/>
            </a:solidFill>
            <a:prstDash val="dash"/>
          </a:ln>
        </p:spPr>
        <p:txBody>
          <a:bodyPr anchor="ctr"/>
          <a:p>
            <a:pPr algn="ctr"/>
            <a:r>
              <a:rPr sz="7200" lang="en-US">
                <a:latin typeface="Roboto Condensed Bold"/>
              </a:rPr>
              <a:t>W</a:t>
            </a:r>
            <a:r>
              <a:rPr sz="7200" lang="en-US">
                <a:latin typeface="Roboto Condensed Bold"/>
              </a:rPr>
              <a:t>h</a:t>
            </a:r>
            <a:r>
              <a:rPr sz="7200" lang="en-US">
                <a:latin typeface="Roboto Condensed Bold"/>
              </a:rPr>
              <a:t>a</a:t>
            </a:r>
            <a:r>
              <a:rPr sz="7200" lang="en-US">
                <a:latin typeface="Roboto Condensed Bold"/>
              </a:rPr>
              <a:t>t</a:t>
            </a:r>
            <a:r>
              <a:rPr sz="7200" lang="en-US">
                <a:latin typeface="Roboto Condensed Bold"/>
              </a:rPr>
              <a:t> </a:t>
            </a:r>
            <a:r>
              <a:rPr sz="7200" lang="en-US">
                <a:latin typeface="Roboto Condensed Bold"/>
              </a:rPr>
              <a:t>i</a:t>
            </a:r>
            <a:r>
              <a:rPr sz="7200" lang="en-US">
                <a:latin typeface="Roboto Condensed Bold"/>
              </a:rPr>
              <a:t>s</a:t>
            </a:r>
            <a:r>
              <a:rPr sz="7200" lang="en-US">
                <a:latin typeface="Roboto Condensed Bold"/>
              </a:rPr>
              <a:t> </a:t>
            </a:r>
            <a:r>
              <a:rPr sz="7200" lang="en-US">
                <a:latin typeface="Roboto Condensed Bold"/>
              </a:rPr>
              <a:t>X</a:t>
            </a:r>
            <a:r>
              <a:rPr sz="7200" lang="en-US">
                <a:latin typeface="Roboto Condensed Bold"/>
              </a:rPr>
              <a:t>a</a:t>
            </a:r>
            <a:r>
              <a:rPr sz="7200" lang="en-US">
                <a:latin typeface="Roboto Condensed Bold"/>
              </a:rPr>
              <a:t>m</a:t>
            </a:r>
            <a:r>
              <a:rPr sz="7200" lang="en-US">
                <a:latin typeface="Roboto Condensed Bold"/>
              </a:rPr>
              <a:t>p</a:t>
            </a:r>
            <a:r>
              <a:rPr sz="7200" lang="en-US">
                <a:latin typeface="Roboto Condensed Bold"/>
              </a:rPr>
              <a:t>p</a:t>
            </a:r>
            <a:r>
              <a:rPr sz="7200" lang="en-US">
                <a:latin typeface="Roboto Condensed Bold"/>
              </a:rPr>
              <a:t>?</a:t>
            </a:r>
            <a:endParaRPr sz="7200" lang="en-US">
              <a:latin typeface="Roboto Condensed Bold"/>
            </a:endParaRPr>
          </a:p>
        </p:txBody>
      </p:sp>
      <p:sp>
        <p:nvSpPr>
          <p:cNvPr id="1048588" name=""/>
          <p:cNvSpPr/>
          <p:nvPr/>
        </p:nvSpPr>
        <p:spPr>
          <a:xfrm>
            <a:off x="172674" y="555223"/>
            <a:ext cx="1459281" cy="2153381"/>
          </a:xfrm>
          <a:prstGeom prst="curvedRightArrow"/>
          <a:solidFill>
            <a:srgbClr val="000000"/>
          </a:solidFill>
          <a:ln w="25400">
            <a:solidFill>
              <a:srgbClr val="666666"/>
            </a:solidFill>
            <a:prstDash val="solid"/>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dir="l" isContent="0"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4" name=""/>
          <p:cNvSpPr>
            <a:spLocks noGrp="1"/>
          </p:cNvSpPr>
          <p:nvPr>
            <p:ph idx="1"/>
          </p:nvPr>
        </p:nvSpPr>
        <p:spPr>
          <a:xfrm>
            <a:off x="3972809" y="3415251"/>
            <a:ext cx="4789144" cy="3204044"/>
          </a:xfrm>
        </p:spPr>
        <p:txBody>
          <a:bodyPr>
            <a:normAutofit fontScale="85714" lnSpcReduction="20000"/>
          </a:bodyPr>
          <a:p>
            <a:r>
              <a:rPr sz="3333" lang="en-US">
                <a:latin typeface="Roboto Medium"/>
              </a:rPr>
              <a:t>A</a:t>
            </a:r>
            <a:r>
              <a:rPr lang="en-US">
                <a:latin typeface="test"/>
              </a:rPr>
              <a:t> – Apache - this is the web server software.</a:t>
            </a:r>
            <a:endParaRPr lang="en-US">
              <a:latin typeface="test"/>
            </a:endParaRPr>
          </a:p>
          <a:p>
            <a:r>
              <a:rPr sz="3333" lang="en-US">
                <a:latin typeface="Roboto Medium"/>
              </a:rPr>
              <a:t>M</a:t>
            </a:r>
            <a:r>
              <a:rPr lang="en-US">
                <a:latin typeface="test"/>
              </a:rPr>
              <a:t> – MySQL - Database.</a:t>
            </a:r>
            <a:endParaRPr lang="en-US">
              <a:latin typeface="test"/>
            </a:endParaRPr>
          </a:p>
          <a:p>
            <a:r>
              <a:rPr sz="3333" lang="en-US">
                <a:latin typeface="Roboto Medium"/>
              </a:rPr>
              <a:t>P</a:t>
            </a:r>
            <a:r>
              <a:rPr lang="en-US">
                <a:latin typeface="test"/>
              </a:rPr>
              <a:t> – PHP</a:t>
            </a:r>
            <a:endParaRPr lang="en-US">
              <a:latin typeface="test"/>
            </a:endParaRPr>
          </a:p>
          <a:p>
            <a:r>
              <a:rPr sz="3720" lang="en-US">
                <a:latin typeface="Roboto Medium"/>
              </a:rPr>
              <a:t>P</a:t>
            </a:r>
            <a:r>
              <a:rPr lang="en-US">
                <a:latin typeface="test"/>
              </a:rPr>
              <a:t> – Perl – scripting language</a:t>
            </a:r>
            <a:endParaRPr lang="en-US">
              <a:latin typeface="test"/>
            </a:endParaRPr>
          </a:p>
        </p:txBody>
      </p:sp>
      <p:pic>
        <p:nvPicPr>
          <p:cNvPr id="2097152" name=""/>
          <p:cNvPicPr>
            <a:picLocks/>
          </p:cNvPicPr>
          <p:nvPr/>
        </p:nvPicPr>
        <p:blipFill>
          <a:blip xmlns:r="http://schemas.openxmlformats.org/officeDocument/2006/relationships" r:embed="rId2"/>
          <a:stretch>
            <a:fillRect/>
          </a:stretch>
        </p:blipFill>
        <p:spPr>
          <a:xfrm rot="0">
            <a:off x="556347" y="3649115"/>
            <a:ext cx="3414610" cy="2547315"/>
          </a:xfrm>
          <a:prstGeom prst="rect"/>
        </p:spPr>
      </p:pic>
      <p:sp>
        <p:nvSpPr>
          <p:cNvPr id="1048595" name=""/>
          <p:cNvSpPr/>
          <p:nvPr/>
        </p:nvSpPr>
        <p:spPr>
          <a:xfrm>
            <a:off x="0" y="-33843"/>
            <a:ext cx="4527304" cy="1790021"/>
          </a:xfrm>
          <a:prstGeom prst="rightArrow"/>
          <a:solidFill>
            <a:srgbClr val="FFCC99"/>
          </a:solidFill>
          <a:ln w="63500">
            <a:solidFill>
              <a:srgbClr val="808080"/>
            </a:solidFill>
            <a:prstDash val="dash"/>
          </a:ln>
        </p:spPr>
        <p:txBody>
          <a:bodyPr anchor="ctr"/>
          <a:p>
            <a:pPr algn="ctr"/>
            <a:endParaRPr sz="2800" lang="en-US">
              <a:latin typeface="Roboto Medium"/>
            </a:endParaRPr>
          </a:p>
          <a:p>
            <a:pPr algn="ctr"/>
            <a:r>
              <a:rPr sz="3600" lang="en-US">
                <a:latin typeface="Roboto Condensed Bold"/>
              </a:rPr>
              <a:t>XAMPP stands for;</a:t>
            </a:r>
            <a:br>
              <a:rPr sz="3600" lang="en-US">
                <a:latin typeface="Roboto Condensed Bold"/>
              </a:rPr>
            </a:br>
            <a:endParaRPr sz="3600" lang="en-US">
              <a:latin typeface="Roboto Condensed Bold"/>
            </a:endParaRPr>
          </a:p>
        </p:txBody>
      </p:sp>
      <p:sp>
        <p:nvSpPr>
          <p:cNvPr id="1048596" name=""/>
          <p:cNvSpPr txBox="1"/>
          <p:nvPr/>
        </p:nvSpPr>
        <p:spPr>
          <a:xfrm>
            <a:off x="573682" y="1756178"/>
            <a:ext cx="7907243" cy="1805940"/>
          </a:xfrm>
          <a:prstGeom prst="rect"/>
        </p:spPr>
        <p:txBody>
          <a:bodyPr rtlCol="0" wrap="square">
            <a:spAutoFit/>
          </a:bodyPr>
          <a:p>
            <a:pPr indent="-457200" marL="457200">
              <a:buFont typeface="Arial"/>
              <a:buChar char="•"/>
            </a:pPr>
            <a:r>
              <a:rPr sz="3200" lang="en-US">
                <a:latin typeface="Roboto Medium"/>
              </a:rPr>
              <a:t>X</a:t>
            </a:r>
            <a:r>
              <a:rPr sz="2800" lang="en-US">
                <a:latin typeface="test"/>
              </a:rPr>
              <a:t> – [cross platform operating systems] meaning it can run on any OS  Mac OX , Windows , Linux etc.</a:t>
            </a:r>
            <a:endParaRPr sz="2800" lang="en-US">
              <a:latin typeface="te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wist_l_1500"/>
          </p:ext>
        </p:extLs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03" name=""/>
          <p:cNvSpPr>
            <a:spLocks noGrp="1"/>
          </p:cNvSpPr>
          <p:nvPr>
            <p:ph idx="1"/>
          </p:nvPr>
        </p:nvSpPr>
        <p:spPr>
          <a:xfrm rot="3896">
            <a:off x="1160308" y="1457284"/>
            <a:ext cx="7723327" cy="5291897"/>
          </a:xfrm>
        </p:spPr>
        <p:txBody>
          <a:bodyPr>
            <a:normAutofit fontScale="92857" lnSpcReduction="20000"/>
          </a:bodyPr>
          <a:p>
            <a:r>
              <a:rPr lang="en-US">
                <a:latin typeface="test"/>
              </a:rPr>
              <a:t>XAMPP provides an easy-to-use control panel to manage Apache, MySQL, and other programs without using commands. To use PHP, we need to install Apache and MySQL. It’s not easy to install Apache and configure it as it needs to be set up and integrated with PHP and Perl, among other things. XAMPP deals with all the complexity to set up and integrate Apache with PHP and Perl.</a:t>
            </a:r>
            <a:endParaRPr lang="en-US">
              <a:latin typeface="test"/>
            </a:endParaRPr>
          </a:p>
          <a:p>
            <a:r>
              <a:rPr lang="en-US">
                <a:latin typeface="test"/>
              </a:rPr>
              <a:t>Unlike Java that runs with the Java SDK only, PHP requires a web-server to work.</a:t>
            </a:r>
            <a:endParaRPr lang="en-US">
              <a:latin typeface="test"/>
            </a:endParaRPr>
          </a:p>
        </p:txBody>
      </p:sp>
      <p:sp>
        <p:nvSpPr>
          <p:cNvPr id="1048604" name=""/>
          <p:cNvSpPr/>
          <p:nvPr/>
        </p:nvSpPr>
        <p:spPr>
          <a:xfrm>
            <a:off x="989957" y="315146"/>
            <a:ext cx="5916195" cy="1088238"/>
          </a:xfrm>
          <a:prstGeom prst="roundRect"/>
          <a:solidFill>
            <a:srgbClr val="FFCC99"/>
          </a:solidFill>
          <a:ln w="63500">
            <a:solidFill>
              <a:srgbClr val="000000"/>
            </a:solidFill>
            <a:prstDash val="dash"/>
          </a:ln>
        </p:spPr>
        <p:txBody>
          <a:bodyPr anchor="ctr"/>
          <a:p>
            <a:pPr algn="ctr"/>
            <a:r>
              <a:rPr sz="6000" lang="en-US">
                <a:latin typeface="Roboto Condensed Bold"/>
              </a:rPr>
              <a:t>W</a:t>
            </a:r>
            <a:r>
              <a:rPr sz="6000" lang="en-US">
                <a:latin typeface="Roboto Condensed Bold"/>
              </a:rPr>
              <a:t>h</a:t>
            </a:r>
            <a:r>
              <a:rPr sz="6000" lang="en-US">
                <a:latin typeface="Roboto Condensed Bold"/>
              </a:rPr>
              <a:t>a</a:t>
            </a:r>
            <a:r>
              <a:rPr sz="6000" lang="en-US">
                <a:latin typeface="Roboto Condensed Bold"/>
              </a:rPr>
              <a:t>t</a:t>
            </a:r>
            <a:r>
              <a:rPr sz="6000" lang="en-US">
                <a:latin typeface="Roboto Condensed Bold"/>
              </a:rPr>
              <a:t> </a:t>
            </a:r>
            <a:r>
              <a:rPr sz="6000" lang="en-US">
                <a:latin typeface="Roboto Condensed Bold"/>
              </a:rPr>
              <a:t>u</a:t>
            </a:r>
            <a:r>
              <a:rPr sz="6000" lang="en-US">
                <a:latin typeface="Roboto Condensed Bold"/>
              </a:rPr>
              <a:t>s</a:t>
            </a:r>
            <a:r>
              <a:rPr sz="6000" lang="en-US">
                <a:latin typeface="Roboto Condensed Bold"/>
              </a:rPr>
              <a:t>e</a:t>
            </a:r>
            <a:r>
              <a:rPr sz="6000" lang="en-US">
                <a:latin typeface="Roboto Condensed Bold"/>
              </a:rPr>
              <a:t> </a:t>
            </a:r>
            <a:r>
              <a:rPr sz="6000" lang="en-US">
                <a:latin typeface="Roboto Condensed Bold"/>
              </a:rPr>
              <a:t>X</a:t>
            </a:r>
            <a:r>
              <a:rPr sz="6000" lang="en-US">
                <a:latin typeface="Roboto Condensed Bold"/>
              </a:rPr>
              <a:t>a</a:t>
            </a:r>
            <a:r>
              <a:rPr sz="6000" lang="en-US">
                <a:latin typeface="Roboto Condensed Bold"/>
              </a:rPr>
              <a:t>m</a:t>
            </a:r>
            <a:r>
              <a:rPr sz="6000" lang="en-US">
                <a:latin typeface="Roboto Condensed Bold"/>
              </a:rPr>
              <a:t>p</a:t>
            </a:r>
            <a:r>
              <a:rPr sz="6000" lang="en-US">
                <a:latin typeface="Roboto Condensed Bold"/>
              </a:rPr>
              <a:t>p</a:t>
            </a:r>
            <a:r>
              <a:rPr sz="6000" lang="en-US">
                <a:latin typeface="Roboto Condensed Bold"/>
              </a:rPr>
              <a:t>?</a:t>
            </a:r>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800">
        <p:extLst>
          <p:ext uri="http://mobile.wps.com/transition/2016/1">
            <p:transition val="wps_explode_r_800"/>
          </p:ext>
        </p:extLs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5" name=""/>
          <p:cNvSpPr>
            <a:spLocks noGrp="1"/>
          </p:cNvSpPr>
          <p:nvPr>
            <p:ph type="title"/>
          </p:nvPr>
        </p:nvSpPr>
        <p:spPr>
          <a:xfrm>
            <a:off x="623888" y="821001"/>
            <a:ext cx="7886700" cy="2905712"/>
          </a:xfrm>
        </p:spPr>
        <p:txBody>
          <a:bodyPr/>
          <a:p>
            <a:r>
              <a:rPr lang="en-US">
                <a:latin typeface="Roboto Bold"/>
              </a:rPr>
              <a:t>How to Install XAMPP</a:t>
            </a:r>
            <a:r>
              <a:rPr lang="en-US">
                <a:latin typeface="Roboto Bold"/>
              </a:rPr>
              <a:t>?</a:t>
            </a:r>
            <a:endParaRPr lang="en-US">
              <a:latin typeface="Roboto Bold"/>
            </a:endParaRPr>
          </a:p>
        </p:txBody>
      </p:sp>
      <p:sp>
        <p:nvSpPr>
          <p:cNvPr id="1048606" name=""/>
          <p:cNvSpPr>
            <a:spLocks noGrp="1"/>
          </p:cNvSpPr>
          <p:nvPr>
            <p:ph type="body" idx="1"/>
          </p:nvPr>
        </p:nvSpPr>
        <p:spPr>
          <a:xfrm>
            <a:off x="976659" y="3943010"/>
            <a:ext cx="7886700" cy="1500187"/>
          </a:xfrm>
        </p:spPr>
        <p:txBody>
          <a:bodyPr/>
          <a:p>
            <a:pPr algn="ctr"/>
            <a:r>
              <a:rPr sz="2800" i="1" lang="en-US" u="sng">
                <a:effectLst/>
                <a:latin typeface="Roboto Condensed Bold"/>
              </a:rPr>
              <a:t>We look into step by step process to install XAMPP for Windows. For Other Operating Systems, XAMPP installation steps are similar.</a:t>
            </a:r>
            <a:endParaRPr sz="2800" i="1" lang="en-US" u="sng">
              <a:effectLst/>
              <a:latin typeface="Roboto Condensed Bold"/>
            </a:endParaRPr>
          </a:p>
          <a:p>
            <a:pPr algn="ctr"/>
            <a:endParaRPr sz="2800" i="1" lang="en-US" u="sng">
              <a:latin typeface="Roboto Condensed Bold"/>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7" name=""/>
          <p:cNvSpPr>
            <a:spLocks noGrp="1"/>
          </p:cNvSpPr>
          <p:nvPr>
            <p:ph type="title"/>
          </p:nvPr>
        </p:nvSpPr>
        <p:spPr/>
        <p:txBody>
          <a:bodyPr/>
          <a:p>
            <a:r>
              <a:rPr sz="4800" lang="en-US">
                <a:latin typeface="Roboto Condensed Bold"/>
              </a:rPr>
              <a:t>Step 1) Download XAMPP</a:t>
            </a:r>
            <a:endParaRPr sz="4800" lang="en-US">
              <a:latin typeface="Roboto Condensed Bold"/>
            </a:endParaRPr>
          </a:p>
        </p:txBody>
      </p:sp>
      <p:sp>
        <p:nvSpPr>
          <p:cNvPr id="1048608" name=""/>
          <p:cNvSpPr txBox="1"/>
          <p:nvPr/>
        </p:nvSpPr>
        <p:spPr>
          <a:xfrm>
            <a:off x="1627774" y="3219450"/>
            <a:ext cx="6985059" cy="955039"/>
          </a:xfrm>
          <a:prstGeom prst="rect"/>
        </p:spPr>
        <p:txBody>
          <a:bodyPr rtlCol="0" wrap="square">
            <a:spAutoFit/>
          </a:bodyPr>
          <a:p>
            <a:r>
              <a:rPr sz="4800" lang="en-US">
                <a:solidFill>
                  <a:srgbClr val="000000"/>
                </a:solidFill>
                <a:latin typeface="Roboto Condensed Bold"/>
              </a:rPr>
              <a:t>Step 2) Start Installation</a:t>
            </a:r>
            <a:endParaRPr sz="4800" lang="en-US">
              <a:solidFill>
                <a:srgbClr val="000000"/>
              </a:solidFill>
              <a:latin typeface="Roboto Condensed Bold"/>
            </a:endParaRPr>
          </a:p>
        </p:txBody>
      </p:sp>
      <p:sp>
        <p:nvSpPr>
          <p:cNvPr id="1048609" name=""/>
          <p:cNvSpPr txBox="1"/>
          <p:nvPr/>
        </p:nvSpPr>
        <p:spPr>
          <a:xfrm>
            <a:off x="628650" y="4635506"/>
            <a:ext cx="7332306" cy="2123439"/>
          </a:xfrm>
          <a:prstGeom prst="rect"/>
        </p:spPr>
        <p:txBody>
          <a:bodyPr rtlCol="0" wrap="square">
            <a:spAutoFit/>
          </a:bodyPr>
          <a:p>
            <a:pPr indent="-457200" marL="457200">
              <a:buFont typeface="Wingdings" charset="2"/>
              <a:buChar char="l"/>
            </a:pPr>
            <a:r>
              <a:rPr sz="2800" lang="en-US">
                <a:solidFill>
                  <a:srgbClr val="000000"/>
                </a:solidFill>
                <a:latin typeface="Roboto Medium"/>
              </a:rPr>
              <a:t>XAMPP Installation is just like installing any other windows program. There are however, a few things that we must note.</a:t>
            </a:r>
            <a:endParaRPr sz="2800" lang="en-US">
              <a:solidFill>
                <a:srgbClr val="000000"/>
              </a:solidFill>
              <a:latin typeface="Roboto Medium"/>
            </a:endParaRPr>
          </a:p>
          <a:p>
            <a:pPr indent="-457200" marL="457200">
              <a:buFont typeface="Wingdings" charset="2"/>
              <a:buChar char="l"/>
            </a:pPr>
            <a:endParaRPr sz="2800" lang="en-US">
              <a:solidFill>
                <a:srgbClr val="000000"/>
              </a:solidFill>
              <a:latin typeface="Roboto Medium"/>
            </a:endParaRPr>
          </a:p>
        </p:txBody>
      </p:sp>
      <p:sp>
        <p:nvSpPr>
          <p:cNvPr id="1048610" name=""/>
          <p:cNvSpPr txBox="1"/>
          <p:nvPr/>
        </p:nvSpPr>
        <p:spPr>
          <a:xfrm>
            <a:off x="628649" y="1500186"/>
            <a:ext cx="7207172" cy="2047240"/>
          </a:xfrm>
          <a:prstGeom prst="rect"/>
        </p:spPr>
        <p:txBody>
          <a:bodyPr rtlCol="0" wrap="square">
            <a:spAutoFit/>
          </a:bodyPr>
          <a:p>
            <a:pPr indent="-457200" marL="457200">
              <a:buFont typeface="Wingdings" charset="2"/>
              <a:buChar char="l"/>
            </a:pPr>
            <a:r>
              <a:rPr sz="2800" lang="en-US">
                <a:latin typeface="Roboto Medium"/>
              </a:rPr>
              <a:t>Click here to XAMPP download for Windows: http://www.apachefriends.org/en/xampp-windows.html</a:t>
            </a:r>
            <a:endParaRPr sz="2800" lang="en-US">
              <a:latin typeface="Roboto Medium"/>
            </a:endParaRPr>
          </a:p>
          <a:p>
            <a:endParaRPr sz="2800"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0"/>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14" name=""/>
          <p:cNvSpPr txBox="1"/>
          <p:nvPr/>
        </p:nvSpPr>
        <p:spPr>
          <a:xfrm>
            <a:off x="636813" y="673320"/>
            <a:ext cx="7963093" cy="955040"/>
          </a:xfrm>
          <a:prstGeom prst="rect"/>
        </p:spPr>
        <p:txBody>
          <a:bodyPr rtlCol="0" wrap="square">
            <a:spAutoFit/>
          </a:bodyPr>
          <a:p>
            <a:r>
              <a:rPr sz="4800" lang="en-US">
                <a:solidFill>
                  <a:srgbClr val="000000"/>
                </a:solidFill>
                <a:latin typeface="Roboto Condensed Bold"/>
              </a:rPr>
              <a:t>Step 3) Run the Setup</a:t>
            </a:r>
            <a:endParaRPr sz="4800" lang="en-US">
              <a:solidFill>
                <a:srgbClr val="000000"/>
              </a:solidFill>
              <a:latin typeface="Roboto Condensed Bold"/>
            </a:endParaRPr>
          </a:p>
        </p:txBody>
      </p:sp>
      <p:sp>
        <p:nvSpPr>
          <p:cNvPr id="1048615" name=""/>
          <p:cNvSpPr txBox="1"/>
          <p:nvPr/>
        </p:nvSpPr>
        <p:spPr>
          <a:xfrm>
            <a:off x="636813" y="1846764"/>
            <a:ext cx="8193608" cy="2123441"/>
          </a:xfrm>
          <a:prstGeom prst="rect"/>
        </p:spPr>
        <p:txBody>
          <a:bodyPr rtlCol="0" wrap="square">
            <a:spAutoFit/>
          </a:bodyPr>
          <a:p>
            <a:pPr indent="-457200" marL="457200">
              <a:buFont typeface="Wingdings" charset="2"/>
              <a:buChar char="l"/>
            </a:pPr>
            <a:r>
              <a:rPr sz="2800" lang="en-US">
                <a:solidFill>
                  <a:srgbClr val="000000"/>
                </a:solidFill>
                <a:latin typeface="Roboto Medium"/>
              </a:rPr>
              <a:t>After you have downloaded XAMPP, run the setup. The warning message dialog window shown below appears.</a:t>
            </a:r>
            <a:endParaRPr sz="2800" lang="en-US">
              <a:solidFill>
                <a:srgbClr val="000000"/>
              </a:solidFill>
              <a:latin typeface="Roboto Medium"/>
            </a:endParaRPr>
          </a:p>
          <a:p>
            <a:pPr indent="-457200" marL="457200">
              <a:buFont typeface="Wingdings" charset="2"/>
              <a:buChar char="l"/>
            </a:pPr>
            <a:endParaRPr sz="2800" lang="en-US">
              <a:solidFill>
                <a:srgbClr val="000000"/>
              </a:solidFill>
              <a:latin typeface="Roboto Medium"/>
            </a:endParaRPr>
          </a:p>
        </p:txBody>
      </p:sp>
      <p:pic>
        <p:nvPicPr>
          <p:cNvPr id="2097153" name=""/>
          <p:cNvPicPr>
            <a:picLocks/>
          </p:cNvPicPr>
          <p:nvPr/>
        </p:nvPicPr>
        <p:blipFill>
          <a:blip xmlns:r="http://schemas.openxmlformats.org/officeDocument/2006/relationships" r:embed="rId2"/>
          <a:stretch>
            <a:fillRect/>
          </a:stretch>
        </p:blipFill>
        <p:spPr>
          <a:xfrm rot="0">
            <a:off x="1350818" y="3429000"/>
            <a:ext cx="6442363" cy="2608501"/>
          </a:xfrm>
          <a:prstGeom prst="rec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0"/>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16" name=""/>
          <p:cNvSpPr txBox="1"/>
          <p:nvPr/>
        </p:nvSpPr>
        <p:spPr>
          <a:xfrm>
            <a:off x="856781" y="626081"/>
            <a:ext cx="7618686" cy="1818640"/>
          </a:xfrm>
          <a:prstGeom prst="rect"/>
        </p:spPr>
        <p:txBody>
          <a:bodyPr rtlCol="0" wrap="square">
            <a:spAutoFit/>
          </a:bodyPr>
          <a:p>
            <a:r>
              <a:rPr sz="4800" lang="en-US">
                <a:solidFill>
                  <a:srgbClr val="000000"/>
                </a:solidFill>
                <a:latin typeface="Roboto Condensed Bold"/>
              </a:rPr>
              <a:t>Step 4) Change User Control Settings</a:t>
            </a:r>
            <a:endParaRPr sz="4800" lang="en-US">
              <a:solidFill>
                <a:srgbClr val="000000"/>
              </a:solidFill>
              <a:latin typeface="Roboto Condensed Bold"/>
            </a:endParaRPr>
          </a:p>
        </p:txBody>
      </p:sp>
      <p:sp>
        <p:nvSpPr>
          <p:cNvPr id="1048617" name=""/>
          <p:cNvSpPr txBox="1"/>
          <p:nvPr/>
        </p:nvSpPr>
        <p:spPr>
          <a:xfrm>
            <a:off x="856781" y="2303779"/>
            <a:ext cx="6958449" cy="3647440"/>
          </a:xfrm>
          <a:prstGeom prst="rect"/>
        </p:spPr>
        <p:txBody>
          <a:bodyPr rtlCol="0" wrap="square">
            <a:spAutoFit/>
          </a:bodyPr>
          <a:p>
            <a:pPr indent="-457200" marL="457200">
              <a:buFont typeface="Wingdings" charset="2"/>
              <a:buChar char="l"/>
            </a:pPr>
            <a:r>
              <a:rPr sz="2800" lang="en-US">
                <a:solidFill>
                  <a:srgbClr val="000000"/>
                </a:solidFill>
                <a:latin typeface="Roboto Medium"/>
              </a:rPr>
              <a:t>If you are using Windows Vista or Windows 7, make sure that you deactivate the User Account Control feature. To do this, Select Control Panel &gt;  User Accounts &gt;  Change User Access Control settings. The diagram below illustrates the main steps.</a:t>
            </a:r>
            <a:endParaRPr sz="2800" lang="en-US">
              <a:solidFill>
                <a:srgbClr val="000000"/>
              </a:solidFill>
              <a:latin typeface="Roboto Medium"/>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2"/>
          <a:stretch>
            <a:fillRect/>
          </a:stretch>
        </p:blipFill>
        <p:spPr>
          <a:xfrm rot="21589178">
            <a:off x="646996" y="681431"/>
            <a:ext cx="7886954" cy="545896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800">
        <p:extLst>
          <p:ext uri="http://mobile.wps.com/transition/2016/1">
            <p:transition val="wps_explode_r_800"/>
          </p:ext>
        </p:extLs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A1601</dc:creator>
  <dcterms:created xsi:type="dcterms:W3CDTF">2015-05-08T09:30:45Z</dcterms:created>
  <dcterms:modified xsi:type="dcterms:W3CDTF">2021-04-04T18:10:36Z</dcterms:modified>
</cp:coreProperties>
</file>