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Belleza" charset="1" panose="02000503050000020003"/>
      <p:regular r:id="rId14"/>
    </p:embeddedFont>
    <p:embeddedFont>
      <p:font typeface="Open Sans" charset="1" panose="020B0606030504020204"/>
      <p:regular r:id="rId15"/>
    </p:embeddedFont>
    <p:embeddedFont>
      <p:font typeface="Open Sans Bold" charset="1" panose="020B0806030504020204"/>
      <p:regular r:id="rId16"/>
    </p:embeddedFont>
    <p:embeddedFont>
      <p:font typeface="Open Sans Italics" charset="1" panose="020B0606030504020204"/>
      <p:regular r:id="rId17"/>
    </p:embeddedFont>
    <p:embeddedFont>
      <p:font typeface="Open Sans Bold Italics" charset="1" panose="020B0806030504020204"/>
      <p:regular r:id="rId18"/>
    </p:embeddedFont>
    <p:embeddedFont>
      <p:font typeface="Open Sans Light" charset="1" panose="020B0306030504020204"/>
      <p:regular r:id="rId19"/>
    </p:embeddedFont>
    <p:embeddedFont>
      <p:font typeface="Open Sans Light Italics" charset="1" panose="020B0306030504020204"/>
      <p:regular r:id="rId20"/>
    </p:embeddedFont>
    <p:embeddedFont>
      <p:font typeface="Open Sans Ultra-Bold" charset="1" panose="00000000000000000000"/>
      <p:regular r:id="rId21"/>
    </p:embeddedFont>
    <p:embeddedFont>
      <p:font typeface="Open Sans Ultra-Bold Italics" charset="1" panose="00000000000000000000"/>
      <p:regular r:id="rId22"/>
    </p:embeddedFont>
    <p:embeddedFont>
      <p:font typeface="Magnolia Script" charset="1" panose="020005030700000200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https://github.com/hamudii/Credit-Score-by-Home-Credit" TargetMode="External" Type="http://schemas.openxmlformats.org/officeDocument/2006/relationships/hyperlink"/><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pn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2.png" Type="http://schemas.openxmlformats.org/officeDocument/2006/relationships/image"/><Relationship Id="rId7" Target="../media/image33.png" Type="http://schemas.openxmlformats.org/officeDocument/2006/relationships/image"/><Relationship Id="rId8" Target="../media/image3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684479">
            <a:off x="14695182" y="6516833"/>
            <a:ext cx="5137453" cy="4804757"/>
          </a:xfrm>
          <a:custGeom>
            <a:avLst/>
            <a:gdLst/>
            <a:ahLst/>
            <a:cxnLst/>
            <a:rect r="r" b="b" t="t" l="l"/>
            <a:pathLst>
              <a:path h="4804757" w="5137453">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210660" y="-989201"/>
            <a:ext cx="5619589" cy="5255670"/>
          </a:xfrm>
          <a:custGeom>
            <a:avLst/>
            <a:gdLst/>
            <a:ahLst/>
            <a:cxnLst/>
            <a:rect r="r" b="b" t="t" l="l"/>
            <a:pathLst>
              <a:path h="5255670" w="5619589">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816550">
            <a:off x="-1712897" y="8499236"/>
            <a:ext cx="8718707" cy="3760358"/>
          </a:xfrm>
          <a:custGeom>
            <a:avLst/>
            <a:gdLst/>
            <a:ahLst/>
            <a:cxnLst/>
            <a:rect r="r" b="b" t="t" l="l"/>
            <a:pathLst>
              <a:path h="3760358" w="8718707">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277046">
            <a:off x="12472299" y="-847192"/>
            <a:ext cx="8698829" cy="3751785"/>
          </a:xfrm>
          <a:custGeom>
            <a:avLst/>
            <a:gdLst/>
            <a:ahLst/>
            <a:cxnLst/>
            <a:rect r="r" b="b" t="t" l="l"/>
            <a:pathLst>
              <a:path h="3751785" w="8698829">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600893" y="3200400"/>
            <a:ext cx="11086213" cy="3886200"/>
          </a:xfrm>
          <a:prstGeom prst="rect">
            <a:avLst/>
          </a:prstGeom>
        </p:spPr>
        <p:txBody>
          <a:bodyPr anchor="t" rtlCol="false" tIns="0" lIns="0" bIns="0" rIns="0">
            <a:spAutoFit/>
          </a:bodyPr>
          <a:lstStyle/>
          <a:p>
            <a:pPr algn="ctr">
              <a:lnSpc>
                <a:spcPts val="15360"/>
              </a:lnSpc>
            </a:pPr>
            <a:r>
              <a:rPr lang="en-US" sz="12800">
                <a:solidFill>
                  <a:srgbClr val="343434"/>
                </a:solidFill>
                <a:latin typeface="Magnolia Script Bold"/>
              </a:rPr>
              <a:t>Home Credit : Credit Score</a:t>
            </a:r>
          </a:p>
        </p:txBody>
      </p:sp>
      <p:sp>
        <p:nvSpPr>
          <p:cNvPr name="TextBox 7" id="7"/>
          <p:cNvSpPr txBox="true"/>
          <p:nvPr/>
        </p:nvSpPr>
        <p:spPr>
          <a:xfrm rot="0">
            <a:off x="6421943" y="8677910"/>
            <a:ext cx="5444114" cy="580390"/>
          </a:xfrm>
          <a:prstGeom prst="rect">
            <a:avLst/>
          </a:prstGeom>
        </p:spPr>
        <p:txBody>
          <a:bodyPr anchor="t" rtlCol="false" tIns="0" lIns="0" bIns="0" rIns="0">
            <a:spAutoFit/>
          </a:bodyPr>
          <a:lstStyle/>
          <a:p>
            <a:pPr algn="ctr">
              <a:lnSpc>
                <a:spcPts val="4759"/>
              </a:lnSpc>
            </a:pPr>
            <a:r>
              <a:rPr lang="en-US" sz="3399">
                <a:solidFill>
                  <a:srgbClr val="343434"/>
                </a:solidFill>
                <a:latin typeface="Open Sans"/>
              </a:rPr>
              <a:t>Mohammad Sulaeman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835957">
            <a:off x="-6203196" y="8625739"/>
            <a:ext cx="22816215" cy="8628678"/>
          </a:xfrm>
          <a:custGeom>
            <a:avLst/>
            <a:gdLst/>
            <a:ahLst/>
            <a:cxnLst/>
            <a:rect r="r" b="b" t="t" l="l"/>
            <a:pathLst>
              <a:path h="8628678" w="22816215">
                <a:moveTo>
                  <a:pt x="0" y="0"/>
                </a:moveTo>
                <a:lnTo>
                  <a:pt x="22816215" y="0"/>
                </a:lnTo>
                <a:lnTo>
                  <a:pt x="22816215" y="8628678"/>
                </a:lnTo>
                <a:lnTo>
                  <a:pt x="0" y="86286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49897">
            <a:off x="-6100762" y="8242507"/>
            <a:ext cx="20849711" cy="7884982"/>
          </a:xfrm>
          <a:custGeom>
            <a:avLst/>
            <a:gdLst/>
            <a:ahLst/>
            <a:cxnLst/>
            <a:rect r="r" b="b" t="t" l="l"/>
            <a:pathLst>
              <a:path h="7884982" w="20849711">
                <a:moveTo>
                  <a:pt x="0" y="0"/>
                </a:moveTo>
                <a:lnTo>
                  <a:pt x="20849711" y="0"/>
                </a:lnTo>
                <a:lnTo>
                  <a:pt x="20849711" y="7884981"/>
                </a:lnTo>
                <a:lnTo>
                  <a:pt x="0" y="78849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824842">
            <a:off x="10957845" y="-5328607"/>
            <a:ext cx="9893699" cy="9956936"/>
          </a:xfrm>
          <a:custGeom>
            <a:avLst/>
            <a:gdLst/>
            <a:ahLst/>
            <a:cxnLst/>
            <a:rect r="r" b="b" t="t" l="l"/>
            <a:pathLst>
              <a:path h="9956936" w="9893699">
                <a:moveTo>
                  <a:pt x="0" y="0"/>
                </a:moveTo>
                <a:lnTo>
                  <a:pt x="9893699" y="0"/>
                </a:lnTo>
                <a:lnTo>
                  <a:pt x="9893699" y="9956936"/>
                </a:lnTo>
                <a:lnTo>
                  <a:pt x="0" y="99569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6985384">
            <a:off x="10554803" y="-6388271"/>
            <a:ext cx="10699783" cy="10768172"/>
          </a:xfrm>
          <a:custGeom>
            <a:avLst/>
            <a:gdLst/>
            <a:ahLst/>
            <a:cxnLst/>
            <a:rect r="r" b="b" t="t" l="l"/>
            <a:pathLst>
              <a:path h="10768172" w="10699783">
                <a:moveTo>
                  <a:pt x="0" y="0"/>
                </a:moveTo>
                <a:lnTo>
                  <a:pt x="10699783" y="0"/>
                </a:lnTo>
                <a:lnTo>
                  <a:pt x="10699783" y="10768172"/>
                </a:lnTo>
                <a:lnTo>
                  <a:pt x="0" y="107681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324094" y="4552950"/>
            <a:ext cx="9639812"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Bold"/>
              </a:rPr>
              <a:t>- Terima Kasih -</a:t>
            </a:r>
          </a:p>
        </p:txBody>
      </p:sp>
      <p:sp>
        <p:nvSpPr>
          <p:cNvPr name="TextBox 7" id="7"/>
          <p:cNvSpPr txBox="true"/>
          <p:nvPr/>
        </p:nvSpPr>
        <p:spPr>
          <a:xfrm rot="0">
            <a:off x="4324094" y="6173189"/>
            <a:ext cx="9639812" cy="466725"/>
          </a:xfrm>
          <a:prstGeom prst="rect">
            <a:avLst/>
          </a:prstGeom>
        </p:spPr>
        <p:txBody>
          <a:bodyPr anchor="t" rtlCol="false" tIns="0" lIns="0" bIns="0" rIns="0">
            <a:spAutoFit/>
          </a:bodyPr>
          <a:lstStyle/>
          <a:p>
            <a:pPr algn="ctr">
              <a:lnSpc>
                <a:spcPts val="3600"/>
              </a:lnSpc>
            </a:pPr>
            <a:r>
              <a:rPr lang="en-US" sz="3000">
                <a:solidFill>
                  <a:srgbClr val="343434"/>
                </a:solidFill>
                <a:latin typeface="DM Sans Bold Italics"/>
                <a:hlinkClick r:id="rId10" tooltip="https://github.com/hamudii/Credit-Score-by-Home-Credit"/>
              </a:rPr>
              <a:t>Link Github</a:t>
            </a:r>
          </a:p>
        </p:txBody>
      </p:sp>
    </p:spTree>
  </p:cSld>
  <p:clrMapOvr>
    <a:masterClrMapping/>
  </p:clrMapOvr>
  <p:transition spd="med">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36196">
            <a:off x="14600204" y="7801638"/>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6196">
            <a:off x="15308469" y="3133754"/>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6196">
            <a:off x="15308469" y="5164230"/>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36196">
            <a:off x="15805550" y="616841"/>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36196">
            <a:off x="14613228" y="-1933669"/>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98329">
            <a:off x="-277897" y="6251563"/>
            <a:ext cx="2538327" cy="3683588"/>
          </a:xfrm>
          <a:custGeom>
            <a:avLst/>
            <a:gdLst/>
            <a:ahLst/>
            <a:cxnLst/>
            <a:rect r="r" b="b" t="t" l="l"/>
            <a:pathLst>
              <a:path h="3683588" w="2538327">
                <a:moveTo>
                  <a:pt x="0" y="0"/>
                </a:moveTo>
                <a:lnTo>
                  <a:pt x="2538327" y="0"/>
                </a:lnTo>
                <a:lnTo>
                  <a:pt x="2538327" y="3683588"/>
                </a:lnTo>
                <a:lnTo>
                  <a:pt x="0" y="3683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885553" y="1439926"/>
            <a:ext cx="10389911"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About this Presentation</a:t>
            </a:r>
          </a:p>
        </p:txBody>
      </p:sp>
      <p:sp>
        <p:nvSpPr>
          <p:cNvPr name="TextBox 9" id="9"/>
          <p:cNvSpPr txBox="true"/>
          <p:nvPr/>
        </p:nvSpPr>
        <p:spPr>
          <a:xfrm rot="0">
            <a:off x="2885553" y="2979798"/>
            <a:ext cx="11303604" cy="6424930"/>
          </a:xfrm>
          <a:prstGeom prst="rect">
            <a:avLst/>
          </a:prstGeom>
        </p:spPr>
        <p:txBody>
          <a:bodyPr anchor="t" rtlCol="false" tIns="0" lIns="0" bIns="0" rIns="0">
            <a:spAutoFit/>
          </a:bodyPr>
          <a:lstStyle/>
          <a:p>
            <a:pPr algn="just">
              <a:lnSpc>
                <a:spcPts val="3919"/>
              </a:lnSpc>
            </a:pPr>
            <a:r>
              <a:rPr lang="en-US" sz="2799">
                <a:solidFill>
                  <a:srgbClr val="343434"/>
                </a:solidFill>
                <a:latin typeface="Open Sans"/>
              </a:rPr>
              <a:t>Home Credit menggunakan berbagai metode statistik dan Machine Learning untuk membuat prediksi skor kredit. Membuka potensi maksimal dari data yang dimiliki Home Credit Indonesia dapat dilakukan dengan membuat model yang memastikan nasabah yang mampu membayar tidak ditolak saat mengajukan pinjaman. Selain itu, Home Credit dapat memberikan pinjaman dengan pokok, jatuh tempo, dan kalender pelunasan yang akan memotivasi nasabah untuk berhasil.</a:t>
            </a:r>
          </a:p>
          <a:p>
            <a:pPr algn="just">
              <a:lnSpc>
                <a:spcPts val="3919"/>
              </a:lnSpc>
            </a:pPr>
          </a:p>
          <a:p>
            <a:pPr algn="just">
              <a:lnSpc>
                <a:spcPts val="3919"/>
              </a:lnSpc>
            </a:pPr>
            <a:r>
              <a:rPr lang="en-US" sz="2799">
                <a:solidFill>
                  <a:srgbClr val="343434"/>
                </a:solidFill>
                <a:latin typeface="Open Sans"/>
              </a:rPr>
              <a:t>Dengan menggunakan metode CRISPM-DM, kami akan membangun model Regresi Logistik, Advanced Model XGBoost, dan Advanced Model LightGBM dan membandingkan model mana yang paling baik dalam memprediksi skor kredit.</a:t>
            </a:r>
          </a:p>
        </p:txBody>
      </p:sp>
    </p:spTree>
  </p:cSld>
  <p:clrMapOvr>
    <a:masterClrMapping/>
  </p:clrMapOvr>
  <p:transition spd="med">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81110">
            <a:off x="-3377236" y="-2458718"/>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81110">
            <a:off x="-2490897" y="3309513"/>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781110">
            <a:off x="-2560170" y="1280220"/>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781110">
            <a:off x="-2901820" y="5841920"/>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781110">
            <a:off x="-1623177" y="8350267"/>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98329">
            <a:off x="15406871" y="467415"/>
            <a:ext cx="3372052" cy="4893479"/>
          </a:xfrm>
          <a:custGeom>
            <a:avLst/>
            <a:gdLst/>
            <a:ahLst/>
            <a:cxnLst/>
            <a:rect r="r" b="b" t="t" l="l"/>
            <a:pathLst>
              <a:path h="4893479" w="3372052">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682698" y="851689"/>
            <a:ext cx="11997264" cy="23622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Business Understanding</a:t>
            </a:r>
          </a:p>
          <a:p>
            <a:pPr>
              <a:lnSpc>
                <a:spcPts val="9360"/>
              </a:lnSpc>
            </a:pPr>
          </a:p>
        </p:txBody>
      </p:sp>
      <p:sp>
        <p:nvSpPr>
          <p:cNvPr name="TextBox 9" id="9"/>
          <p:cNvSpPr txBox="true"/>
          <p:nvPr/>
        </p:nvSpPr>
        <p:spPr>
          <a:xfrm rot="0">
            <a:off x="3682698" y="2533664"/>
            <a:ext cx="11303604" cy="6556375"/>
          </a:xfrm>
          <a:prstGeom prst="rect">
            <a:avLst/>
          </a:prstGeom>
        </p:spPr>
        <p:txBody>
          <a:bodyPr anchor="t" rtlCol="false" tIns="0" lIns="0" bIns="0" rIns="0">
            <a:spAutoFit/>
          </a:bodyPr>
          <a:lstStyle/>
          <a:p>
            <a:pPr algn="just">
              <a:lnSpc>
                <a:spcPts val="3499"/>
              </a:lnSpc>
            </a:pPr>
            <a:r>
              <a:rPr lang="en-US" sz="2499">
                <a:solidFill>
                  <a:srgbClr val="343434"/>
                </a:solidFill>
                <a:latin typeface="Open Sans"/>
              </a:rPr>
              <a:t>Problem Statement :</a:t>
            </a:r>
          </a:p>
          <a:p>
            <a:pPr algn="just">
              <a:lnSpc>
                <a:spcPts val="3499"/>
              </a:lnSpc>
            </a:pPr>
            <a:r>
              <a:rPr lang="en-US" sz="2499">
                <a:solidFill>
                  <a:srgbClr val="343434"/>
                </a:solidFill>
                <a:latin typeface="Open Sans"/>
              </a:rPr>
              <a:t>Skor kredit adalah angka dari 300 hingga 850 yang menggambarkan kelayakan kredit konsumen. Kelayakan kredit adalah cara pemberi pinjaman menentukan apakah seseorang akan gagal membayar kewajiban utangnya atau seberapa layak orang tersebut menerima kredit baru. Kelayakan kredit adalah apa yang dilihat oleh pemberi pinjaman sebelum menyetujui kredit baru untuk calon peminjam. Skor kredit memainkan peran kunci dalam keputusan pemberi pinjaman untuk menawarkan kredit. Semakin tinggi skornya, semakin baik seorang peminjam terlihat di mata pemberi pinjaman. Skor kredit didasarkan pada riwayat kredit: jumlah rekening yang terbuka, jumlah total utang, riwayat pembayaran, dan faktor lainnya. Pemberi pinjaman menggunakan skor kredit untuk mengevaluasi probabilitas bahwa seseorang akan membayar kembali pinjaman secara tepat waktu.</a:t>
            </a:r>
          </a:p>
          <a:p>
            <a:pPr algn="just">
              <a:lnSpc>
                <a:spcPts val="3499"/>
              </a:lnSpc>
            </a:pPr>
          </a:p>
        </p:txBody>
      </p:sp>
    </p:spTree>
  </p:cSld>
  <p:clrMapOvr>
    <a:masterClrMapping/>
  </p:clrMapOvr>
  <p:transition spd="med">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81110">
            <a:off x="-3377236" y="-2458718"/>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81110">
            <a:off x="-2490897" y="3309513"/>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781110">
            <a:off x="-2560170" y="1280220"/>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781110">
            <a:off x="-2901820" y="5841920"/>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781110">
            <a:off x="-1623177" y="8350267"/>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98329">
            <a:off x="15406871" y="467415"/>
            <a:ext cx="3372052" cy="4893479"/>
          </a:xfrm>
          <a:custGeom>
            <a:avLst/>
            <a:gdLst/>
            <a:ahLst/>
            <a:cxnLst/>
            <a:rect r="r" b="b" t="t" l="l"/>
            <a:pathLst>
              <a:path h="4893479" w="3372052">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682698" y="851689"/>
            <a:ext cx="11997264" cy="23622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Business Understanding</a:t>
            </a:r>
          </a:p>
          <a:p>
            <a:pPr>
              <a:lnSpc>
                <a:spcPts val="9360"/>
              </a:lnSpc>
            </a:pPr>
          </a:p>
        </p:txBody>
      </p:sp>
      <p:sp>
        <p:nvSpPr>
          <p:cNvPr name="TextBox 9" id="9"/>
          <p:cNvSpPr txBox="true"/>
          <p:nvPr/>
        </p:nvSpPr>
        <p:spPr>
          <a:xfrm rot="0">
            <a:off x="3682698" y="2481876"/>
            <a:ext cx="11303604" cy="7432675"/>
          </a:xfrm>
          <a:prstGeom prst="rect">
            <a:avLst/>
          </a:prstGeom>
        </p:spPr>
        <p:txBody>
          <a:bodyPr anchor="t" rtlCol="false" tIns="0" lIns="0" bIns="0" rIns="0">
            <a:spAutoFit/>
          </a:bodyPr>
          <a:lstStyle/>
          <a:p>
            <a:pPr algn="just">
              <a:lnSpc>
                <a:spcPts val="3499"/>
              </a:lnSpc>
            </a:pPr>
            <a:r>
              <a:rPr lang="en-US" sz="2499">
                <a:solidFill>
                  <a:srgbClr val="343434"/>
                </a:solidFill>
                <a:latin typeface="Open Sans"/>
              </a:rPr>
              <a:t>Business Metric and Objectives :</a:t>
            </a:r>
          </a:p>
          <a:p>
            <a:pPr algn="just">
              <a:lnSpc>
                <a:spcPts val="3499"/>
              </a:lnSpc>
            </a:pPr>
            <a:r>
              <a:rPr lang="en-US" sz="2499">
                <a:solidFill>
                  <a:srgbClr val="343434"/>
                </a:solidFill>
                <a:latin typeface="Open Sans"/>
              </a:rPr>
              <a:t>Faktor-faktor yang dipertimbangkan dalam penilaian kredit termasuk riwayat pembayaran, jenis pinjaman, lama riwayat kredit, dan total utang seseorang. Faktor-faktor tersebut dapat digunakan dalam membangun model untuk memprediksi kemampuan setiap pemohon dalam melunasi pinjaman (skor kredit). Setelah model prediksi skor kredit dibuat, model tersebut dievaluasi dengan metrik; Akurasi, Presisi, Recall, F1-score, dan AUC.</a:t>
            </a:r>
          </a:p>
          <a:p>
            <a:pPr algn="just">
              <a:lnSpc>
                <a:spcPts val="3499"/>
              </a:lnSpc>
            </a:pPr>
          </a:p>
          <a:p>
            <a:pPr algn="just">
              <a:lnSpc>
                <a:spcPts val="3499"/>
              </a:lnSpc>
            </a:pPr>
            <a:r>
              <a:rPr lang="en-US" sz="2499">
                <a:solidFill>
                  <a:srgbClr val="343434"/>
                </a:solidFill>
                <a:latin typeface="Open Sans"/>
              </a:rPr>
              <a:t>Model Definition :</a:t>
            </a:r>
          </a:p>
          <a:p>
            <a:pPr algn="just">
              <a:lnSpc>
                <a:spcPts val="3499"/>
              </a:lnSpc>
            </a:pPr>
            <a:r>
              <a:rPr lang="en-US" sz="2499">
                <a:solidFill>
                  <a:srgbClr val="343434"/>
                </a:solidFill>
                <a:latin typeface="Open Sans"/>
              </a:rPr>
              <a:t>Model yang dibuat adalah memprediksi skor kredit dengan menggunakan dataset yang disediakan oleh Home Credit Indonesia yang terdiri dari 8 data primer, yaitu application_train, application_test, biro, bureau_balance, previous_appplication, POS_CASH_balance, cicilan_bayar, dan credit_card_balance.</a:t>
            </a:r>
          </a:p>
          <a:p>
            <a:pPr algn="just">
              <a:lnSpc>
                <a:spcPts val="3499"/>
              </a:lnSpc>
            </a:pPr>
          </a:p>
          <a:p>
            <a:pPr algn="just">
              <a:lnSpc>
                <a:spcPts val="3499"/>
              </a:lnSpc>
            </a:pPr>
          </a:p>
        </p:txBody>
      </p:sp>
    </p:spTree>
  </p:cSld>
  <p:clrMapOvr>
    <a:masterClrMapping/>
  </p:clrMapOvr>
  <p:transition spd="med">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364634">
            <a:off x="14885649" y="4928017"/>
            <a:ext cx="5976261" cy="6843940"/>
          </a:xfrm>
          <a:custGeom>
            <a:avLst/>
            <a:gdLst/>
            <a:ahLst/>
            <a:cxnLst/>
            <a:rect r="r" b="b" t="t" l="l"/>
            <a:pathLst>
              <a:path h="6843940" w="5976261">
                <a:moveTo>
                  <a:pt x="0" y="0"/>
                </a:moveTo>
                <a:lnTo>
                  <a:pt x="5976261" y="0"/>
                </a:lnTo>
                <a:lnTo>
                  <a:pt x="5976261" y="6843939"/>
                </a:lnTo>
                <a:lnTo>
                  <a:pt x="0" y="68439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5213">
            <a:off x="-1557562" y="-970527"/>
            <a:ext cx="5172524" cy="5923510"/>
          </a:xfrm>
          <a:custGeom>
            <a:avLst/>
            <a:gdLst/>
            <a:ahLst/>
            <a:cxnLst/>
            <a:rect r="r" b="b" t="t" l="l"/>
            <a:pathLst>
              <a:path h="5923510" w="5172524">
                <a:moveTo>
                  <a:pt x="0" y="0"/>
                </a:moveTo>
                <a:lnTo>
                  <a:pt x="5172524" y="0"/>
                </a:lnTo>
                <a:lnTo>
                  <a:pt x="5172524" y="5923511"/>
                </a:lnTo>
                <a:lnTo>
                  <a:pt x="0" y="59235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469426"/>
            <a:ext cx="4429909" cy="3372546"/>
          </a:xfrm>
          <a:custGeom>
            <a:avLst/>
            <a:gdLst/>
            <a:ahLst/>
            <a:cxnLst/>
            <a:rect r="r" b="b" t="t" l="l"/>
            <a:pathLst>
              <a:path h="3372546" w="4429909">
                <a:moveTo>
                  <a:pt x="0" y="0"/>
                </a:moveTo>
                <a:lnTo>
                  <a:pt x="4429909" y="0"/>
                </a:lnTo>
                <a:lnTo>
                  <a:pt x="4429909" y="3372546"/>
                </a:lnTo>
                <a:lnTo>
                  <a:pt x="0" y="3372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838856" y="8120526"/>
            <a:ext cx="4813527" cy="3664600"/>
          </a:xfrm>
          <a:custGeom>
            <a:avLst/>
            <a:gdLst/>
            <a:ahLst/>
            <a:cxnLst/>
            <a:rect r="r" b="b" t="t" l="l"/>
            <a:pathLst>
              <a:path h="3664600" w="4813527">
                <a:moveTo>
                  <a:pt x="0" y="0"/>
                </a:moveTo>
                <a:lnTo>
                  <a:pt x="4813527" y="0"/>
                </a:lnTo>
                <a:lnTo>
                  <a:pt x="4813527" y="3664600"/>
                </a:lnTo>
                <a:lnTo>
                  <a:pt x="0" y="3664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918504" y="1965021"/>
            <a:ext cx="12450991" cy="7987805"/>
          </a:xfrm>
          <a:custGeom>
            <a:avLst/>
            <a:gdLst/>
            <a:ahLst/>
            <a:cxnLst/>
            <a:rect r="r" b="b" t="t" l="l"/>
            <a:pathLst>
              <a:path h="7987805" w="12450991">
                <a:moveTo>
                  <a:pt x="0" y="0"/>
                </a:moveTo>
                <a:lnTo>
                  <a:pt x="12450992" y="0"/>
                </a:lnTo>
                <a:lnTo>
                  <a:pt x="12450992" y="7987805"/>
                </a:lnTo>
                <a:lnTo>
                  <a:pt x="0" y="7987805"/>
                </a:lnTo>
                <a:lnTo>
                  <a:pt x="0" y="0"/>
                </a:lnTo>
                <a:close/>
              </a:path>
            </a:pathLst>
          </a:custGeom>
          <a:blipFill>
            <a:blip r:embed="rId6"/>
            <a:stretch>
              <a:fillRect l="0" t="0" r="0" b="0"/>
            </a:stretch>
          </a:blipFill>
        </p:spPr>
      </p:sp>
      <p:sp>
        <p:nvSpPr>
          <p:cNvPr name="TextBox 7" id="7"/>
          <p:cNvSpPr txBox="true"/>
          <p:nvPr/>
        </p:nvSpPr>
        <p:spPr>
          <a:xfrm rot="0">
            <a:off x="4324094" y="438150"/>
            <a:ext cx="9639812"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Bold"/>
              </a:rPr>
              <a:t>Data Understanding</a:t>
            </a:r>
          </a:p>
        </p:txBody>
      </p:sp>
    </p:spTree>
  </p:cSld>
  <p:clrMapOvr>
    <a:masterClrMapping/>
  </p:clrMapOvr>
  <p:transition spd="med">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247561" y="7494894"/>
            <a:ext cx="6626110" cy="5084033"/>
          </a:xfrm>
          <a:custGeom>
            <a:avLst/>
            <a:gdLst/>
            <a:ahLst/>
            <a:cxnLst/>
            <a:rect r="r" b="b" t="t" l="l"/>
            <a:pathLst>
              <a:path h="5084033" w="6626110">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15415" y="7995072"/>
            <a:ext cx="6740964" cy="4583855"/>
          </a:xfrm>
          <a:custGeom>
            <a:avLst/>
            <a:gdLst/>
            <a:ahLst/>
            <a:cxnLst/>
            <a:rect r="r" b="b" t="t" l="l"/>
            <a:pathLst>
              <a:path h="4583855" w="6740964">
                <a:moveTo>
                  <a:pt x="0" y="0"/>
                </a:moveTo>
                <a:lnTo>
                  <a:pt x="6740963" y="0"/>
                </a:lnTo>
                <a:lnTo>
                  <a:pt x="6740963" y="4583856"/>
                </a:lnTo>
                <a:lnTo>
                  <a:pt x="0" y="4583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81960">
            <a:off x="-3564187" y="-1688144"/>
            <a:ext cx="6014782" cy="4614978"/>
          </a:xfrm>
          <a:custGeom>
            <a:avLst/>
            <a:gdLst/>
            <a:ahLst/>
            <a:cxnLst/>
            <a:rect r="r" b="b" t="t" l="l"/>
            <a:pathLst>
              <a:path h="4614978" w="6014782">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871196">
            <a:off x="-3564601" y="-1104675"/>
            <a:ext cx="5767769" cy="3922083"/>
          </a:xfrm>
          <a:custGeom>
            <a:avLst/>
            <a:gdLst/>
            <a:ahLst/>
            <a:cxnLst/>
            <a:rect r="r" b="b" t="t" l="l"/>
            <a:pathLst>
              <a:path h="3922083" w="5767769">
                <a:moveTo>
                  <a:pt x="0" y="0"/>
                </a:moveTo>
                <a:lnTo>
                  <a:pt x="5767769" y="0"/>
                </a:lnTo>
                <a:lnTo>
                  <a:pt x="5767769" y="3922083"/>
                </a:lnTo>
                <a:lnTo>
                  <a:pt x="0" y="3922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796948" y="3296226"/>
            <a:ext cx="14066139" cy="1736725"/>
          </a:xfrm>
          <a:prstGeom prst="rect">
            <a:avLst/>
          </a:prstGeom>
        </p:spPr>
        <p:txBody>
          <a:bodyPr anchor="t" rtlCol="false" tIns="0" lIns="0" bIns="0" rIns="0">
            <a:spAutoFit/>
          </a:bodyPr>
          <a:lstStyle/>
          <a:p>
            <a:pPr>
              <a:lnSpc>
                <a:spcPts val="3499"/>
              </a:lnSpc>
            </a:pPr>
            <a:r>
              <a:rPr lang="en-US" sz="2499">
                <a:solidFill>
                  <a:srgbClr val="343434"/>
                </a:solidFill>
                <a:latin typeface="Open Sans"/>
              </a:rPr>
              <a:t>Menyatukan data dari beberapa csv menggunakan key column ['SK_ID_CURR', 'SK_ID_PREV'] dengan tujuan mempermudah dalam melakukan preparasi data dan juga memodeling data. Selain itu data gathering juga bertujuan untuk mengefisienkan semua variable yang terdapat pada semua data csv.</a:t>
            </a:r>
          </a:p>
        </p:txBody>
      </p:sp>
      <p:sp>
        <p:nvSpPr>
          <p:cNvPr name="TextBox 7" id="7"/>
          <p:cNvSpPr txBox="true"/>
          <p:nvPr/>
        </p:nvSpPr>
        <p:spPr>
          <a:xfrm rot="0">
            <a:off x="2796948" y="2581677"/>
            <a:ext cx="3054291" cy="600075"/>
          </a:xfrm>
          <a:prstGeom prst="rect">
            <a:avLst/>
          </a:prstGeom>
        </p:spPr>
        <p:txBody>
          <a:bodyPr anchor="t" rtlCol="false" tIns="0" lIns="0" bIns="0" rIns="0">
            <a:spAutoFit/>
          </a:bodyPr>
          <a:lstStyle/>
          <a:p>
            <a:pPr>
              <a:lnSpc>
                <a:spcPts val="4799"/>
              </a:lnSpc>
            </a:pPr>
            <a:r>
              <a:rPr lang="en-US" sz="3999">
                <a:solidFill>
                  <a:srgbClr val="343434"/>
                </a:solidFill>
                <a:latin typeface="Magnolia Script Bold"/>
              </a:rPr>
              <a:t>Data Gather</a:t>
            </a:r>
          </a:p>
        </p:txBody>
      </p:sp>
      <p:sp>
        <p:nvSpPr>
          <p:cNvPr name="TextBox 8" id="8"/>
          <p:cNvSpPr txBox="true"/>
          <p:nvPr/>
        </p:nvSpPr>
        <p:spPr>
          <a:xfrm rot="0">
            <a:off x="4324094" y="773295"/>
            <a:ext cx="9639812"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Bold"/>
              </a:rPr>
              <a:t>Data Preparation</a:t>
            </a:r>
          </a:p>
        </p:txBody>
      </p:sp>
      <p:sp>
        <p:nvSpPr>
          <p:cNvPr name="TextBox 9" id="9"/>
          <p:cNvSpPr txBox="true"/>
          <p:nvPr/>
        </p:nvSpPr>
        <p:spPr>
          <a:xfrm rot="0">
            <a:off x="2804484" y="6125942"/>
            <a:ext cx="14066139" cy="2174875"/>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343434"/>
                </a:solidFill>
                <a:latin typeface="Open Sans"/>
              </a:rPr>
              <a:t>Handling missing values : menghapus column yang memiliki persentase data missing diatas 70%</a:t>
            </a:r>
          </a:p>
          <a:p>
            <a:pPr marL="539749" indent="-269875" lvl="1">
              <a:lnSpc>
                <a:spcPts val="3499"/>
              </a:lnSpc>
              <a:buFont typeface="Arial"/>
              <a:buChar char="•"/>
            </a:pPr>
            <a:r>
              <a:rPr lang="en-US" sz="2499">
                <a:solidFill>
                  <a:srgbClr val="343434"/>
                </a:solidFill>
                <a:latin typeface="Open Sans"/>
              </a:rPr>
              <a:t>Handling Variables with Small Variances : menghapus column yang memiliki sedikit informasi yang dibutuhkan</a:t>
            </a:r>
          </a:p>
          <a:p>
            <a:pPr marL="539749" indent="-269875" lvl="1">
              <a:lnSpc>
                <a:spcPts val="3499"/>
              </a:lnSpc>
              <a:buFont typeface="Arial"/>
              <a:buChar char="•"/>
            </a:pPr>
            <a:r>
              <a:rPr lang="en-US" sz="2499">
                <a:solidFill>
                  <a:srgbClr val="343434"/>
                </a:solidFill>
                <a:latin typeface="Open Sans"/>
              </a:rPr>
              <a:t>Fill the blank row : mengisi row yang kosong dengan nilai median dari tiap tiap column.</a:t>
            </a:r>
          </a:p>
        </p:txBody>
      </p:sp>
      <p:sp>
        <p:nvSpPr>
          <p:cNvPr name="TextBox 10" id="10"/>
          <p:cNvSpPr txBox="true"/>
          <p:nvPr/>
        </p:nvSpPr>
        <p:spPr>
          <a:xfrm rot="0">
            <a:off x="2804484" y="5411392"/>
            <a:ext cx="4956326" cy="600075"/>
          </a:xfrm>
          <a:prstGeom prst="rect">
            <a:avLst/>
          </a:prstGeom>
        </p:spPr>
        <p:txBody>
          <a:bodyPr anchor="t" rtlCol="false" tIns="0" lIns="0" bIns="0" rIns="0">
            <a:spAutoFit/>
          </a:bodyPr>
          <a:lstStyle/>
          <a:p>
            <a:pPr>
              <a:lnSpc>
                <a:spcPts val="4799"/>
              </a:lnSpc>
            </a:pPr>
            <a:r>
              <a:rPr lang="en-US" sz="3999">
                <a:solidFill>
                  <a:srgbClr val="343434"/>
                </a:solidFill>
                <a:latin typeface="Magnolia Script Bold"/>
              </a:rPr>
              <a:t>Cleaning Data</a:t>
            </a:r>
          </a:p>
        </p:txBody>
      </p:sp>
    </p:spTree>
  </p:cSld>
  <p:clrMapOvr>
    <a:masterClrMapping/>
  </p:clrMapOvr>
  <p:transition spd="med">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679465">
            <a:off x="10792946" y="-1474141"/>
            <a:ext cx="13361552" cy="12496271"/>
          </a:xfrm>
          <a:custGeom>
            <a:avLst/>
            <a:gdLst/>
            <a:ahLst/>
            <a:cxnLst/>
            <a:rect r="r" b="b" t="t" l="l"/>
            <a:pathLst>
              <a:path h="12496271" w="13361552">
                <a:moveTo>
                  <a:pt x="0" y="0"/>
                </a:moveTo>
                <a:lnTo>
                  <a:pt x="13361552" y="0"/>
                </a:lnTo>
                <a:lnTo>
                  <a:pt x="13361552" y="12496271"/>
                </a:lnTo>
                <a:lnTo>
                  <a:pt x="0" y="124962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525631">
            <a:off x="13688080" y="-1463251"/>
            <a:ext cx="5134469" cy="4801966"/>
          </a:xfrm>
          <a:custGeom>
            <a:avLst/>
            <a:gdLst/>
            <a:ahLst/>
            <a:cxnLst/>
            <a:rect r="r" b="b" t="t" l="l"/>
            <a:pathLst>
              <a:path h="4801966" w="5134469">
                <a:moveTo>
                  <a:pt x="0" y="0"/>
                </a:moveTo>
                <a:lnTo>
                  <a:pt x="5134469" y="0"/>
                </a:lnTo>
                <a:lnTo>
                  <a:pt x="5134469" y="4801965"/>
                </a:lnTo>
                <a:lnTo>
                  <a:pt x="0" y="48019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3167773">
            <a:off x="14372168" y="6346416"/>
            <a:ext cx="4961277" cy="4639990"/>
          </a:xfrm>
          <a:custGeom>
            <a:avLst/>
            <a:gdLst/>
            <a:ahLst/>
            <a:cxnLst/>
            <a:rect r="r" b="b" t="t" l="l"/>
            <a:pathLst>
              <a:path h="4639990" w="4961277">
                <a:moveTo>
                  <a:pt x="4961277" y="0"/>
                </a:moveTo>
                <a:lnTo>
                  <a:pt x="0" y="0"/>
                </a:lnTo>
                <a:lnTo>
                  <a:pt x="0" y="4639989"/>
                </a:lnTo>
                <a:lnTo>
                  <a:pt x="4961277" y="4639989"/>
                </a:lnTo>
                <a:lnTo>
                  <a:pt x="496127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780173" y="697855"/>
            <a:ext cx="5204947" cy="4097382"/>
          </a:xfrm>
          <a:custGeom>
            <a:avLst/>
            <a:gdLst/>
            <a:ahLst/>
            <a:cxnLst/>
            <a:rect r="r" b="b" t="t" l="l"/>
            <a:pathLst>
              <a:path h="4097382" w="5204947">
                <a:moveTo>
                  <a:pt x="0" y="0"/>
                </a:moveTo>
                <a:lnTo>
                  <a:pt x="5204947" y="0"/>
                </a:lnTo>
                <a:lnTo>
                  <a:pt x="5204947" y="4097382"/>
                </a:lnTo>
                <a:lnTo>
                  <a:pt x="0" y="4097382"/>
                </a:lnTo>
                <a:lnTo>
                  <a:pt x="0" y="0"/>
                </a:lnTo>
                <a:close/>
              </a:path>
            </a:pathLst>
          </a:custGeom>
          <a:blipFill>
            <a:blip r:embed="rId6"/>
            <a:stretch>
              <a:fillRect l="0" t="0" r="0" b="0"/>
            </a:stretch>
          </a:blipFill>
        </p:spPr>
      </p:sp>
      <p:sp>
        <p:nvSpPr>
          <p:cNvPr name="Freeform 6" id="6"/>
          <p:cNvSpPr/>
          <p:nvPr/>
        </p:nvSpPr>
        <p:spPr>
          <a:xfrm flipH="false" flipV="false" rot="0">
            <a:off x="12382647" y="5143500"/>
            <a:ext cx="4876653" cy="4630427"/>
          </a:xfrm>
          <a:custGeom>
            <a:avLst/>
            <a:gdLst/>
            <a:ahLst/>
            <a:cxnLst/>
            <a:rect r="r" b="b" t="t" l="l"/>
            <a:pathLst>
              <a:path h="4630427" w="4876653">
                <a:moveTo>
                  <a:pt x="0" y="0"/>
                </a:moveTo>
                <a:lnTo>
                  <a:pt x="4876653" y="0"/>
                </a:lnTo>
                <a:lnTo>
                  <a:pt x="4876653" y="4630427"/>
                </a:lnTo>
                <a:lnTo>
                  <a:pt x="0" y="4630427"/>
                </a:lnTo>
                <a:lnTo>
                  <a:pt x="0" y="0"/>
                </a:lnTo>
                <a:close/>
              </a:path>
            </a:pathLst>
          </a:custGeom>
          <a:blipFill>
            <a:blip r:embed="rId7"/>
            <a:stretch>
              <a:fillRect l="0" t="0" r="0" b="0"/>
            </a:stretch>
          </a:blipFill>
        </p:spPr>
      </p:sp>
      <p:sp>
        <p:nvSpPr>
          <p:cNvPr name="TextBox 7" id="7"/>
          <p:cNvSpPr txBox="true"/>
          <p:nvPr/>
        </p:nvSpPr>
        <p:spPr>
          <a:xfrm rot="0">
            <a:off x="1028700" y="1028700"/>
            <a:ext cx="7295637" cy="893884"/>
          </a:xfrm>
          <a:prstGeom prst="rect">
            <a:avLst/>
          </a:prstGeom>
        </p:spPr>
        <p:txBody>
          <a:bodyPr anchor="t" rtlCol="false" tIns="0" lIns="0" bIns="0" rIns="0">
            <a:spAutoFit/>
          </a:bodyPr>
          <a:lstStyle/>
          <a:p>
            <a:pPr>
              <a:lnSpc>
                <a:spcPts val="7083"/>
              </a:lnSpc>
            </a:pPr>
            <a:r>
              <a:rPr lang="en-US" sz="5903">
                <a:solidFill>
                  <a:srgbClr val="343434"/>
                </a:solidFill>
                <a:latin typeface="Magnolia Script Bold"/>
              </a:rPr>
              <a:t>Analyst Data</a:t>
            </a:r>
          </a:p>
        </p:txBody>
      </p:sp>
      <p:sp>
        <p:nvSpPr>
          <p:cNvPr name="TextBox 8" id="8"/>
          <p:cNvSpPr txBox="true"/>
          <p:nvPr/>
        </p:nvSpPr>
        <p:spPr>
          <a:xfrm rot="0">
            <a:off x="1041974" y="2176497"/>
            <a:ext cx="8102026" cy="4789805"/>
          </a:xfrm>
          <a:prstGeom prst="rect">
            <a:avLst/>
          </a:prstGeom>
        </p:spPr>
        <p:txBody>
          <a:bodyPr anchor="t" rtlCol="false" tIns="0" lIns="0" bIns="0" rIns="0">
            <a:spAutoFit/>
          </a:bodyPr>
          <a:lstStyle/>
          <a:p>
            <a:pPr algn="just">
              <a:lnSpc>
                <a:spcPts val="3220"/>
              </a:lnSpc>
            </a:pPr>
            <a:r>
              <a:rPr lang="en-US" sz="2300">
                <a:solidFill>
                  <a:srgbClr val="343434"/>
                </a:solidFill>
                <a:latin typeface="Open Sans"/>
              </a:rPr>
              <a:t>Dari data disamping bisa dilihat bahwa seseorang dengan posisi Accountants, HR Staff, dan IT Staff memiliki tingkat untuk credit risk yang rendah dan berpotensi menjadi customer yang baik. Namun tidak banyak dari mereka yang melakukan peminjaman. Oleh karena itu diperlukan adanya campaign untuk beberapa posisi tersebut agar mereka lebih tertarik untuk melakukan credit/ pinjaman. </a:t>
            </a:r>
          </a:p>
          <a:p>
            <a:pPr algn="just">
              <a:lnSpc>
                <a:spcPts val="3220"/>
              </a:lnSpc>
            </a:pPr>
          </a:p>
          <a:p>
            <a:pPr algn="just">
              <a:lnSpc>
                <a:spcPts val="3220"/>
              </a:lnSpc>
            </a:pPr>
            <a:r>
              <a:rPr lang="en-US" sz="2300">
                <a:solidFill>
                  <a:srgbClr val="343434"/>
                </a:solidFill>
                <a:latin typeface="Open Sans"/>
              </a:rPr>
              <a:t>Selain itu bisa dilihat bahwa posisi Low Skill Laborers memiliki angka yang tinggi dalam kesulitan melakukan pembayaran. Oleh karena itu company harus lebih berhati hati dalam melakukan penerimaan credit posisi tersebut.</a:t>
            </a:r>
          </a:p>
        </p:txBody>
      </p:sp>
      <p:sp>
        <p:nvSpPr>
          <p:cNvPr name="Freeform 9" id="9"/>
          <p:cNvSpPr/>
          <p:nvPr/>
        </p:nvSpPr>
        <p:spPr>
          <a:xfrm flipH="false" flipV="false" rot="-2704758">
            <a:off x="-3777673" y="7087950"/>
            <a:ext cx="5487232" cy="5522305"/>
          </a:xfrm>
          <a:custGeom>
            <a:avLst/>
            <a:gdLst/>
            <a:ahLst/>
            <a:cxnLst/>
            <a:rect r="r" b="b" t="t" l="l"/>
            <a:pathLst>
              <a:path h="5522305" w="5487232">
                <a:moveTo>
                  <a:pt x="0" y="0"/>
                </a:moveTo>
                <a:lnTo>
                  <a:pt x="5487232" y="0"/>
                </a:lnTo>
                <a:lnTo>
                  <a:pt x="5487232" y="5522305"/>
                </a:lnTo>
                <a:lnTo>
                  <a:pt x="0" y="55223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7190450">
            <a:off x="-1100316" y="7443787"/>
            <a:ext cx="6075197" cy="6114027"/>
          </a:xfrm>
          <a:custGeom>
            <a:avLst/>
            <a:gdLst/>
            <a:ahLst/>
            <a:cxnLst/>
            <a:rect r="r" b="b" t="t" l="l"/>
            <a:pathLst>
              <a:path h="6114027" w="6075197">
                <a:moveTo>
                  <a:pt x="0" y="0"/>
                </a:moveTo>
                <a:lnTo>
                  <a:pt x="6075196" y="0"/>
                </a:lnTo>
                <a:lnTo>
                  <a:pt x="6075196" y="6114027"/>
                </a:lnTo>
                <a:lnTo>
                  <a:pt x="0" y="611402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transition spd="med">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679465">
            <a:off x="10792946" y="-1474141"/>
            <a:ext cx="13361552" cy="12496271"/>
          </a:xfrm>
          <a:custGeom>
            <a:avLst/>
            <a:gdLst/>
            <a:ahLst/>
            <a:cxnLst/>
            <a:rect r="r" b="b" t="t" l="l"/>
            <a:pathLst>
              <a:path h="12496271" w="13361552">
                <a:moveTo>
                  <a:pt x="0" y="0"/>
                </a:moveTo>
                <a:lnTo>
                  <a:pt x="13361552" y="0"/>
                </a:lnTo>
                <a:lnTo>
                  <a:pt x="13361552" y="12496271"/>
                </a:lnTo>
                <a:lnTo>
                  <a:pt x="0" y="124962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525631">
            <a:off x="13688080" y="-1463251"/>
            <a:ext cx="5134469" cy="4801966"/>
          </a:xfrm>
          <a:custGeom>
            <a:avLst/>
            <a:gdLst/>
            <a:ahLst/>
            <a:cxnLst/>
            <a:rect r="r" b="b" t="t" l="l"/>
            <a:pathLst>
              <a:path h="4801966" w="5134469">
                <a:moveTo>
                  <a:pt x="0" y="0"/>
                </a:moveTo>
                <a:lnTo>
                  <a:pt x="5134469" y="0"/>
                </a:lnTo>
                <a:lnTo>
                  <a:pt x="5134469" y="4801965"/>
                </a:lnTo>
                <a:lnTo>
                  <a:pt x="0" y="48019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3167773">
            <a:off x="14372168" y="6346416"/>
            <a:ext cx="4961277" cy="4639990"/>
          </a:xfrm>
          <a:custGeom>
            <a:avLst/>
            <a:gdLst/>
            <a:ahLst/>
            <a:cxnLst/>
            <a:rect r="r" b="b" t="t" l="l"/>
            <a:pathLst>
              <a:path h="4639990" w="4961277">
                <a:moveTo>
                  <a:pt x="4961277" y="0"/>
                </a:moveTo>
                <a:lnTo>
                  <a:pt x="0" y="0"/>
                </a:lnTo>
                <a:lnTo>
                  <a:pt x="0" y="4639989"/>
                </a:lnTo>
                <a:lnTo>
                  <a:pt x="4961277" y="4639989"/>
                </a:lnTo>
                <a:lnTo>
                  <a:pt x="496127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704758">
            <a:off x="-3777673" y="7087950"/>
            <a:ext cx="5487232" cy="5522305"/>
          </a:xfrm>
          <a:custGeom>
            <a:avLst/>
            <a:gdLst/>
            <a:ahLst/>
            <a:cxnLst/>
            <a:rect r="r" b="b" t="t" l="l"/>
            <a:pathLst>
              <a:path h="5522305" w="5487232">
                <a:moveTo>
                  <a:pt x="0" y="0"/>
                </a:moveTo>
                <a:lnTo>
                  <a:pt x="5487232" y="0"/>
                </a:lnTo>
                <a:lnTo>
                  <a:pt x="5487232" y="5522305"/>
                </a:lnTo>
                <a:lnTo>
                  <a:pt x="0" y="55223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190450">
            <a:off x="-1100316" y="7443787"/>
            <a:ext cx="6075197" cy="6114027"/>
          </a:xfrm>
          <a:custGeom>
            <a:avLst/>
            <a:gdLst/>
            <a:ahLst/>
            <a:cxnLst/>
            <a:rect r="r" b="b" t="t" l="l"/>
            <a:pathLst>
              <a:path h="6114027" w="6075197">
                <a:moveTo>
                  <a:pt x="0" y="0"/>
                </a:moveTo>
                <a:lnTo>
                  <a:pt x="6075196" y="0"/>
                </a:lnTo>
                <a:lnTo>
                  <a:pt x="6075196" y="6114027"/>
                </a:lnTo>
                <a:lnTo>
                  <a:pt x="0" y="61140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2469438" y="236231"/>
            <a:ext cx="4789862" cy="4537764"/>
          </a:xfrm>
          <a:custGeom>
            <a:avLst/>
            <a:gdLst/>
            <a:ahLst/>
            <a:cxnLst/>
            <a:rect r="r" b="b" t="t" l="l"/>
            <a:pathLst>
              <a:path h="4537764" w="4789862">
                <a:moveTo>
                  <a:pt x="0" y="0"/>
                </a:moveTo>
                <a:lnTo>
                  <a:pt x="4789862" y="0"/>
                </a:lnTo>
                <a:lnTo>
                  <a:pt x="4789862" y="4537764"/>
                </a:lnTo>
                <a:lnTo>
                  <a:pt x="0" y="4537764"/>
                </a:lnTo>
                <a:lnTo>
                  <a:pt x="0" y="0"/>
                </a:lnTo>
                <a:close/>
              </a:path>
            </a:pathLst>
          </a:custGeom>
          <a:blipFill>
            <a:blip r:embed="rId10"/>
            <a:stretch>
              <a:fillRect l="0" t="0" r="0" b="0"/>
            </a:stretch>
          </a:blipFill>
        </p:spPr>
      </p:sp>
      <p:sp>
        <p:nvSpPr>
          <p:cNvPr name="Freeform 8" id="8"/>
          <p:cNvSpPr/>
          <p:nvPr/>
        </p:nvSpPr>
        <p:spPr>
          <a:xfrm flipH="false" flipV="false" rot="0">
            <a:off x="10079060" y="5287818"/>
            <a:ext cx="5018978" cy="4077174"/>
          </a:xfrm>
          <a:custGeom>
            <a:avLst/>
            <a:gdLst/>
            <a:ahLst/>
            <a:cxnLst/>
            <a:rect r="r" b="b" t="t" l="l"/>
            <a:pathLst>
              <a:path h="4077174" w="5018978">
                <a:moveTo>
                  <a:pt x="0" y="0"/>
                </a:moveTo>
                <a:lnTo>
                  <a:pt x="5018978" y="0"/>
                </a:lnTo>
                <a:lnTo>
                  <a:pt x="5018978" y="4077174"/>
                </a:lnTo>
                <a:lnTo>
                  <a:pt x="0" y="4077174"/>
                </a:lnTo>
                <a:lnTo>
                  <a:pt x="0" y="0"/>
                </a:lnTo>
                <a:close/>
              </a:path>
            </a:pathLst>
          </a:custGeom>
          <a:blipFill>
            <a:blip r:embed="rId11"/>
            <a:stretch>
              <a:fillRect l="0" t="0" r="0" b="0"/>
            </a:stretch>
          </a:blipFill>
        </p:spPr>
      </p:sp>
      <p:sp>
        <p:nvSpPr>
          <p:cNvPr name="TextBox 9" id="9"/>
          <p:cNvSpPr txBox="true"/>
          <p:nvPr/>
        </p:nvSpPr>
        <p:spPr>
          <a:xfrm rot="0">
            <a:off x="1028700" y="1028700"/>
            <a:ext cx="7295637" cy="893884"/>
          </a:xfrm>
          <a:prstGeom prst="rect">
            <a:avLst/>
          </a:prstGeom>
        </p:spPr>
        <p:txBody>
          <a:bodyPr anchor="t" rtlCol="false" tIns="0" lIns="0" bIns="0" rIns="0">
            <a:spAutoFit/>
          </a:bodyPr>
          <a:lstStyle/>
          <a:p>
            <a:pPr>
              <a:lnSpc>
                <a:spcPts val="7083"/>
              </a:lnSpc>
            </a:pPr>
            <a:r>
              <a:rPr lang="en-US" sz="5903">
                <a:solidFill>
                  <a:srgbClr val="343434"/>
                </a:solidFill>
                <a:latin typeface="Magnolia Script Bold"/>
              </a:rPr>
              <a:t>Analyst Data</a:t>
            </a:r>
          </a:p>
        </p:txBody>
      </p:sp>
      <p:sp>
        <p:nvSpPr>
          <p:cNvPr name="TextBox 10" id="10"/>
          <p:cNvSpPr txBox="true"/>
          <p:nvPr/>
        </p:nvSpPr>
        <p:spPr>
          <a:xfrm rot="0">
            <a:off x="1041974" y="2176497"/>
            <a:ext cx="8102026" cy="4789805"/>
          </a:xfrm>
          <a:prstGeom prst="rect">
            <a:avLst/>
          </a:prstGeom>
        </p:spPr>
        <p:txBody>
          <a:bodyPr anchor="t" rtlCol="false" tIns="0" lIns="0" bIns="0" rIns="0">
            <a:spAutoFit/>
          </a:bodyPr>
          <a:lstStyle/>
          <a:p>
            <a:pPr algn="just">
              <a:lnSpc>
                <a:spcPts val="3220"/>
              </a:lnSpc>
            </a:pPr>
            <a:r>
              <a:rPr lang="en-US" sz="2300">
                <a:solidFill>
                  <a:srgbClr val="343434"/>
                </a:solidFill>
                <a:latin typeface="Open Sans"/>
              </a:rPr>
              <a:t>Dari data disamping bisa dilihat bahwa seorang unemployed dan maternity leave memiliki tingkat untuk credit risk yang sangat tinggi. Namun sangat sedikit dari mereka yang melakukan credit/peminjaman. Dari data ini, company harus lebih mempertimbangkan untuk memberikan credit kepada 2 posisi ini.</a:t>
            </a:r>
          </a:p>
          <a:p>
            <a:pPr algn="just">
              <a:lnSpc>
                <a:spcPts val="3220"/>
              </a:lnSpc>
            </a:pPr>
          </a:p>
          <a:p>
            <a:pPr algn="just">
              <a:lnSpc>
                <a:spcPts val="3220"/>
              </a:lnSpc>
            </a:pPr>
            <a:r>
              <a:rPr lang="en-US" sz="2300">
                <a:solidFill>
                  <a:srgbClr val="343434"/>
                </a:solidFill>
                <a:latin typeface="Open Sans"/>
              </a:rPr>
              <a:t>Disisi lain, seseorang yang memiliki pekerjaan/working sangat sering melakukan peminjaman dan memiliki credit tisk yang rendah, campaign untuk posisi ini harus dibanyakkan agar lebih banyak yang tertarik melakukan credit.</a:t>
            </a:r>
          </a:p>
        </p:txBody>
      </p:sp>
    </p:spTree>
  </p:cSld>
  <p:clrMapOvr>
    <a:masterClrMapping/>
  </p:clrMapOvr>
  <p:transition spd="med">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9641"/>
            <a:ext cx="16230600" cy="12287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343434"/>
                </a:solidFill>
                <a:latin typeface="Magnolia Script Bold"/>
              </a:rPr>
              <a:t>Modeling Data</a:t>
            </a:r>
          </a:p>
        </p:txBody>
      </p:sp>
      <p:grpSp>
        <p:nvGrpSpPr>
          <p:cNvPr name="Group 3" id="3"/>
          <p:cNvGrpSpPr/>
          <p:nvPr/>
        </p:nvGrpSpPr>
        <p:grpSpPr>
          <a:xfrm rot="0">
            <a:off x="-3106819" y="6580543"/>
            <a:ext cx="9330467" cy="8792012"/>
            <a:chOff x="0" y="0"/>
            <a:chExt cx="12440623" cy="11722682"/>
          </a:xfrm>
        </p:grpSpPr>
        <p:sp>
          <p:nvSpPr>
            <p:cNvPr name="Freeform 4" id="4"/>
            <p:cNvSpPr/>
            <p:nvPr/>
          </p:nvSpPr>
          <p:spPr>
            <a:xfrm flipH="false" flipV="false" rot="6677900">
              <a:off x="1871044" y="880614"/>
              <a:ext cx="8698535" cy="9961454"/>
            </a:xfrm>
            <a:custGeom>
              <a:avLst/>
              <a:gdLst/>
              <a:ahLst/>
              <a:cxnLst/>
              <a:rect r="r" b="b" t="t" l="l"/>
              <a:pathLst>
                <a:path h="9961454" w="8698535">
                  <a:moveTo>
                    <a:pt x="0" y="0"/>
                  </a:moveTo>
                  <a:lnTo>
                    <a:pt x="8698535" y="0"/>
                  </a:lnTo>
                  <a:lnTo>
                    <a:pt x="8698535" y="9961454"/>
                  </a:lnTo>
                  <a:lnTo>
                    <a:pt x="0" y="9961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394474">
              <a:off x="3254688" y="2302988"/>
              <a:ext cx="7498303" cy="5098846"/>
            </a:xfrm>
            <a:custGeom>
              <a:avLst/>
              <a:gdLst/>
              <a:ahLst/>
              <a:cxnLst/>
              <a:rect r="r" b="b" t="t" l="l"/>
              <a:pathLst>
                <a:path h="5098846" w="7498303">
                  <a:moveTo>
                    <a:pt x="0" y="0"/>
                  </a:moveTo>
                  <a:lnTo>
                    <a:pt x="7498303" y="0"/>
                  </a:lnTo>
                  <a:lnTo>
                    <a:pt x="7498303" y="5098846"/>
                  </a:lnTo>
                  <a:lnTo>
                    <a:pt x="0" y="50988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6" id="6"/>
          <p:cNvGrpSpPr/>
          <p:nvPr/>
        </p:nvGrpSpPr>
        <p:grpSpPr>
          <a:xfrm rot="-10513513">
            <a:off x="13069690" y="-4305679"/>
            <a:ext cx="9330467" cy="8792012"/>
            <a:chOff x="0" y="0"/>
            <a:chExt cx="12440623" cy="11722682"/>
          </a:xfrm>
        </p:grpSpPr>
        <p:sp>
          <p:nvSpPr>
            <p:cNvPr name="Freeform 7" id="7"/>
            <p:cNvSpPr/>
            <p:nvPr/>
          </p:nvSpPr>
          <p:spPr>
            <a:xfrm flipH="false" flipV="false" rot="6677900">
              <a:off x="1871044" y="880614"/>
              <a:ext cx="8698535" cy="9961454"/>
            </a:xfrm>
            <a:custGeom>
              <a:avLst/>
              <a:gdLst/>
              <a:ahLst/>
              <a:cxnLst/>
              <a:rect r="r" b="b" t="t" l="l"/>
              <a:pathLst>
                <a:path h="9961454" w="8698535">
                  <a:moveTo>
                    <a:pt x="0" y="0"/>
                  </a:moveTo>
                  <a:lnTo>
                    <a:pt x="8698535" y="0"/>
                  </a:lnTo>
                  <a:lnTo>
                    <a:pt x="8698535" y="9961454"/>
                  </a:lnTo>
                  <a:lnTo>
                    <a:pt x="0" y="9961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394474">
              <a:off x="3254688" y="2302988"/>
              <a:ext cx="7498303" cy="5098846"/>
            </a:xfrm>
            <a:custGeom>
              <a:avLst/>
              <a:gdLst/>
              <a:ahLst/>
              <a:cxnLst/>
              <a:rect r="r" b="b" t="t" l="l"/>
              <a:pathLst>
                <a:path h="5098846" w="7498303">
                  <a:moveTo>
                    <a:pt x="0" y="0"/>
                  </a:moveTo>
                  <a:lnTo>
                    <a:pt x="7498303" y="0"/>
                  </a:lnTo>
                  <a:lnTo>
                    <a:pt x="7498303" y="5098846"/>
                  </a:lnTo>
                  <a:lnTo>
                    <a:pt x="0" y="50988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9" id="9"/>
          <p:cNvSpPr/>
          <p:nvPr/>
        </p:nvSpPr>
        <p:spPr>
          <a:xfrm flipH="false" flipV="false" rot="0">
            <a:off x="1432359" y="2851865"/>
            <a:ext cx="4877440" cy="3105304"/>
          </a:xfrm>
          <a:custGeom>
            <a:avLst/>
            <a:gdLst/>
            <a:ahLst/>
            <a:cxnLst/>
            <a:rect r="r" b="b" t="t" l="l"/>
            <a:pathLst>
              <a:path h="3105304" w="4877440">
                <a:moveTo>
                  <a:pt x="0" y="0"/>
                </a:moveTo>
                <a:lnTo>
                  <a:pt x="4877440" y="0"/>
                </a:lnTo>
                <a:lnTo>
                  <a:pt x="4877440" y="3105304"/>
                </a:lnTo>
                <a:lnTo>
                  <a:pt x="0" y="3105304"/>
                </a:lnTo>
                <a:lnTo>
                  <a:pt x="0" y="0"/>
                </a:lnTo>
                <a:close/>
              </a:path>
            </a:pathLst>
          </a:custGeom>
          <a:blipFill>
            <a:blip r:embed="rId6"/>
            <a:stretch>
              <a:fillRect l="0" t="0" r="0" b="0"/>
            </a:stretch>
          </a:blipFill>
        </p:spPr>
      </p:sp>
      <p:sp>
        <p:nvSpPr>
          <p:cNvPr name="Freeform 10" id="10"/>
          <p:cNvSpPr/>
          <p:nvPr/>
        </p:nvSpPr>
        <p:spPr>
          <a:xfrm flipH="false" flipV="false" rot="0">
            <a:off x="7029178" y="2851865"/>
            <a:ext cx="4492138" cy="3105304"/>
          </a:xfrm>
          <a:custGeom>
            <a:avLst/>
            <a:gdLst/>
            <a:ahLst/>
            <a:cxnLst/>
            <a:rect r="r" b="b" t="t" l="l"/>
            <a:pathLst>
              <a:path h="3105304" w="4492138">
                <a:moveTo>
                  <a:pt x="0" y="0"/>
                </a:moveTo>
                <a:lnTo>
                  <a:pt x="4492138" y="0"/>
                </a:lnTo>
                <a:lnTo>
                  <a:pt x="4492138" y="3105304"/>
                </a:lnTo>
                <a:lnTo>
                  <a:pt x="0" y="3105304"/>
                </a:lnTo>
                <a:lnTo>
                  <a:pt x="0" y="0"/>
                </a:lnTo>
                <a:close/>
              </a:path>
            </a:pathLst>
          </a:custGeom>
          <a:blipFill>
            <a:blip r:embed="rId7"/>
            <a:stretch>
              <a:fillRect l="0" t="0" r="0" b="0"/>
            </a:stretch>
          </a:blipFill>
        </p:spPr>
      </p:sp>
      <p:sp>
        <p:nvSpPr>
          <p:cNvPr name="Freeform 11" id="11"/>
          <p:cNvSpPr/>
          <p:nvPr/>
        </p:nvSpPr>
        <p:spPr>
          <a:xfrm flipH="false" flipV="false" rot="0">
            <a:off x="12245216" y="2851865"/>
            <a:ext cx="4610425" cy="3105304"/>
          </a:xfrm>
          <a:custGeom>
            <a:avLst/>
            <a:gdLst/>
            <a:ahLst/>
            <a:cxnLst/>
            <a:rect r="r" b="b" t="t" l="l"/>
            <a:pathLst>
              <a:path h="3105304" w="4610425">
                <a:moveTo>
                  <a:pt x="0" y="0"/>
                </a:moveTo>
                <a:lnTo>
                  <a:pt x="4610425" y="0"/>
                </a:lnTo>
                <a:lnTo>
                  <a:pt x="4610425" y="3105304"/>
                </a:lnTo>
                <a:lnTo>
                  <a:pt x="0" y="3105304"/>
                </a:lnTo>
                <a:lnTo>
                  <a:pt x="0" y="0"/>
                </a:lnTo>
                <a:close/>
              </a:path>
            </a:pathLst>
          </a:custGeom>
          <a:blipFill>
            <a:blip r:embed="rId8"/>
            <a:stretch>
              <a:fillRect l="0" t="0" r="0" b="0"/>
            </a:stretch>
          </a:blipFill>
        </p:spPr>
      </p:sp>
      <p:sp>
        <p:nvSpPr>
          <p:cNvPr name="TextBox 12" id="12"/>
          <p:cNvSpPr txBox="true"/>
          <p:nvPr/>
        </p:nvSpPr>
        <p:spPr>
          <a:xfrm rot="0">
            <a:off x="1440730" y="6218708"/>
            <a:ext cx="4869068" cy="742950"/>
          </a:xfrm>
          <a:prstGeom prst="rect">
            <a:avLst/>
          </a:prstGeom>
        </p:spPr>
        <p:txBody>
          <a:bodyPr anchor="t" rtlCol="false" tIns="0" lIns="0" bIns="0" rIns="0">
            <a:spAutoFit/>
          </a:bodyPr>
          <a:lstStyle/>
          <a:p>
            <a:pPr algn="ctr">
              <a:lnSpc>
                <a:spcPts val="2999"/>
              </a:lnSpc>
            </a:pPr>
            <a:r>
              <a:rPr lang="en-US" sz="2499">
                <a:solidFill>
                  <a:srgbClr val="343434"/>
                </a:solidFill>
                <a:latin typeface="Belleza"/>
              </a:rPr>
              <a:t>AUC Score 0.68 from kaggle</a:t>
            </a:r>
          </a:p>
          <a:p>
            <a:pPr algn="ctr" marL="0" indent="0" lvl="0">
              <a:lnSpc>
                <a:spcPts val="2999"/>
              </a:lnSpc>
              <a:spcBef>
                <a:spcPct val="0"/>
              </a:spcBef>
            </a:pPr>
          </a:p>
        </p:txBody>
      </p:sp>
      <p:sp>
        <p:nvSpPr>
          <p:cNvPr name="TextBox 13" id="13"/>
          <p:cNvSpPr txBox="true"/>
          <p:nvPr/>
        </p:nvSpPr>
        <p:spPr>
          <a:xfrm rot="0">
            <a:off x="12245216" y="6218708"/>
            <a:ext cx="4565051" cy="371475"/>
          </a:xfrm>
          <a:prstGeom prst="rect">
            <a:avLst/>
          </a:prstGeom>
        </p:spPr>
        <p:txBody>
          <a:bodyPr anchor="t" rtlCol="false" tIns="0" lIns="0" bIns="0" rIns="0">
            <a:spAutoFit/>
          </a:bodyPr>
          <a:lstStyle/>
          <a:p>
            <a:pPr algn="ctr" marL="0" indent="0" lvl="0">
              <a:lnSpc>
                <a:spcPts val="2999"/>
              </a:lnSpc>
              <a:spcBef>
                <a:spcPct val="0"/>
              </a:spcBef>
            </a:pPr>
            <a:r>
              <a:rPr lang="en-US" sz="2499">
                <a:solidFill>
                  <a:srgbClr val="343434"/>
                </a:solidFill>
                <a:latin typeface="Belleza"/>
              </a:rPr>
              <a:t> AUC Score 0.72373 from kaggle</a:t>
            </a:r>
          </a:p>
        </p:txBody>
      </p:sp>
      <p:sp>
        <p:nvSpPr>
          <p:cNvPr name="TextBox 14" id="14"/>
          <p:cNvSpPr txBox="true"/>
          <p:nvPr/>
        </p:nvSpPr>
        <p:spPr>
          <a:xfrm rot="0">
            <a:off x="6817189" y="6218708"/>
            <a:ext cx="4653623" cy="371475"/>
          </a:xfrm>
          <a:prstGeom prst="rect">
            <a:avLst/>
          </a:prstGeom>
        </p:spPr>
        <p:txBody>
          <a:bodyPr anchor="t" rtlCol="false" tIns="0" lIns="0" bIns="0" rIns="0">
            <a:spAutoFit/>
          </a:bodyPr>
          <a:lstStyle/>
          <a:p>
            <a:pPr algn="ctr" marL="0" indent="0" lvl="0">
              <a:lnSpc>
                <a:spcPts val="2999"/>
              </a:lnSpc>
              <a:spcBef>
                <a:spcPct val="0"/>
              </a:spcBef>
            </a:pPr>
            <a:r>
              <a:rPr lang="en-US" sz="2499">
                <a:solidFill>
                  <a:srgbClr val="343434"/>
                </a:solidFill>
                <a:latin typeface="Belleza"/>
              </a:rPr>
              <a:t>AUC Score 0.70516 from Kaggle</a:t>
            </a:r>
          </a:p>
        </p:txBody>
      </p:sp>
      <p:sp>
        <p:nvSpPr>
          <p:cNvPr name="TextBox 15" id="15"/>
          <p:cNvSpPr txBox="true"/>
          <p:nvPr/>
        </p:nvSpPr>
        <p:spPr>
          <a:xfrm rot="0">
            <a:off x="1432359" y="2014206"/>
            <a:ext cx="4869068" cy="1114425"/>
          </a:xfrm>
          <a:prstGeom prst="rect">
            <a:avLst/>
          </a:prstGeom>
        </p:spPr>
        <p:txBody>
          <a:bodyPr anchor="t" rtlCol="false" tIns="0" lIns="0" bIns="0" rIns="0">
            <a:spAutoFit/>
          </a:bodyPr>
          <a:lstStyle/>
          <a:p>
            <a:pPr algn="ctr">
              <a:lnSpc>
                <a:spcPts val="2999"/>
              </a:lnSpc>
            </a:pPr>
            <a:r>
              <a:rPr lang="en-US" sz="2499">
                <a:solidFill>
                  <a:srgbClr val="343434"/>
                </a:solidFill>
                <a:latin typeface="Magnolia Script"/>
              </a:rPr>
              <a:t>Baseline Model Logistic Regression</a:t>
            </a:r>
          </a:p>
          <a:p>
            <a:pPr algn="ctr" marL="0" indent="0" lvl="0">
              <a:lnSpc>
                <a:spcPts val="2999"/>
              </a:lnSpc>
              <a:spcBef>
                <a:spcPct val="0"/>
              </a:spcBef>
            </a:pPr>
          </a:p>
        </p:txBody>
      </p:sp>
      <p:sp>
        <p:nvSpPr>
          <p:cNvPr name="TextBox 16" id="16"/>
          <p:cNvSpPr txBox="true"/>
          <p:nvPr/>
        </p:nvSpPr>
        <p:spPr>
          <a:xfrm rot="0">
            <a:off x="12236844" y="2014206"/>
            <a:ext cx="4565051" cy="371475"/>
          </a:xfrm>
          <a:prstGeom prst="rect">
            <a:avLst/>
          </a:prstGeom>
        </p:spPr>
        <p:txBody>
          <a:bodyPr anchor="t" rtlCol="false" tIns="0" lIns="0" bIns="0" rIns="0">
            <a:spAutoFit/>
          </a:bodyPr>
          <a:lstStyle/>
          <a:p>
            <a:pPr algn="ctr" marL="0" indent="0" lvl="0">
              <a:lnSpc>
                <a:spcPts val="2999"/>
              </a:lnSpc>
              <a:spcBef>
                <a:spcPct val="0"/>
              </a:spcBef>
            </a:pPr>
            <a:r>
              <a:rPr lang="en-US" sz="2499">
                <a:solidFill>
                  <a:srgbClr val="343434"/>
                </a:solidFill>
                <a:latin typeface="Magnolia Script"/>
              </a:rPr>
              <a:t>Advanced Model XGBoost </a:t>
            </a:r>
          </a:p>
        </p:txBody>
      </p:sp>
      <p:sp>
        <p:nvSpPr>
          <p:cNvPr name="TextBox 17" id="17"/>
          <p:cNvSpPr txBox="true"/>
          <p:nvPr/>
        </p:nvSpPr>
        <p:spPr>
          <a:xfrm rot="0">
            <a:off x="7060615" y="2014206"/>
            <a:ext cx="4412520" cy="742950"/>
          </a:xfrm>
          <a:prstGeom prst="rect">
            <a:avLst/>
          </a:prstGeom>
        </p:spPr>
        <p:txBody>
          <a:bodyPr anchor="t" rtlCol="false" tIns="0" lIns="0" bIns="0" rIns="0">
            <a:spAutoFit/>
          </a:bodyPr>
          <a:lstStyle/>
          <a:p>
            <a:pPr algn="ctr">
              <a:lnSpc>
                <a:spcPts val="2999"/>
              </a:lnSpc>
            </a:pPr>
            <a:r>
              <a:rPr lang="en-US" sz="2499">
                <a:solidFill>
                  <a:srgbClr val="343434"/>
                </a:solidFill>
                <a:latin typeface="Magnolia Script"/>
              </a:rPr>
              <a:t>Advanced Model LightGBM </a:t>
            </a:r>
          </a:p>
          <a:p>
            <a:pPr algn="ctr" marL="0" indent="0" lvl="0">
              <a:lnSpc>
                <a:spcPts val="2999"/>
              </a:lnSpc>
              <a:spcBef>
                <a:spcPct val="0"/>
              </a:spcBef>
            </a:pPr>
          </a:p>
        </p:txBody>
      </p:sp>
      <p:sp>
        <p:nvSpPr>
          <p:cNvPr name="TextBox 18" id="18"/>
          <p:cNvSpPr txBox="true"/>
          <p:nvPr/>
        </p:nvSpPr>
        <p:spPr>
          <a:xfrm rot="0">
            <a:off x="2554339" y="7418858"/>
            <a:ext cx="13441816" cy="1381125"/>
          </a:xfrm>
          <a:prstGeom prst="rect">
            <a:avLst/>
          </a:prstGeom>
        </p:spPr>
        <p:txBody>
          <a:bodyPr anchor="t" rtlCol="false" tIns="0" lIns="0" bIns="0" rIns="0">
            <a:spAutoFit/>
          </a:bodyPr>
          <a:lstStyle/>
          <a:p>
            <a:pPr algn="ctr" marL="0" indent="0" lvl="0">
              <a:lnSpc>
                <a:spcPts val="3600"/>
              </a:lnSpc>
              <a:spcBef>
                <a:spcPct val="0"/>
              </a:spcBef>
            </a:pPr>
            <a:r>
              <a:rPr lang="en-US" sz="3000">
                <a:solidFill>
                  <a:srgbClr val="343434"/>
                </a:solidFill>
                <a:latin typeface="Magnolia Script"/>
              </a:rPr>
              <a:t>Dari 3 method yang digunakan untuk melakukan credit scoring, didapatkan bahwa Advance Model XGBoost memiliki tingkat akurasi yang lebih bagus dibandingkan 2 method lainnya dengan score AUC 0.72372</a:t>
            </a:r>
          </a:p>
        </p:txBody>
      </p:sp>
    </p:spTree>
  </p:cSld>
  <p:clrMapOvr>
    <a:masterClrMapping/>
  </p:clrMapOvr>
  <p:transition spd="med">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DAF95vaRp6o</dc:identifier>
  <dcterms:modified xsi:type="dcterms:W3CDTF">2011-08-01T06:04:30Z</dcterms:modified>
  <cp:revision>1</cp:revision>
  <dc:title>Biru Kuning Simpel Abstrak Presentasi Tugas Kelompok</dc:title>
</cp:coreProperties>
</file>