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985A"/>
    <a:srgbClr val="501214"/>
    <a:srgbClr val="C3521F"/>
    <a:srgbClr val="FFE48F"/>
    <a:srgbClr val="005A9E"/>
    <a:srgbClr val="CCCCFF"/>
    <a:srgbClr val="FFCCFF"/>
    <a:srgbClr val="666666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77D2A-6BCE-475D-A2DE-0A45CC2138F0}" v="16" dt="2019-04-28T02:18:20.798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239" autoAdjust="0"/>
    <p:restoredTop sz="94660"/>
  </p:normalViewPr>
  <p:slideViewPr>
    <p:cSldViewPr snapToGrid="0">
      <p:cViewPr varScale="1">
        <p:scale>
          <a:sx n="14" d="100"/>
          <a:sy n="14" d="100"/>
        </p:scale>
        <p:origin x="1812" y="-1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509272" y="5425440"/>
            <a:ext cx="9807902" cy="26670000"/>
          </a:xfrm>
          <a:prstGeom prst="rect">
            <a:avLst/>
          </a:prstGeom>
          <a:solidFill>
            <a:srgbClr val="B4985A"/>
          </a:solidFill>
          <a:ln>
            <a:solidFill>
              <a:srgbClr val="B4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23568" y="5425439"/>
            <a:ext cx="9809152" cy="1015663"/>
          </a:xfrm>
          <a:prstGeom prst="rect">
            <a:avLst/>
          </a:prstGeom>
          <a:solidFill>
            <a:srgbClr val="50121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1314461" y="5380617"/>
            <a:ext cx="21283900" cy="26714824"/>
          </a:xfrm>
          <a:prstGeom prst="rect">
            <a:avLst/>
          </a:prstGeom>
          <a:solidFill>
            <a:srgbClr val="B4985A"/>
          </a:solidFill>
          <a:ln>
            <a:solidFill>
              <a:srgbClr val="B4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6000" dirty="0"/>
          </a:p>
          <a:p>
            <a:r>
              <a:rPr lang="en-GB" sz="5400" dirty="0">
                <a:solidFill>
                  <a:schemeClr val="tx1"/>
                </a:solidFill>
              </a:rPr>
              <a:t>Starting from left to right: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 dirty="0">
                <a:solidFill>
                  <a:schemeClr val="tx1"/>
                </a:solidFill>
              </a:rPr>
              <a:t>The first subsystem is located at the water retention pond.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 dirty="0">
                <a:solidFill>
                  <a:schemeClr val="tx1"/>
                </a:solidFill>
              </a:rPr>
              <a:t>The second subsystem consist of the energy components.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 dirty="0">
                <a:solidFill>
                  <a:schemeClr val="tx1"/>
                </a:solidFill>
              </a:rPr>
              <a:t>The third subsystem is located at </a:t>
            </a:r>
            <a:r>
              <a:rPr lang="en-GB" sz="5400">
                <a:solidFill>
                  <a:schemeClr val="tx1"/>
                </a:solidFill>
              </a:rPr>
              <a:t>the office.</a:t>
            </a:r>
            <a:endParaRPr lang="en-GB" sz="5400" dirty="0">
              <a:solidFill>
                <a:schemeClr val="tx1"/>
              </a:solidFill>
            </a:endParaRPr>
          </a:p>
          <a:p>
            <a:endParaRPr lang="en-GB" sz="5400" dirty="0">
              <a:solidFill>
                <a:schemeClr val="tx1"/>
              </a:solidFill>
            </a:endParaRPr>
          </a:p>
          <a:p>
            <a:pPr algn="ctr"/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r>
              <a:rPr lang="en-GB" sz="6000" dirty="0">
                <a:solidFill>
                  <a:schemeClr val="tx1"/>
                </a:solidFill>
              </a:rPr>
              <a:t>The end product will send notifications to the office with a time stamp to notify employees of an outflow event in a timely manner. This will be beneficial to the company to prevent any sort of possible future fines. </a:t>
            </a:r>
            <a:endParaRPr lang="en-US" sz="6000" dirty="0">
              <a:solidFill>
                <a:schemeClr val="tx1"/>
              </a:solidFill>
            </a:endParaRPr>
          </a:p>
          <a:p>
            <a:endParaRPr lang="en-US" sz="6000" dirty="0"/>
          </a:p>
          <a:p>
            <a:r>
              <a:rPr lang="en-US" sz="6000" dirty="0"/>
              <a:t>	</a:t>
            </a:r>
            <a:endParaRPr lang="en-US" sz="6000" dirty="0">
              <a:cs typeface="Calibri"/>
            </a:endParaRPr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</p:txBody>
      </p:sp>
      <p:sp>
        <p:nvSpPr>
          <p:cNvPr id="110" name="Rectangle 109"/>
          <p:cNvSpPr/>
          <p:nvPr/>
        </p:nvSpPr>
        <p:spPr>
          <a:xfrm>
            <a:off x="33651872" y="5336474"/>
            <a:ext cx="9678446" cy="26758966"/>
          </a:xfrm>
          <a:prstGeom prst="rect">
            <a:avLst/>
          </a:prstGeom>
          <a:solidFill>
            <a:srgbClr val="B4985A"/>
          </a:solidFill>
          <a:ln>
            <a:solidFill>
              <a:srgbClr val="B4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dirty="0" err="1"/>
          </a:p>
        </p:txBody>
      </p:sp>
      <p:sp>
        <p:nvSpPr>
          <p:cNvPr id="119" name="TextBox 118"/>
          <p:cNvSpPr txBox="1"/>
          <p:nvPr/>
        </p:nvSpPr>
        <p:spPr>
          <a:xfrm>
            <a:off x="33651872" y="5336473"/>
            <a:ext cx="9678446" cy="1015663"/>
          </a:xfrm>
          <a:prstGeom prst="rect">
            <a:avLst/>
          </a:prstGeom>
          <a:solidFill>
            <a:srgbClr val="50121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Case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314461" y="5381897"/>
            <a:ext cx="21338824" cy="1015663"/>
          </a:xfrm>
          <a:prstGeom prst="rect">
            <a:avLst/>
          </a:prstGeom>
          <a:solidFill>
            <a:srgbClr val="50121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0" y="0"/>
            <a:ext cx="43891200" cy="50594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6000" dirty="0" err="1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0" y="278296"/>
            <a:ext cx="9062480" cy="4285133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11094574" y="-9096"/>
            <a:ext cx="21702052" cy="1323439"/>
          </a:xfrm>
          <a:prstGeom prst="rect">
            <a:avLst/>
          </a:prstGeom>
          <a:solidFill>
            <a:srgbClr val="50121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1.01- Ingram Readymix Inc.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9980898" y="4251075"/>
            <a:ext cx="23110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501214"/>
                </a:solidFill>
                <a:latin typeface="Elephant" panose="02020904090505020303" pitchFamily="18" charset="0"/>
              </a:rPr>
              <a:t>Ahmed Al Qaysi, Nicholas Holleman, Andres Oliva </a:t>
            </a:r>
          </a:p>
          <a:p>
            <a:pPr algn="ctr"/>
            <a:r>
              <a:rPr lang="en-US" sz="2800" dirty="0">
                <a:solidFill>
                  <a:srgbClr val="5012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Sponsor: Mr. Charlie Tuttle</a:t>
            </a:r>
            <a:endParaRPr lang="en-US" sz="3600" u="sng" dirty="0">
              <a:solidFill>
                <a:srgbClr val="5012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">
            <a:extLst>
              <a:ext uri="{FF2B5EF4-FFF2-40B4-BE49-F238E27FC236}">
                <a16:creationId xmlns:a16="http://schemas.microsoft.com/office/drawing/2014/main" id="{4C78C88D-EB71-4AD7-80CA-7F98FAC620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1654" y="764628"/>
            <a:ext cx="6618881" cy="39388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060B2F-FECE-4DEF-BEE7-FC3428AE866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21" y="26721407"/>
            <a:ext cx="9345202" cy="5144330"/>
          </a:xfrm>
          <a:prstGeom prst="rect">
            <a:avLst/>
          </a:prstGeom>
          <a:solidFill>
            <a:schemeClr val="bg1"/>
          </a:solidFill>
          <a:ln>
            <a:solidFill>
              <a:srgbClr val="B4985A">
                <a:alpha val="97000"/>
              </a:srgb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32B4FF-2612-472A-9315-F1DA4D0035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5878" y="12312622"/>
            <a:ext cx="9112362" cy="6936394"/>
          </a:xfrm>
          <a:prstGeom prst="rect">
            <a:avLst/>
          </a:prstGeom>
          <a:solidFill>
            <a:srgbClr val="B4985A">
              <a:alpha val="0"/>
            </a:srgbClr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BDCC78-139D-48DF-8F35-16027CB50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38" y="14012405"/>
            <a:ext cx="7931870" cy="76588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7A460E-B3E0-4A45-8B05-D570C113C3FC}"/>
              </a:ext>
            </a:extLst>
          </p:cNvPr>
          <p:cNvSpPr txBox="1"/>
          <p:nvPr/>
        </p:nvSpPr>
        <p:spPr>
          <a:xfrm>
            <a:off x="33703482" y="6509061"/>
            <a:ext cx="96784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The user case flow chart is an example of what a general user would see when using the system. This will be an interactive graphical user interface (GUI) where the diagnostic operation will start.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9BA02-FE15-4347-B4F4-15171CCAAA53}"/>
              </a:ext>
            </a:extLst>
          </p:cNvPr>
          <p:cNvSpPr txBox="1"/>
          <p:nvPr/>
        </p:nvSpPr>
        <p:spPr>
          <a:xfrm>
            <a:off x="509272" y="6441102"/>
            <a:ext cx="9809152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The Ingram Readymix project is an ongoing effort to develop an exhaust water monitoring system for a cement plant. This is a highly software-oriented project that will self-diagnose and analyze hardware components that make up the system at the facility’s water retention pond. </a:t>
            </a:r>
          </a:p>
        </p:txBody>
      </p:sp>
      <p:pic>
        <p:nvPicPr>
          <p:cNvPr id="4" name="Picture 5" descr="A circuit board&#10;&#10;Description generated with very high confidence">
            <a:extLst>
              <a:ext uri="{FF2B5EF4-FFF2-40B4-BE49-F238E27FC236}">
                <a16:creationId xmlns:a16="http://schemas.microsoft.com/office/drawing/2014/main" id="{7FFA2126-DC47-47D5-BA10-ED174FCF2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5502" y="26104480"/>
            <a:ext cx="7902750" cy="59909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5A00189-5625-49D8-B9BD-0BE50F929E52}"/>
              </a:ext>
            </a:extLst>
          </p:cNvPr>
          <p:cNvSpPr txBox="1"/>
          <p:nvPr/>
        </p:nvSpPr>
        <p:spPr>
          <a:xfrm>
            <a:off x="11347887" y="25138091"/>
            <a:ext cx="21250474" cy="1015663"/>
          </a:xfrm>
          <a:prstGeom prst="rect">
            <a:avLst/>
          </a:prstGeom>
          <a:solidFill>
            <a:srgbClr val="50121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Log (Block Chain)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B1D72-354C-4E40-AB2D-758D5297B9AD}"/>
              </a:ext>
            </a:extLst>
          </p:cNvPr>
          <p:cNvSpPr txBox="1"/>
          <p:nvPr/>
        </p:nvSpPr>
        <p:spPr>
          <a:xfrm>
            <a:off x="19279293" y="26153754"/>
            <a:ext cx="13319068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/>
              <a:t>The TCEQ permit requires Ingram Readymix Inc. to maintain data log entries for a minimum of 3 years.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/>
              <a:t>More block chain systems can be implemented due to its expandability.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/>
              <a:t>This system will be able to detect corruption upon data entry.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DE0C75-660A-4CD0-A885-E2F0E86867FD}"/>
              </a:ext>
            </a:extLst>
          </p:cNvPr>
          <p:cNvSpPr txBox="1"/>
          <p:nvPr/>
        </p:nvSpPr>
        <p:spPr>
          <a:xfrm>
            <a:off x="523568" y="21923408"/>
            <a:ext cx="9809152" cy="1015663"/>
          </a:xfrm>
          <a:prstGeom prst="rect">
            <a:avLst/>
          </a:prstGeom>
          <a:solidFill>
            <a:srgbClr val="50121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ED1A6-59FA-437C-AABB-EDCBBD68C148}"/>
              </a:ext>
            </a:extLst>
          </p:cNvPr>
          <p:cNvSpPr txBox="1"/>
          <p:nvPr/>
        </p:nvSpPr>
        <p:spPr>
          <a:xfrm>
            <a:off x="508022" y="22939071"/>
            <a:ext cx="98079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Requirements: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5 days of power without solar. </a:t>
            </a:r>
          </a:p>
          <a:p>
            <a:r>
              <a:rPr lang="en-US" sz="5400" dirty="0"/>
              <a:t>Hardware needed: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SleepyPi and relays.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8AB74-599B-4B9F-B99E-2E33CCBCBC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502" y="9912178"/>
            <a:ext cx="20687287" cy="115075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5CC0B1E-1836-4E72-A990-38886B0AE9DF}"/>
              </a:ext>
            </a:extLst>
          </p:cNvPr>
          <p:cNvSpPr txBox="1"/>
          <p:nvPr/>
        </p:nvSpPr>
        <p:spPr>
          <a:xfrm>
            <a:off x="33650000" y="19526066"/>
            <a:ext cx="9730056" cy="1015663"/>
          </a:xfrm>
          <a:prstGeom prst="rect">
            <a:avLst/>
          </a:prstGeom>
          <a:solidFill>
            <a:srgbClr val="50121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00B6D-8D81-42D8-8D63-93CC5ABED6C4}"/>
              </a:ext>
            </a:extLst>
          </p:cNvPr>
          <p:cNvSpPr txBox="1"/>
          <p:nvPr/>
        </p:nvSpPr>
        <p:spPr>
          <a:xfrm>
            <a:off x="33675805" y="20541728"/>
            <a:ext cx="96784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/>
              <a:t>Diagnostic of system errors and recommended solutions.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/>
              <a:t>Create a private blockchain for log data assurance.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/>
              <a:t>Power management and system analysis.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3F555E-A9AD-4924-9325-A0A85219EC4E}"/>
              </a:ext>
            </a:extLst>
          </p:cNvPr>
          <p:cNvSpPr txBox="1"/>
          <p:nvPr/>
        </p:nvSpPr>
        <p:spPr>
          <a:xfrm>
            <a:off x="33675805" y="25522199"/>
            <a:ext cx="9678446" cy="1015663"/>
          </a:xfrm>
          <a:prstGeom prst="rect">
            <a:avLst/>
          </a:prstGeom>
          <a:solidFill>
            <a:srgbClr val="50121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Stretch Goals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781441-2C68-45C8-B330-8E91E04E05B9}"/>
              </a:ext>
            </a:extLst>
          </p:cNvPr>
          <p:cNvSpPr txBox="1"/>
          <p:nvPr/>
        </p:nvSpPr>
        <p:spPr>
          <a:xfrm>
            <a:off x="33627939" y="26537862"/>
            <a:ext cx="96784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/>
              <a:t>Incorporate a modem to allow the user to interact with the system remotely.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/>
              <a:t>Include sensors from other design projects for further analysis.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EB0666-D972-4B1A-A748-7E20EDED85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877" y="1314343"/>
            <a:ext cx="2633507" cy="29294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E25EC5-EC73-4DAC-81A7-1ECF4AD512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425" y="1323439"/>
            <a:ext cx="3154621" cy="2927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220F1D-F5CE-49F6-BBF7-586D403DA5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711" y="1314243"/>
            <a:ext cx="3004268" cy="292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B5672FFAAC94BB6FA9D48A37EAD30" ma:contentTypeVersion="10" ma:contentTypeDescription="Create a new document." ma:contentTypeScope="" ma:versionID="dfe8fa25fb70f98fb97bed69ee50b36f">
  <xsd:schema xmlns:xsd="http://www.w3.org/2001/XMLSchema" xmlns:xs="http://www.w3.org/2001/XMLSchema" xmlns:p="http://schemas.microsoft.com/office/2006/metadata/properties" xmlns:ns2="13791d81-0725-4503-85dd-6e62dce54037" xmlns:ns3="55bd164c-7365-4f0b-8774-3985ccf3647f" targetNamespace="http://schemas.microsoft.com/office/2006/metadata/properties" ma:root="true" ma:fieldsID="2ef76ca98854ce7022dd7f7b1e2a2d47" ns2:_="" ns3:_="">
    <xsd:import namespace="13791d81-0725-4503-85dd-6e62dce54037"/>
    <xsd:import namespace="55bd164c-7365-4f0b-8774-3985ccf364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791d81-0725-4503-85dd-6e62dce540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bd164c-7365-4f0b-8774-3985ccf3647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6A76FC-2E59-40F0-8CDF-CE4DB0DE98AA}"/>
</file>

<file path=customXml/itemProps2.xml><?xml version="1.0" encoding="utf-8"?>
<ds:datastoreItem xmlns:ds="http://schemas.openxmlformats.org/officeDocument/2006/customXml" ds:itemID="{9CEF036C-EB97-45EA-A54F-AF7E9D5927F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3791d81-0725-4503-85dd-6e62dce5403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C59A60-2027-4F3F-B025-EBB5F861A8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 (blue and brown design)</Template>
  <TotalTime>0</TotalTime>
  <Words>303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Courier New</vt:lpstr>
      <vt:lpstr>Elephant</vt:lpstr>
      <vt:lpstr>Times New Roman</vt:lpstr>
      <vt:lpstr>Wingdings</vt:lpstr>
      <vt:lpstr>Medical Poster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2015-04-27T01:48:48Z</dcterms:created>
  <dcterms:modified xsi:type="dcterms:W3CDTF">2019-04-28T02:18:40Z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  <property fmtid="{D5CDD505-2E9C-101B-9397-08002B2CF9AE}" pid="3" name="ContentTypeId">
    <vt:lpwstr>0x01010022EB5672FFAAC94BB6FA9D48A37EAD30</vt:lpwstr>
  </property>
</Properties>
</file>